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3ae23421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3ae23421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3ae23421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3ae23421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3ae23421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3ae23421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3ae23421c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3ae23421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3ae23421c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3ae23421c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3ae23421c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3ae23421c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3ae23421c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3ae23421c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3ae23421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3ae23421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9900"/>
                </a:solidFill>
              </a:rPr>
              <a:t>Kurikulární dokumenty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9103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Kurikulární dokument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dokument vymezující koncepci, obsah a cíle vzdělávání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800"/>
              <a:buAutoNum type="alphaLcParenR"/>
            </a:pPr>
            <a:r>
              <a:rPr b="1" lang="it">
                <a:solidFill>
                  <a:srgbClr val="FF9900"/>
                </a:solidFill>
              </a:rPr>
              <a:t>státní úroveň</a:t>
            </a:r>
            <a:endParaRPr b="1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800"/>
              <a:buAutoNum type="alphaLcParenR"/>
            </a:pPr>
            <a:r>
              <a:rPr b="1" lang="it">
                <a:solidFill>
                  <a:srgbClr val="FF9900"/>
                </a:solidFill>
              </a:rPr>
              <a:t>školní úroveň</a:t>
            </a:r>
            <a:endParaRPr b="1"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9900"/>
                </a:solidFill>
              </a:rPr>
              <a:t>Národní program rozvoje vzdělávání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</a:t>
            </a:r>
            <a:r>
              <a:rPr lang="it">
                <a:solidFill>
                  <a:srgbClr val="FF9900"/>
                </a:solidFill>
              </a:rPr>
              <a:t>Bílá kniha</a:t>
            </a:r>
            <a:endParaRPr>
              <a:solidFill>
                <a:srgbClr val="FF9900"/>
              </a:solidFill>
            </a:endParaRPr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ts val="2400"/>
              <a:buChar char="-"/>
            </a:pPr>
            <a:r>
              <a:rPr lang="it">
                <a:solidFill>
                  <a:srgbClr val="666666"/>
                </a:solidFill>
              </a:rPr>
              <a:t>od roku 2001</a:t>
            </a:r>
            <a:endParaRPr>
              <a:solidFill>
                <a:srgbClr val="666666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400"/>
              <a:buChar char="-"/>
            </a:pPr>
            <a:r>
              <a:rPr lang="it">
                <a:solidFill>
                  <a:srgbClr val="666666"/>
                </a:solidFill>
              </a:rPr>
              <a:t>dokument obecného charakteru, na kterém se podílí celkem 6 států: Bulharsko, Česká republika, Maďarsko, Polsko, Rakousko, Slovensko. </a:t>
            </a:r>
            <a:endParaRPr>
              <a:solidFill>
                <a:srgbClr val="666666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400"/>
              <a:buChar char="-"/>
            </a:pPr>
            <a:r>
              <a:rPr lang="it">
                <a:solidFill>
                  <a:srgbClr val="666666"/>
                </a:solidFill>
              </a:rPr>
              <a:t>Vládním schválením Strategie vzdělávací politiky ČR do roku 2020 dokument Bílá kniha definitivně pozbyl svou platnost.</a:t>
            </a:r>
            <a:endParaRPr sz="24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Strategie 2030+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it">
                <a:solidFill>
                  <a:schemeClr val="dk1"/>
                </a:solidFill>
              </a:rPr>
              <a:t>schváleno 19. října 2020</a:t>
            </a: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it">
                <a:solidFill>
                  <a:schemeClr val="dk1"/>
                </a:solidFill>
              </a:rPr>
              <a:t>klíčový koncepční a strategický dokument pro rozvoj vzdělávací politiky ČR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v dekádě 2020–2030+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CÍL: je modernizovat vzdělávací systém v oblasti regionálního školství, zájmového a neformálního vzdělávání a celoživotního učení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také snaha připravit vzdělávací systém na nové výzvy a zároveň řešit přetrvávající problémy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Rámcový vzdělávací program pro základní vzdělávání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zaveden v roce 2004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800"/>
              <a:buChar char="-"/>
            </a:pPr>
            <a:r>
              <a:rPr b="1" lang="it">
                <a:solidFill>
                  <a:srgbClr val="FF9900"/>
                </a:solidFill>
              </a:rPr>
              <a:t>aktuální znění od 1. září 2021</a:t>
            </a:r>
            <a:endParaRPr b="1">
              <a:solidFill>
                <a:srgbClr val="FF99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součástí školského zákona (zákon č. 561/2004 Sb. – zákon o předškolním, základním, středním, vyšším odborném a jiném vzdělávání)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tvoří obecně závazný rámec pro tvorbu ŠVP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chemeClr val="dk1"/>
                </a:solidFill>
              </a:rPr>
              <a:t>RVP ZV stanovuje: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Konkrétní cíle, formy, délku a povinný obsah vzdělávání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Organizační uspořádání vzdělávání, profesní profil, podmínky průběhu a ukončování vzdělávání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Zásady pro tvorbu ŠVP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Další podmínky (materiální, personální, organizační aj.)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b="1" lang="it" sz="2750">
                <a:solidFill>
                  <a:srgbClr val="FF9900"/>
                </a:solidFill>
              </a:rPr>
              <a:t>Standardy pro základní vzdělávání = příloha RVP ZV</a:t>
            </a:r>
            <a:endParaRPr b="1" sz="275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017725"/>
            <a:ext cx="8739900" cy="403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r. 2013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účinná pomoc učitelům při naplňování cílů vzdělávání stanovených v RVP ZV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obsahují </a:t>
            </a:r>
            <a:r>
              <a:rPr b="1" lang="it">
                <a:solidFill>
                  <a:schemeClr val="dk1"/>
                </a:solidFill>
              </a:rPr>
              <a:t>minimální cílové požadavky</a:t>
            </a:r>
            <a:r>
              <a:rPr lang="it">
                <a:solidFill>
                  <a:schemeClr val="dk1"/>
                </a:solidFill>
              </a:rPr>
              <a:t> na vzdělávání na konci 5. a 9. ročníku ZŠ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vycházejí z očekávaných výstupů vzdělávacích oborů stanovených v RVP ZV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výstupy konkretizují </a:t>
            </a:r>
            <a:r>
              <a:rPr b="1" lang="it">
                <a:solidFill>
                  <a:schemeClr val="dk1"/>
                </a:solidFill>
              </a:rPr>
              <a:t>pomocí indikátorů</a:t>
            </a:r>
            <a:r>
              <a:rPr lang="it">
                <a:solidFill>
                  <a:schemeClr val="dk1"/>
                </a:solidFill>
              </a:rPr>
              <a:t> a doplňují je o </a:t>
            </a:r>
            <a:r>
              <a:rPr b="1" lang="it">
                <a:solidFill>
                  <a:schemeClr val="dk1"/>
                </a:solidFill>
              </a:rPr>
              <a:t>ukázky ilustrativní úlohy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očekávané výstupy vymezují předpokládanou způsobilost užívat osvojené učivo na konci 3., 5. a 9. ročníku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závazné pro tyto předměty: AJ, ČJ a literatura, FJ, M a její aplikace, NJ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FF9900"/>
                </a:solidFill>
              </a:rPr>
              <a:t>Metodické komentáře ke Standardům vzdělávání</a:t>
            </a:r>
            <a:endParaRPr b="1" sz="250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2015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</a:t>
            </a:r>
            <a:r>
              <a:rPr lang="it"/>
              <a:t>bsahují ilustrativní úlohy pro 3 úrovně obtížnosti: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minimální úroveň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optimální úroveň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excelentní úroveň</a:t>
            </a:r>
            <a:endParaRPr b="1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Zahrnují i metodické komentáře pro práci s žáky se specifickými poruchami učení (SPU).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b="1" lang="it" sz="2750">
                <a:solidFill>
                  <a:srgbClr val="FF9900"/>
                </a:solidFill>
              </a:rPr>
              <a:t>Školní vzdělávací plán</a:t>
            </a:r>
            <a:endParaRPr b="1" sz="275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vychází z RVP ZV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je jedinečný, vytváří si jej každá škola sama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