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a4ee3ad11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a4ee3ad11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a4ee3ad1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a4ee3ad1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a4ee3ad1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a4ee3ad1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377f994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377f994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a4ee3ad1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a4ee3ad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a4ee3ad1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a4ee3ad1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a4ee3ad1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a4ee3ad1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a4ee3ad1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a4ee3ad1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a4ee3ad1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a4ee3ad1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a4ee3ad11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a4ee3ad11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a4ee3ad11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a4ee3ad11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a4ee3ad11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a4ee3ad1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Pravopis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106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Obsah lexikálního pravopisu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636725"/>
            <a:ext cx="8520600" cy="458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AutoNum type="alphaUcParenR"/>
            </a:pPr>
            <a:r>
              <a:rPr b="1" lang="it">
                <a:solidFill>
                  <a:srgbClr val="6AA84F"/>
                </a:solidFill>
              </a:rPr>
              <a:t>DÉLKA SAMOHLÁSEK: </a:t>
            </a:r>
            <a:endParaRPr b="1">
              <a:solidFill>
                <a:srgbClr val="6AA84F"/>
              </a:solidFill>
            </a:endParaRPr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sluchové rozlišení (fonematický sluch)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znalost spisovné podoby: lžíce (</a:t>
            </a:r>
            <a:r>
              <a:rPr i="1" lang="it"/>
              <a:t>ne lžice</a:t>
            </a:r>
            <a:r>
              <a:rPr lang="it"/>
              <a:t>), dělal (</a:t>
            </a:r>
            <a:r>
              <a:rPr i="1" lang="it"/>
              <a:t>ne dělál</a:t>
            </a:r>
            <a:r>
              <a:rPr lang="it"/>
              <a:t>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AutoNum type="alphaUcParenR"/>
            </a:pPr>
            <a:r>
              <a:rPr b="1" lang="it">
                <a:solidFill>
                  <a:srgbClr val="6AA84F"/>
                </a:solidFill>
              </a:rPr>
              <a:t>PSANÍ I</a:t>
            </a:r>
            <a:r>
              <a:rPr b="1" lang="it">
                <a:solidFill>
                  <a:srgbClr val="6AA84F"/>
                </a:solidFill>
                <a:highlight>
                  <a:schemeClr val="lt1"/>
                </a:highlight>
              </a:rPr>
              <a:t>–Y:</a:t>
            </a:r>
            <a:endParaRPr b="1">
              <a:solidFill>
                <a:srgbClr val="6AA84F"/>
              </a:solidFill>
              <a:highlight>
                <a:schemeClr val="lt1"/>
              </a:highlight>
            </a:endParaRPr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>
                <a:highlight>
                  <a:schemeClr val="lt1"/>
                </a:highlight>
              </a:rPr>
              <a:t>měkké souhlásky</a:t>
            </a:r>
            <a:endParaRPr>
              <a:highlight>
                <a:schemeClr val="lt1"/>
              </a:highlight>
            </a:endParaRPr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>
                <a:highlight>
                  <a:schemeClr val="lt1"/>
                </a:highlight>
              </a:rPr>
              <a:t>tvrdé souhlásky</a:t>
            </a:r>
            <a:endParaRPr>
              <a:highlight>
                <a:schemeClr val="lt1"/>
              </a:highlight>
            </a:endParaRPr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>
                <a:highlight>
                  <a:schemeClr val="lt1"/>
                </a:highlight>
              </a:rPr>
              <a:t>obojetné souhlásky (vyjmenovaná slova, slova cizího původu)</a:t>
            </a:r>
            <a:endParaRPr>
              <a:highlight>
                <a:schemeClr val="lt1"/>
              </a:highlight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AutoNum type="alphaUcParenR"/>
            </a:pPr>
            <a:r>
              <a:rPr b="1" lang="it">
                <a:solidFill>
                  <a:srgbClr val="6AA84F"/>
                </a:solidFill>
                <a:highlight>
                  <a:schemeClr val="lt1"/>
                </a:highlight>
              </a:rPr>
              <a:t>PÍSMENO Ě:</a:t>
            </a:r>
            <a:endParaRPr b="1">
              <a:solidFill>
                <a:srgbClr val="6AA84F"/>
              </a:solidFill>
              <a:highlight>
                <a:schemeClr val="lt1"/>
              </a:highlight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>
                <a:highlight>
                  <a:schemeClr val="lt1"/>
                </a:highlight>
              </a:rPr>
              <a:t>Pravopisem tvarů zájmena já se na 1. stupni</a:t>
            </a:r>
            <a:endParaRPr>
              <a:highlight>
                <a:schemeClr val="lt1"/>
              </a:highlight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AutoNum type="alphaUcParenR"/>
            </a:pPr>
            <a:r>
              <a:rPr b="1" lang="it">
                <a:solidFill>
                  <a:srgbClr val="6AA84F"/>
                </a:solidFill>
                <a:highlight>
                  <a:schemeClr val="lt1"/>
                </a:highlight>
              </a:rPr>
              <a:t>PSANÍ SOUHLÁSEK:</a:t>
            </a:r>
            <a:endParaRPr b="1">
              <a:solidFill>
                <a:srgbClr val="6AA84F"/>
              </a:solidFill>
              <a:highlight>
                <a:schemeClr val="lt1"/>
              </a:highlight>
            </a:endParaRPr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>
                <a:highlight>
                  <a:schemeClr val="lt1"/>
                </a:highlight>
              </a:rPr>
              <a:t>tvary slova: </a:t>
            </a:r>
            <a:r>
              <a:rPr i="1" lang="it">
                <a:highlight>
                  <a:schemeClr val="lt1"/>
                </a:highlight>
              </a:rPr>
              <a:t>hudba, sud</a:t>
            </a:r>
            <a:endParaRPr i="1">
              <a:highlight>
                <a:schemeClr val="lt1"/>
              </a:highlight>
            </a:endParaRPr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>
                <a:highlight>
                  <a:schemeClr val="lt1"/>
                </a:highlight>
              </a:rPr>
              <a:t>příbuzná slova: </a:t>
            </a:r>
            <a:r>
              <a:rPr i="1" lang="it">
                <a:highlight>
                  <a:schemeClr val="lt1"/>
                </a:highlight>
              </a:rPr>
              <a:t>prosba – prosit</a:t>
            </a:r>
            <a:endParaRPr i="1">
              <a:highlight>
                <a:schemeClr val="lt1"/>
              </a:highlight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AutoNum type="alphaUcParenR"/>
            </a:pPr>
            <a:r>
              <a:rPr b="1" lang="it">
                <a:solidFill>
                  <a:srgbClr val="6AA84F"/>
                </a:solidFill>
                <a:highlight>
                  <a:schemeClr val="lt1"/>
                </a:highlight>
              </a:rPr>
              <a:t>PŘEDLOŽKY A PŘEDPONY S, Z:</a:t>
            </a:r>
            <a:endParaRPr b="1">
              <a:solidFill>
                <a:srgbClr val="6AA84F"/>
              </a:solidFill>
              <a:highlight>
                <a:schemeClr val="lt1"/>
              </a:highlight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>
                <a:highlight>
                  <a:schemeClr val="lt1"/>
                </a:highlight>
              </a:rPr>
              <a:t>Pravopis slov, v nichž dochází k asimilaci na 1. stupni, neprobíráme! (</a:t>
            </a:r>
            <a:r>
              <a:rPr i="1" lang="it">
                <a:highlight>
                  <a:schemeClr val="lt1"/>
                </a:highlight>
              </a:rPr>
              <a:t>dětský</a:t>
            </a:r>
            <a:r>
              <a:rPr lang="it">
                <a:highlight>
                  <a:schemeClr val="lt1"/>
                </a:highlight>
              </a:rPr>
              <a:t>)</a:t>
            </a:r>
            <a:endParaRPr>
              <a:highlight>
                <a:schemeClr val="lt1"/>
              </a:highlight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AutoNum type="alphaUcParenR"/>
            </a:pPr>
            <a:r>
              <a:rPr b="1" lang="it">
                <a:solidFill>
                  <a:srgbClr val="6AA84F"/>
                </a:solidFill>
                <a:highlight>
                  <a:schemeClr val="lt1"/>
                </a:highlight>
              </a:rPr>
              <a:t>VELKÁ PÍSMENA:</a:t>
            </a:r>
            <a:endParaRPr b="1">
              <a:solidFill>
                <a:srgbClr val="6AA84F"/>
              </a:solidFill>
              <a:highlight>
                <a:schemeClr val="lt1"/>
              </a:highlight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>
                <a:highlight>
                  <a:schemeClr val="lt1"/>
                </a:highlight>
              </a:rPr>
              <a:t>jen příklady základní a běžné: velké písmeno na začátku věty, názvy a jména</a:t>
            </a:r>
            <a:endParaRPr>
              <a:highlight>
                <a:schemeClr val="lt1"/>
              </a:highlight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AutoNum type="alphaUcParenR"/>
            </a:pPr>
            <a:r>
              <a:rPr b="1" lang="it">
                <a:solidFill>
                  <a:srgbClr val="6AA84F"/>
                </a:solidFill>
                <a:highlight>
                  <a:schemeClr val="lt1"/>
                </a:highlight>
              </a:rPr>
              <a:t>SLOVA PŘEJATÁ</a:t>
            </a:r>
            <a:endParaRPr b="1">
              <a:solidFill>
                <a:srgbClr val="6AA84F"/>
              </a:solidFill>
              <a:highlight>
                <a:schemeClr val="lt1"/>
              </a:highlight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AutoNum type="alphaUcParenR"/>
            </a:pPr>
            <a:r>
              <a:rPr b="1" lang="it">
                <a:solidFill>
                  <a:srgbClr val="6AA84F"/>
                </a:solidFill>
                <a:highlight>
                  <a:schemeClr val="lt1"/>
                </a:highlight>
              </a:rPr>
              <a:t>DĚLENÍ SLOV</a:t>
            </a:r>
            <a:endParaRPr b="1">
              <a:solidFill>
                <a:srgbClr val="6AA84F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it" sz="2520">
                <a:solidFill>
                  <a:srgbClr val="6AA84F"/>
                </a:solidFill>
              </a:rPr>
              <a:t>2.) a) MLUVNICKÝ PRAVOPIS TVAROSLOVNÝ</a:t>
            </a:r>
            <a:endParaRPr b="1" sz="2520">
              <a:solidFill>
                <a:srgbClr val="6AA84F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morfologický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zahrnuje jevy spjaté s </a:t>
            </a:r>
            <a:r>
              <a:rPr b="1" lang="it">
                <a:solidFill>
                  <a:srgbClr val="6AA84F"/>
                </a:solidFill>
              </a:rPr>
              <a:t>ohýbáním</a:t>
            </a:r>
            <a:r>
              <a:rPr lang="it"/>
              <a:t>, </a:t>
            </a:r>
            <a:r>
              <a:rPr b="1" lang="it">
                <a:solidFill>
                  <a:srgbClr val="6AA84F"/>
                </a:solidFill>
              </a:rPr>
              <a:t>skloňováním </a:t>
            </a:r>
            <a:r>
              <a:rPr lang="it"/>
              <a:t>a </a:t>
            </a:r>
            <a:r>
              <a:rPr b="1" lang="it">
                <a:solidFill>
                  <a:srgbClr val="6AA84F"/>
                </a:solidFill>
              </a:rPr>
              <a:t>časováním</a:t>
            </a:r>
            <a:endParaRPr b="1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6AA84F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6AA84F"/>
              </a:buClr>
              <a:buSzPts val="1800"/>
              <a:buAutoNum type="alphaUcParenR"/>
            </a:pPr>
            <a:r>
              <a:rPr b="1" lang="it">
                <a:solidFill>
                  <a:srgbClr val="6AA84F"/>
                </a:solidFill>
              </a:rPr>
              <a:t>PSANÍ SPRÁVNÉ KVANTITY SAMOHLÁSEK</a:t>
            </a:r>
            <a:r>
              <a:rPr lang="it"/>
              <a:t> v kmeni slov a v koncovkách: </a:t>
            </a:r>
            <a:r>
              <a:rPr i="1" lang="it"/>
              <a:t>práce </a:t>
            </a:r>
            <a:r>
              <a:rPr i="1" lang="it">
                <a:highlight>
                  <a:schemeClr val="lt1"/>
                </a:highlight>
              </a:rPr>
              <a:t>– prací, mávají</a:t>
            </a:r>
            <a:endParaRPr i="1">
              <a:highlight>
                <a:schemeClr val="lt1"/>
              </a:highlight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6AA84F"/>
              </a:buClr>
              <a:buSzPts val="1800"/>
              <a:buAutoNum type="alphaUcParenR"/>
            </a:pPr>
            <a:r>
              <a:rPr b="1" lang="it">
                <a:solidFill>
                  <a:srgbClr val="6AA84F"/>
                </a:solidFill>
                <a:highlight>
                  <a:schemeClr val="lt1"/>
                </a:highlight>
              </a:rPr>
              <a:t>PSANÍ </a:t>
            </a:r>
            <a:r>
              <a:rPr b="1" i="1" lang="it">
                <a:solidFill>
                  <a:srgbClr val="6AA84F"/>
                </a:solidFill>
                <a:highlight>
                  <a:schemeClr val="lt1"/>
                </a:highlight>
              </a:rPr>
              <a:t>i–y</a:t>
            </a:r>
            <a:r>
              <a:rPr b="1" lang="it">
                <a:solidFill>
                  <a:srgbClr val="6AA84F"/>
                </a:solidFill>
                <a:highlight>
                  <a:schemeClr val="lt1"/>
                </a:highlight>
              </a:rPr>
              <a:t> v koncovkách:</a:t>
            </a:r>
            <a:endParaRPr b="1">
              <a:solidFill>
                <a:srgbClr val="6AA84F"/>
              </a:solidFill>
              <a:highlight>
                <a:schemeClr val="lt1"/>
              </a:highlight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>
                <a:highlight>
                  <a:schemeClr val="lt1"/>
                </a:highlight>
              </a:rPr>
              <a:t>podstatná jména</a:t>
            </a:r>
            <a:endParaRPr>
              <a:highlight>
                <a:schemeClr val="lt1"/>
              </a:highlight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>
                <a:highlight>
                  <a:schemeClr val="lt1"/>
                </a:highlight>
              </a:rPr>
              <a:t>přídavná jména</a:t>
            </a:r>
            <a:endParaRPr>
              <a:highlight>
                <a:schemeClr val="lt1"/>
              </a:highlight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>
                <a:highlight>
                  <a:schemeClr val="lt1"/>
                </a:highlight>
              </a:rPr>
              <a:t>slovesa</a:t>
            </a:r>
            <a:endParaRPr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2.) b) MLUVNICKÝ PRAVOPIS SKLADEBNÍ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411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syntaktický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obsahuje 2 jevy: </a:t>
            </a:r>
            <a:endParaRPr sz="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AutoNum type="alphaUcParenR"/>
            </a:pPr>
            <a:r>
              <a:rPr b="1" lang="it">
                <a:solidFill>
                  <a:srgbClr val="6AA84F"/>
                </a:solidFill>
              </a:rPr>
              <a:t>SHODA PŘÍSUDKU S PODMĚTEM</a:t>
            </a:r>
            <a:endParaRPr b="1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postup:</a:t>
            </a:r>
            <a:endParaRPr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určení základní skladební dvojice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určení rodu a příp. životnosti podst. jm.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připomeneme pravidlo o psaní příčestí </a:t>
            </a:r>
            <a:r>
              <a:rPr i="1" lang="it"/>
              <a:t>y</a:t>
            </a:r>
            <a:r>
              <a:rPr i="1" lang="it">
                <a:highlight>
                  <a:schemeClr val="lt1"/>
                </a:highlight>
              </a:rPr>
              <a:t>–i</a:t>
            </a:r>
            <a:endParaRPr i="1"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AutoNum type="alphaUcParenR"/>
            </a:pPr>
            <a:r>
              <a:rPr b="1" lang="it">
                <a:solidFill>
                  <a:srgbClr val="6AA84F"/>
                </a:solidFill>
              </a:rPr>
              <a:t>INTERPUNKCE</a:t>
            </a:r>
            <a:endParaRPr b="1">
              <a:solidFill>
                <a:srgbClr val="6AA84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také seznámení s interpunkcí přímé řeči (procvičování až na 2. stupni)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Použitá literatura: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BRABCOVÁ, Radoslava. </a:t>
            </a:r>
            <a:r>
              <a:rPr i="1" lang="it"/>
              <a:t>Didaktika českého jazyka pro studující oboru učitelství na prvním stupni základní školy</a:t>
            </a:r>
            <a:r>
              <a:rPr lang="it"/>
              <a:t>. Praha: SPN, 1990. Učebnice pro vysoké školy. ISBN 80-04-24251-0.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ČECHOVÁ, Marie. </a:t>
            </a:r>
            <a:r>
              <a:rPr i="1" lang="it"/>
              <a:t>Čeština a její vyučování: didaktika českého jazyka pro učitele základních a středních škol a studenty učitelství.</a:t>
            </a:r>
            <a:r>
              <a:rPr lang="it"/>
              <a:t> 2. vydání. Praha: SPN, 1998. ISBN 80-85937-47-6.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HAUSER, Přemysl a Karla ONDRÁŠKOVÁ. </a:t>
            </a:r>
            <a:r>
              <a:rPr i="1" lang="it"/>
              <a:t>Základy didaktiky českého jazyka pro první stupeň základní školy</a:t>
            </a:r>
            <a:r>
              <a:rPr lang="it"/>
              <a:t>. Brno: Masarykova univerzita, 1991.</a:t>
            </a:r>
            <a:br>
              <a:rPr lang="it"/>
            </a:br>
            <a:r>
              <a:rPr lang="it"/>
              <a:t>ISBN 80-210-0239-5.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Pravopis = ortografie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souhrn pravidel zaznamenávající spisovnou podobu jazykových projevů psanou formou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výuka pravopisu patří k základním úkolům vyučování mateřského jazyka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Co zahrnuje: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znalost písmen a pravidel, jak písmena řadit a uplatňovat je ve slovech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pravopisná pravidla spisovných jazykových projevů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Předpoklady písemného projevu: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it"/>
              <a:t>vybavení tvaru písmene a jeho napsání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it"/>
              <a:t>vybavení způsobu záznamu projevu:</a:t>
            </a:r>
            <a:endParaRPr b="1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/>
              <a:t>vztah písmen a hlásek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/>
              <a:t>počátek věty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/>
              <a:t>konec věty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it"/>
              <a:t>sluchová zkušenost:</a:t>
            </a:r>
            <a:r>
              <a:rPr lang="it"/>
              <a:t> vnímání slyšené podoby jazyka (fonematický sluch)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it"/>
              <a:t>optická zkušenost:</a:t>
            </a:r>
            <a:r>
              <a:rPr lang="it"/>
              <a:t> vnímání grafické podoby při čtení a psaní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Psaní jako součást předmětu českého jazyka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8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2100"/>
              <a:t>Psaní je činnost </a:t>
            </a:r>
            <a:r>
              <a:rPr b="1" lang="it" sz="2100"/>
              <a:t>fyzická i psychická</a:t>
            </a:r>
            <a:r>
              <a:rPr lang="it" sz="2100"/>
              <a:t>.</a:t>
            </a:r>
            <a:endParaRPr sz="21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100"/>
              <a:t>Zatěžuje </a:t>
            </a:r>
            <a:r>
              <a:rPr lang="it" sz="2100"/>
              <a:t>celou osobnost.</a:t>
            </a:r>
            <a:endParaRPr sz="21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00"/>
              <a:t>Psaní je </a:t>
            </a:r>
            <a:r>
              <a:rPr b="1" lang="it" sz="2100"/>
              <a:t>náročná činnost</a:t>
            </a:r>
            <a:r>
              <a:rPr lang="it" sz="2100"/>
              <a:t>, která žáka unaví.</a:t>
            </a:r>
            <a:endParaRPr sz="21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 sz="2100"/>
              <a:t>Přetížení </a:t>
            </a:r>
            <a:r>
              <a:rPr lang="it" sz="2100"/>
              <a:t>psaním může vést ke </a:t>
            </a:r>
            <a:r>
              <a:rPr b="1" lang="it" sz="2100"/>
              <a:t>zbytečným chybám</a:t>
            </a:r>
            <a:r>
              <a:rPr lang="it" sz="2100"/>
              <a:t>.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109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Pravopis jako jedna z oblastí jazykové výchovy </a:t>
            </a:r>
            <a:br>
              <a:rPr b="1" lang="it">
                <a:solidFill>
                  <a:srgbClr val="6AA84F"/>
                </a:solidFill>
              </a:rPr>
            </a:br>
            <a:r>
              <a:rPr b="1" lang="it">
                <a:solidFill>
                  <a:srgbClr val="6AA84F"/>
                </a:solidFill>
              </a:rPr>
              <a:t>a předmětu českého jazyka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777450"/>
            <a:ext cx="8520600" cy="30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někdy přeceňování znalosti pravopisu: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pravopis považován za jediný ukazatel úrovně znalostí z celého předmětu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pravopis jako jediný podklad pro závěrečné hodnocení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 sz="2600">
                <a:solidFill>
                  <a:srgbClr val="6AA84F"/>
                </a:solidFill>
              </a:rPr>
              <a:t>Znalost pravopisu je NUTNÁ.</a:t>
            </a:r>
            <a:endParaRPr b="1" sz="2600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Na co musí učitel pamatovat: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odlišná specifika žáků:</a:t>
            </a:r>
            <a:endParaRPr b="1"/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it" sz="1700"/>
              <a:t>rozdílné tempo psaní</a:t>
            </a:r>
            <a:endParaRPr sz="1700"/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it" sz="1700"/>
              <a:t>rozdílné tempo chápání</a:t>
            </a:r>
            <a:endParaRPr sz="1700"/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it" sz="1700"/>
              <a:t>různá jazyková úroveň</a:t>
            </a:r>
            <a:endParaRPr sz="17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pravidlo respektovat žáka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objektivní náročnost pravopisného učiva</a:t>
            </a:r>
            <a:endParaRPr b="1"/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it" sz="1700"/>
              <a:t>řada pravidel</a:t>
            </a:r>
            <a:endParaRPr sz="1700"/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it" sz="1700"/>
              <a:t>složitá algoritmizace</a:t>
            </a:r>
            <a:endParaRPr sz="1700"/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it" sz="1700"/>
              <a:t>velký rozsah učiva</a:t>
            </a:r>
            <a:endParaRPr sz="17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dodržovat výše zmíněné zásady také při psaní diktátů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Úkol pravopisu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systematizace </a:t>
            </a:r>
            <a:r>
              <a:rPr lang="it"/>
              <a:t>spisovné užívané podoby jazyka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společenská úloha: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textové projevy umělecké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textové projevy vědecké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sociální/kulturní status jedince:</a:t>
            </a:r>
            <a:r>
              <a:rPr lang="it"/>
              <a:t> Znalost pravopisu je spojována s kulturní vyspělostí osobnosti.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Didaktické rozdělení pravopisných jevů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8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pravopis se opírá o </a:t>
            </a:r>
            <a:r>
              <a:rPr b="1" lang="it"/>
              <a:t>vědomosti</a:t>
            </a:r>
            <a:r>
              <a:rPr lang="it"/>
              <a:t>: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/>
              <a:t>nutnost nejdříve jev poznat </a:t>
            </a:r>
            <a:r>
              <a:rPr lang="it" sz="1900">
                <a:highlight>
                  <a:schemeClr val="lt1"/>
                </a:highlight>
              </a:rPr>
              <a:t>– </a:t>
            </a:r>
            <a:r>
              <a:rPr lang="it" sz="1900"/>
              <a:t>uvědomit si jej </a:t>
            </a:r>
            <a:r>
              <a:rPr lang="it" sz="1900">
                <a:highlight>
                  <a:schemeClr val="lt1"/>
                </a:highlight>
              </a:rPr>
              <a:t>–</a:t>
            </a:r>
            <a:br>
              <a:rPr lang="it" sz="1900"/>
            </a:br>
            <a:r>
              <a:rPr lang="it" sz="1900"/>
              <a:t>přiřadit k příslušnému pravidlu 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 sz="1900"/>
              <a:t> správně aplikovat</a:t>
            </a:r>
            <a:endParaRPr sz="1900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pravopisné znalosti se opírají buď jen o </a:t>
            </a:r>
            <a:r>
              <a:rPr b="1" lang="it"/>
              <a:t>paměť</a:t>
            </a:r>
            <a:r>
              <a:rPr lang="it"/>
              <a:t>, nebo o </a:t>
            </a:r>
            <a:r>
              <a:rPr b="1" lang="it"/>
              <a:t>souvislosti slovotvorné a mluvnické</a:t>
            </a:r>
            <a:r>
              <a:rPr lang="it"/>
              <a:t>, a proto:</a:t>
            </a:r>
            <a:endParaRPr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000"/>
              <a:buAutoNum type="arabicPeriod"/>
            </a:pPr>
            <a:r>
              <a:rPr b="1" lang="it" sz="2000">
                <a:solidFill>
                  <a:srgbClr val="6AA84F"/>
                </a:solidFill>
              </a:rPr>
              <a:t>LEXIKÁLNÍ PRAVOPIS</a:t>
            </a:r>
            <a:endParaRPr b="1" sz="2000">
              <a:solidFill>
                <a:srgbClr val="6AA84F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000"/>
              <a:buAutoNum type="arabicPeriod"/>
            </a:pPr>
            <a:r>
              <a:rPr b="1" lang="it" sz="2000">
                <a:solidFill>
                  <a:srgbClr val="6AA84F"/>
                </a:solidFill>
              </a:rPr>
              <a:t>MLUVNICKÝ PRAVOPIS</a:t>
            </a:r>
            <a:endParaRPr b="1" sz="2000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AutoNum type="arabicPeriod"/>
            </a:pPr>
            <a:r>
              <a:rPr b="1" lang="it">
                <a:solidFill>
                  <a:srgbClr val="6AA84F"/>
                </a:solidFill>
              </a:rPr>
              <a:t>LEXIKÁLNÍ PRAVOPIS = slovníkový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spjat s podobou slova; </a:t>
            </a:r>
            <a:r>
              <a:rPr b="1" i="1" lang="it"/>
              <a:t>tzv. pravopis slovní</a:t>
            </a:r>
            <a:endParaRPr b="1"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slovo má vždy stejnou podobu, tedy pravopis STATICKÝ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český pravopis je v zásadě FONETICKÝ = hláska se zaznamenává písmenem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diakritická znaménka:</a:t>
            </a:r>
            <a:endParaRPr sz="1600"/>
          </a:p>
          <a:p>
            <a:pPr indent="-3302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it" sz="1600"/>
              <a:t>háčky (měkčení): </a:t>
            </a:r>
            <a:r>
              <a:rPr i="1" lang="it" sz="1600"/>
              <a:t>ř, ž, č…</a:t>
            </a:r>
            <a:endParaRPr i="1" sz="1600"/>
          </a:p>
          <a:p>
            <a:pPr indent="-3302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it" sz="1600"/>
              <a:t>čárky (dloužení):</a:t>
            </a:r>
            <a:r>
              <a:rPr i="1" lang="it" sz="1600"/>
              <a:t> í, é, ó…</a:t>
            </a:r>
            <a:endParaRPr i="1"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spjatost psané a mluvené podoby: </a:t>
            </a:r>
            <a:r>
              <a:rPr i="1" lang="it" sz="1600"/>
              <a:t>řeka</a:t>
            </a:r>
            <a:r>
              <a:rPr lang="it" sz="1600"/>
              <a:t> (ne </a:t>
            </a:r>
            <a:r>
              <a:rPr i="1" lang="it" sz="1600"/>
              <a:t>reka</a:t>
            </a:r>
            <a:r>
              <a:rPr lang="it" sz="1600"/>
              <a:t>)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