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80" r:id="rId6"/>
    <p:sldId id="261" r:id="rId7"/>
    <p:sldId id="281" r:id="rId8"/>
    <p:sldId id="282" r:id="rId9"/>
    <p:sldId id="283" r:id="rId10"/>
    <p:sldId id="28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674D5-E306-4D6A-8466-3C400D89A1F9}" type="datetimeFigureOut">
              <a:rPr lang="cs-CZ" smtClean="0"/>
              <a:t>5. 9. 2023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ABB54-7C1B-47EE-9610-246CEB0493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8697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674D5-E306-4D6A-8466-3C400D89A1F9}" type="datetimeFigureOut">
              <a:rPr lang="cs-CZ" smtClean="0"/>
              <a:t>5. 9. 2023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ABB54-7C1B-47EE-9610-246CEB0493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6754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674D5-E306-4D6A-8466-3C400D89A1F9}" type="datetimeFigureOut">
              <a:rPr lang="cs-CZ" smtClean="0"/>
              <a:t>5. 9. 2023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ABB54-7C1B-47EE-9610-246CEB04933D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009578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674D5-E306-4D6A-8466-3C400D89A1F9}" type="datetimeFigureOut">
              <a:rPr lang="cs-CZ" smtClean="0"/>
              <a:t>5. 9. 2023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ABB54-7C1B-47EE-9610-246CEB0493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18204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674D5-E306-4D6A-8466-3C400D89A1F9}" type="datetimeFigureOut">
              <a:rPr lang="cs-CZ" smtClean="0"/>
              <a:t>5. 9. 2023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ABB54-7C1B-47EE-9610-246CEB04933D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78729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674D5-E306-4D6A-8466-3C400D89A1F9}" type="datetimeFigureOut">
              <a:rPr lang="cs-CZ" smtClean="0"/>
              <a:t>5. 9. 2023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ABB54-7C1B-47EE-9610-246CEB0493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24532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674D5-E306-4D6A-8466-3C400D89A1F9}" type="datetimeFigureOut">
              <a:rPr lang="cs-CZ" smtClean="0"/>
              <a:t>5. 9. 2023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ABB54-7C1B-47EE-9610-246CEB0493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5021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674D5-E306-4D6A-8466-3C400D89A1F9}" type="datetimeFigureOut">
              <a:rPr lang="cs-CZ" smtClean="0"/>
              <a:t>5. 9. 2023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ABB54-7C1B-47EE-9610-246CEB0493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2874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674D5-E306-4D6A-8466-3C400D89A1F9}" type="datetimeFigureOut">
              <a:rPr lang="cs-CZ" smtClean="0"/>
              <a:t>5. 9. 2023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ABB54-7C1B-47EE-9610-246CEB0493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5058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674D5-E306-4D6A-8466-3C400D89A1F9}" type="datetimeFigureOut">
              <a:rPr lang="cs-CZ" smtClean="0"/>
              <a:t>5. 9. 2023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ABB54-7C1B-47EE-9610-246CEB0493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691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674D5-E306-4D6A-8466-3C400D89A1F9}" type="datetimeFigureOut">
              <a:rPr lang="cs-CZ" smtClean="0"/>
              <a:t>5. 9. 2023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ABB54-7C1B-47EE-9610-246CEB0493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9661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674D5-E306-4D6A-8466-3C400D89A1F9}" type="datetimeFigureOut">
              <a:rPr lang="cs-CZ" smtClean="0"/>
              <a:t>5. 9. 2023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ABB54-7C1B-47EE-9610-246CEB0493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5067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674D5-E306-4D6A-8466-3C400D89A1F9}" type="datetimeFigureOut">
              <a:rPr lang="cs-CZ" smtClean="0"/>
              <a:t>5. 9. 2023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ABB54-7C1B-47EE-9610-246CEB0493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7998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674D5-E306-4D6A-8466-3C400D89A1F9}" type="datetimeFigureOut">
              <a:rPr lang="cs-CZ" smtClean="0"/>
              <a:t>5. 9. 2023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ABB54-7C1B-47EE-9610-246CEB0493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735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674D5-E306-4D6A-8466-3C400D89A1F9}" type="datetimeFigureOut">
              <a:rPr lang="cs-CZ" smtClean="0"/>
              <a:t>5. 9. 2023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ABB54-7C1B-47EE-9610-246CEB0493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789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674D5-E306-4D6A-8466-3C400D89A1F9}" type="datetimeFigureOut">
              <a:rPr lang="cs-CZ" smtClean="0"/>
              <a:t>5. 9. 2023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ABB54-7C1B-47EE-9610-246CEB0493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7420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9674D5-E306-4D6A-8466-3C400D89A1F9}" type="datetimeFigureOut">
              <a:rPr lang="cs-CZ" smtClean="0"/>
              <a:t>5. 9. 2023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DDABB54-7C1B-47EE-9610-246CEB0493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727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E870022-8C1E-4C66-8801-F8F45E76FC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96349" y="1984016"/>
            <a:ext cx="7766936" cy="1646302"/>
          </a:xfrm>
        </p:spPr>
        <p:txBody>
          <a:bodyPr/>
          <a:lstStyle/>
          <a:p>
            <a:r>
              <a:rPr lang="cs-CZ" dirty="0"/>
              <a:t>IMAk13   Matematika 3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A1A6D883-CB04-46AE-ABB4-E972168A95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01040" y="3899912"/>
            <a:ext cx="7766936" cy="1096899"/>
          </a:xfrm>
        </p:spPr>
        <p:txBody>
          <a:bodyPr>
            <a:normAutofit/>
          </a:bodyPr>
          <a:lstStyle/>
          <a:p>
            <a:r>
              <a:rPr lang="cs-CZ" sz="3200" dirty="0"/>
              <a:t>3. konzultace</a:t>
            </a:r>
          </a:p>
        </p:txBody>
      </p:sp>
    </p:spTree>
    <p:extLst>
      <p:ext uri="{BB962C8B-B14F-4D97-AF65-F5344CB8AC3E}">
        <p14:creationId xmlns:p14="http://schemas.microsoft.com/office/powerpoint/2010/main" val="14187591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5A1E301-ADE4-471F-A101-0D58D8262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Dělení se zbytkem v C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5CA20D62-2CD1-4E61-92D0-A7EBDDDA90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953" y="2160589"/>
            <a:ext cx="9360975" cy="3880773"/>
          </a:xfrm>
        </p:spPr>
        <p:txBody>
          <a:bodyPr/>
          <a:lstStyle/>
          <a:p>
            <a:pPr marL="0" indent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Dělení se zbytkem 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množině celých čísel je zobrazení, které každé dvojici celých čísel a, b, b ≠ 0 přiřazuje celá čísla q a r tak, že</a:t>
            </a:r>
          </a:p>
          <a:p>
            <a:pPr marL="0" indent="0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=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b.q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r     ,      kde   0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≤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&lt;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7630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Nadpis 14">
            <a:extLst>
              <a:ext uri="{FF2B5EF4-FFF2-40B4-BE49-F238E27FC236}">
                <a16:creationId xmlns:a16="http://schemas.microsoft.com/office/drawing/2014/main" xmlns="" id="{8D23129D-EAED-47E9-8148-FFC43EC37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15193"/>
          </a:xfrm>
        </p:spPr>
        <p:txBody>
          <a:bodyPr>
            <a:normAutofit fontScale="90000"/>
          </a:bodyPr>
          <a:lstStyle/>
          <a:p>
            <a:r>
              <a:rPr lang="cs-CZ" dirty="0"/>
              <a:t>Celá čísla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69414C51-6383-4209-A06B-61FFF68AA9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50629"/>
            <a:ext cx="8919672" cy="489777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Celá čísla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jsou tedy třídy navzájem ekvivalentních dvojic přirozených čísel.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dirty="0"/>
          </a:p>
        </p:txBody>
      </p:sp>
      <p:grpSp>
        <p:nvGrpSpPr>
          <p:cNvPr id="4" name="Group 4">
            <a:extLst>
              <a:ext uri="{FF2B5EF4-FFF2-40B4-BE49-F238E27FC236}">
                <a16:creationId xmlns:a16="http://schemas.microsoft.com/office/drawing/2014/main" xmlns="" id="{7EA59818-A55C-4601-A14E-225A1E620DA2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09422" y="1340050"/>
            <a:ext cx="8741238" cy="3139670"/>
            <a:chOff x="251" y="844"/>
            <a:chExt cx="5576" cy="2014"/>
          </a:xfrm>
        </p:grpSpPr>
        <p:sp>
          <p:nvSpPr>
            <p:cNvPr id="5" name="AutoShape 3">
              <a:extLst>
                <a:ext uri="{FF2B5EF4-FFF2-40B4-BE49-F238E27FC236}">
                  <a16:creationId xmlns:a16="http://schemas.microsoft.com/office/drawing/2014/main" xmlns="" id="{715EED6B-06C2-4633-A277-EFEDEF3DE776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251" y="844"/>
              <a:ext cx="5558" cy="19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xmlns="" id="{96A371FC-63C4-46CC-8CBB-9F11EA531C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" y="854"/>
              <a:ext cx="1520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1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Konstrukce (C, +, . )</a:t>
              </a:r>
              <a:endPara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xmlns="" id="{C47540BD-6B68-45A0-82C0-560457951A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1" y="854"/>
              <a:ext cx="113" cy="2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1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xmlns="" id="{4D4796B5-8A14-4B2C-9E94-ADC92C4B20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" y="1262"/>
              <a:ext cx="486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Na </a:t>
              </a:r>
              <a:r>
                <a:rPr kumimoji="0" lang="cs-CZ" altLang="cs-CZ" sz="18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kart</a:t>
              </a:r>
              <a:endPara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xmlns="" id="{F9090FD1-FFF3-45AC-9177-9A5231215C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8" y="1262"/>
              <a:ext cx="121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é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xmlns="" id="{47B4E09A-50B6-4179-9F9D-C108713305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3" y="1262"/>
              <a:ext cx="177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zs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xmlns="" id="{DEF1FE0E-C265-48B2-83D3-E98F995DA2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1" y="1262"/>
              <a:ext cx="129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k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xmlns="" id="{888551E9-7CE8-4DDA-BD00-6C56A179EB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3" y="1262"/>
              <a:ext cx="714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ém součinu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xmlns="" id="{7C2797FF-601F-43C5-8623-698FB3906A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7" y="1262"/>
              <a:ext cx="93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14">
              <a:extLst>
                <a:ext uri="{FF2B5EF4-FFF2-40B4-BE49-F238E27FC236}">
                  <a16:creationId xmlns:a16="http://schemas.microsoft.com/office/drawing/2014/main" xmlns="" id="{DCBF5C61-DADB-4052-B114-86D0A7F252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4" y="1262"/>
              <a:ext cx="1928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NxN definujeme binární relaci  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Rectangle 15">
              <a:extLst>
                <a:ext uri="{FF2B5EF4-FFF2-40B4-BE49-F238E27FC236}">
                  <a16:creationId xmlns:a16="http://schemas.microsoft.com/office/drawing/2014/main" xmlns="" id="{91E65161-C84C-4111-931E-987112D5F1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80" y="1241"/>
              <a:ext cx="159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~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Rectangle 16">
              <a:extLst>
                <a:ext uri="{FF2B5EF4-FFF2-40B4-BE49-F238E27FC236}">
                  <a16:creationId xmlns:a16="http://schemas.microsoft.com/office/drawing/2014/main" xmlns="" id="{359238A5-493D-42A4-8FA8-4946A8425D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70" y="1262"/>
              <a:ext cx="129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17">
              <a:extLst>
                <a:ext uri="{FF2B5EF4-FFF2-40B4-BE49-F238E27FC236}">
                  <a16:creationId xmlns:a16="http://schemas.microsoft.com/office/drawing/2014/main" xmlns="" id="{CEE5FCC5-96EB-4876-AC04-576F987575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2" y="1262"/>
              <a:ext cx="1916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(tzv.„ekvivalenci uspořádaných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18">
              <a:extLst>
                <a:ext uri="{FF2B5EF4-FFF2-40B4-BE49-F238E27FC236}">
                  <a16:creationId xmlns:a16="http://schemas.microsoft.com/office/drawing/2014/main" xmlns="" id="{E0FC248F-69AF-40EF-AAE5-327C399DA8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" y="1431"/>
              <a:ext cx="1665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dvojic přirozených čísel“): 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19">
              <a:extLst>
                <a:ext uri="{FF2B5EF4-FFF2-40B4-BE49-F238E27FC236}">
                  <a16:creationId xmlns:a16="http://schemas.microsoft.com/office/drawing/2014/main" xmlns="" id="{5A29E622-9C36-48BE-9D7E-D2608E0C77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0" y="1431"/>
              <a:ext cx="93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Rectangle 20">
              <a:extLst>
                <a:ext uri="{FF2B5EF4-FFF2-40B4-BE49-F238E27FC236}">
                  <a16:creationId xmlns:a16="http://schemas.microsoft.com/office/drawing/2014/main" xmlns="" id="{DC6B7A1E-481C-4862-93B9-820DAEC067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7" y="1594"/>
              <a:ext cx="876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8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[</a:t>
              </a:r>
              <a:r>
                <a:rPr kumimoji="0" lang="cs-CZ" altLang="cs-CZ" sz="1800" b="1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a,b</a:t>
              </a:r>
              <a:r>
                <a:rPr kumimoji="0" lang="cs-CZ" altLang="cs-CZ" sz="18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] ~ [</a:t>
              </a:r>
              <a:r>
                <a:rPr kumimoji="0" lang="cs-CZ" altLang="cs-CZ" sz="1800" b="1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c,d</a:t>
              </a:r>
              <a:r>
                <a:rPr kumimoji="0" lang="cs-CZ" altLang="cs-CZ" sz="18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]   </a:t>
              </a:r>
              <a:endPara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Rectangle 21">
              <a:extLst>
                <a:ext uri="{FF2B5EF4-FFF2-40B4-BE49-F238E27FC236}">
                  <a16:creationId xmlns:a16="http://schemas.microsoft.com/office/drawing/2014/main" xmlns="" id="{BDC3E340-E741-4FF1-92A0-6B586BBDA0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7" y="1580"/>
              <a:ext cx="236" cy="2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Symbol" panose="05050102010706020507" pitchFamily="18" charset="2"/>
                </a:rPr>
                <a:t>Û</a:t>
              </a:r>
              <a:endPara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Rectangle 22">
              <a:extLst>
                <a:ext uri="{FF2B5EF4-FFF2-40B4-BE49-F238E27FC236}">
                  <a16:creationId xmlns:a16="http://schemas.microsoft.com/office/drawing/2014/main" xmlns="" id="{2DCF6823-83D7-42E4-B9A8-C647A17314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9" y="1594"/>
              <a:ext cx="133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8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</a:t>
              </a:r>
              <a:endPara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xmlns="" id="{E3CDB9A6-74DA-458A-B25F-B524B5855B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0" y="1594"/>
              <a:ext cx="892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8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a + d  =  b + c</a:t>
              </a:r>
              <a:endPara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Rectangle 24">
              <a:extLst>
                <a:ext uri="{FF2B5EF4-FFF2-40B4-BE49-F238E27FC236}">
                  <a16:creationId xmlns:a16="http://schemas.microsoft.com/office/drawing/2014/main" xmlns="" id="{497686BE-3464-4C5E-B58C-01158D39F4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3" y="1594"/>
              <a:ext cx="97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8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" name="Rectangle 25">
              <a:extLst>
                <a:ext uri="{FF2B5EF4-FFF2-40B4-BE49-F238E27FC236}">
                  <a16:creationId xmlns:a16="http://schemas.microsoft.com/office/drawing/2014/main" xmlns="" id="{C615E35C-6DDB-44EC-8270-F2FD9437F1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" y="1766"/>
              <a:ext cx="109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Rectangle 26">
              <a:extLst>
                <a:ext uri="{FF2B5EF4-FFF2-40B4-BE49-F238E27FC236}">
                  <a16:creationId xmlns:a16="http://schemas.microsoft.com/office/drawing/2014/main" xmlns="" id="{D3F743AD-6BA7-4179-979D-E45CB01C37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" y="1955"/>
              <a:ext cx="877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Tato relace je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Rectangle 27">
              <a:extLst>
                <a:ext uri="{FF2B5EF4-FFF2-40B4-BE49-F238E27FC236}">
                  <a16:creationId xmlns:a16="http://schemas.microsoft.com/office/drawing/2014/main" xmlns="" id="{ED646653-93F0-4857-ABB4-658B8DE290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7" y="1955"/>
              <a:ext cx="1455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reflexivní, symetrická a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Rectangle 28">
              <a:extLst>
                <a:ext uri="{FF2B5EF4-FFF2-40B4-BE49-F238E27FC236}">
                  <a16:creationId xmlns:a16="http://schemas.microsoft.com/office/drawing/2014/main" xmlns="" id="{B13EA8AC-635C-41AF-8CC1-874C84A672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56" y="1955"/>
              <a:ext cx="1668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tranzitivní na množině NxN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29">
              <a:extLst>
                <a:ext uri="{FF2B5EF4-FFF2-40B4-BE49-F238E27FC236}">
                  <a16:creationId xmlns:a16="http://schemas.microsoft.com/office/drawing/2014/main" xmlns="" id="{50C233C1-AF44-4C78-AA9E-AB6FEB644D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55" y="1955"/>
              <a:ext cx="93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" name="Rectangle 30">
              <a:extLst>
                <a:ext uri="{FF2B5EF4-FFF2-40B4-BE49-F238E27FC236}">
                  <a16:creationId xmlns:a16="http://schemas.microsoft.com/office/drawing/2014/main" xmlns="" id="{ECE2135F-C6C1-465E-95D9-464DD1BA2C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2" y="1955"/>
              <a:ext cx="602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(dokažte)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" name="Rectangle 31">
              <a:extLst>
                <a:ext uri="{FF2B5EF4-FFF2-40B4-BE49-F238E27FC236}">
                  <a16:creationId xmlns:a16="http://schemas.microsoft.com/office/drawing/2014/main" xmlns="" id="{6DA04284-E9BF-497E-857F-5BADFE94B3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31" y="1955"/>
              <a:ext cx="93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.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" name="Rectangle 32">
              <a:extLst>
                <a:ext uri="{FF2B5EF4-FFF2-40B4-BE49-F238E27FC236}">
                  <a16:creationId xmlns:a16="http://schemas.microsoft.com/office/drawing/2014/main" xmlns="" id="{E382C9F5-EC6A-4A83-849A-E7047B3EBB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6" y="1955"/>
              <a:ext cx="93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" name="Rectangle 33">
              <a:extLst>
                <a:ext uri="{FF2B5EF4-FFF2-40B4-BE49-F238E27FC236}">
                  <a16:creationId xmlns:a16="http://schemas.microsoft.com/office/drawing/2014/main" xmlns="" id="{FB02FF39-62EB-4642-A730-A860829C0C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" y="2120"/>
              <a:ext cx="497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Je tedy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" name="Rectangle 34">
              <a:extLst>
                <a:ext uri="{FF2B5EF4-FFF2-40B4-BE49-F238E27FC236}">
                  <a16:creationId xmlns:a16="http://schemas.microsoft.com/office/drawing/2014/main" xmlns="" id="{FB86AB56-7BDB-4694-9DA9-C69D409DE0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1" y="2120"/>
              <a:ext cx="4557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relací ekvivalence na NxN a vytváří rozklad množiny NxN na třídy navzájem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" name="Rectangle 35">
              <a:extLst>
                <a:ext uri="{FF2B5EF4-FFF2-40B4-BE49-F238E27FC236}">
                  <a16:creationId xmlns:a16="http://schemas.microsoft.com/office/drawing/2014/main" xmlns="" id="{5BF96981-9A75-47B1-B37D-81C212A8C5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" y="2284"/>
              <a:ext cx="2361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ekvivalentních dvojic přirozených čísel.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" name="Rectangle 36">
              <a:extLst>
                <a:ext uri="{FF2B5EF4-FFF2-40B4-BE49-F238E27FC236}">
                  <a16:creationId xmlns:a16="http://schemas.microsoft.com/office/drawing/2014/main" xmlns="" id="{1B8AF6B2-4EBB-4545-879A-E8F1BA5B29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2" y="2284"/>
              <a:ext cx="93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" name="Rectangle 37">
              <a:extLst>
                <a:ext uri="{FF2B5EF4-FFF2-40B4-BE49-F238E27FC236}">
                  <a16:creationId xmlns:a16="http://schemas.microsoft.com/office/drawing/2014/main" xmlns="" id="{ABE2BA91-EDD8-4887-96EA-23042860E3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1" y="2451"/>
              <a:ext cx="5530" cy="203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40" name="Rectangle 38">
              <a:extLst>
                <a:ext uri="{FF2B5EF4-FFF2-40B4-BE49-F238E27FC236}">
                  <a16:creationId xmlns:a16="http://schemas.microsoft.com/office/drawing/2014/main" xmlns="" id="{5E5BA423-FC82-4B9D-A11A-25EAA569A2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" y="2490"/>
              <a:ext cx="2403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Rozklad množiny </a:t>
              </a:r>
              <a:r>
                <a:rPr kumimoji="0" lang="cs-CZ" altLang="cs-CZ" sz="18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NxN</a:t>
              </a:r>
              <a:r>
                <a:rPr kumimoji="0" lang="cs-CZ" altLang="cs-CZ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vytvořený relací </a:t>
              </a:r>
              <a:endPara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" name="Rectangle 39">
              <a:extLst>
                <a:ext uri="{FF2B5EF4-FFF2-40B4-BE49-F238E27FC236}">
                  <a16:creationId xmlns:a16="http://schemas.microsoft.com/office/drawing/2014/main" xmlns="" id="{ECF9DCD1-3C87-4534-A9B7-C5C166029B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5" y="2469"/>
              <a:ext cx="159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~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" name="Rectangle 40">
              <a:extLst>
                <a:ext uri="{FF2B5EF4-FFF2-40B4-BE49-F238E27FC236}">
                  <a16:creationId xmlns:a16="http://schemas.microsoft.com/office/drawing/2014/main" xmlns="" id="{E969BC4B-0C59-40D3-84FE-DAF12B4612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75" y="2469"/>
              <a:ext cx="109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2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3" name="Rectangle 41">
              <a:extLst>
                <a:ext uri="{FF2B5EF4-FFF2-40B4-BE49-F238E27FC236}">
                  <a16:creationId xmlns:a16="http://schemas.microsoft.com/office/drawing/2014/main" xmlns="" id="{D5A68B28-27E6-46EC-9261-D82F759CE0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16" y="2490"/>
              <a:ext cx="676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nazýváme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4" name="Rectangle 42">
              <a:extLst>
                <a:ext uri="{FF2B5EF4-FFF2-40B4-BE49-F238E27FC236}">
                  <a16:creationId xmlns:a16="http://schemas.microsoft.com/office/drawing/2014/main" xmlns="" id="{333BCA4B-EC00-44B0-B54E-3DEDAA8E2B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32" y="2489"/>
              <a:ext cx="1762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8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množinou všech celých čísel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5" name="Rectangle 43">
              <a:extLst>
                <a:ext uri="{FF2B5EF4-FFF2-40B4-BE49-F238E27FC236}">
                  <a16:creationId xmlns:a16="http://schemas.microsoft.com/office/drawing/2014/main" xmlns="" id="{0E76F9CE-AFF5-4D09-8935-E3347183BA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18" y="2490"/>
              <a:ext cx="409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, ozn.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6" name="Rectangle 44">
              <a:extLst>
                <a:ext uri="{FF2B5EF4-FFF2-40B4-BE49-F238E27FC236}">
                  <a16:creationId xmlns:a16="http://schemas.microsoft.com/office/drawing/2014/main" xmlns="" id="{0959910A-72DF-41B8-9F98-D5B8EDCFFD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67" y="2489"/>
              <a:ext cx="166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8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C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7" name="Rectangle 45">
              <a:extLst>
                <a:ext uri="{FF2B5EF4-FFF2-40B4-BE49-F238E27FC236}">
                  <a16:creationId xmlns:a16="http://schemas.microsoft.com/office/drawing/2014/main" xmlns="" id="{FDAC9B07-039B-46EE-9D0B-753E0DFAAB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70" y="2490"/>
              <a:ext cx="93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.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8" name="Rectangle 46">
              <a:extLst>
                <a:ext uri="{FF2B5EF4-FFF2-40B4-BE49-F238E27FC236}">
                  <a16:creationId xmlns:a16="http://schemas.microsoft.com/office/drawing/2014/main" xmlns="" id="{0EBF9FD9-5804-46B9-BA7B-945E6B71CB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07" y="2490"/>
              <a:ext cx="93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9" name="Rectangle 47">
              <a:extLst>
                <a:ext uri="{FF2B5EF4-FFF2-40B4-BE49-F238E27FC236}">
                  <a16:creationId xmlns:a16="http://schemas.microsoft.com/office/drawing/2014/main" xmlns="" id="{80FF6BB1-71A2-4A5C-9300-8E0B01377B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" y="2446"/>
              <a:ext cx="6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0" name="Rectangle 48">
              <a:extLst>
                <a:ext uri="{FF2B5EF4-FFF2-40B4-BE49-F238E27FC236}">
                  <a16:creationId xmlns:a16="http://schemas.microsoft.com/office/drawing/2014/main" xmlns="" id="{C6CAEFEB-69CC-4691-9209-0B4ADBA673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" y="2446"/>
              <a:ext cx="6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1" name="Rectangle 49">
              <a:extLst>
                <a:ext uri="{FF2B5EF4-FFF2-40B4-BE49-F238E27FC236}">
                  <a16:creationId xmlns:a16="http://schemas.microsoft.com/office/drawing/2014/main" xmlns="" id="{B521A719-7898-4380-9F93-C1AF8331E3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1" y="2446"/>
              <a:ext cx="5530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2" name="Rectangle 50">
              <a:extLst>
                <a:ext uri="{FF2B5EF4-FFF2-40B4-BE49-F238E27FC236}">
                  <a16:creationId xmlns:a16="http://schemas.microsoft.com/office/drawing/2014/main" xmlns="" id="{ACF00F7D-FDBE-4352-B0F9-72AC8A71D5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21" y="2446"/>
              <a:ext cx="6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3" name="Rectangle 51">
              <a:extLst>
                <a:ext uri="{FF2B5EF4-FFF2-40B4-BE49-F238E27FC236}">
                  <a16:creationId xmlns:a16="http://schemas.microsoft.com/office/drawing/2014/main" xmlns="" id="{89AE2FF6-F938-42CE-9C07-F080A3DBC8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21" y="2446"/>
              <a:ext cx="6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4" name="Rectangle 52">
              <a:extLst>
                <a:ext uri="{FF2B5EF4-FFF2-40B4-BE49-F238E27FC236}">
                  <a16:creationId xmlns:a16="http://schemas.microsoft.com/office/drawing/2014/main" xmlns="" id="{A5932295-E515-46D7-871B-EB98409168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" y="2451"/>
              <a:ext cx="6" cy="20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5" name="Rectangle 53">
              <a:extLst>
                <a:ext uri="{FF2B5EF4-FFF2-40B4-BE49-F238E27FC236}">
                  <a16:creationId xmlns:a16="http://schemas.microsoft.com/office/drawing/2014/main" xmlns="" id="{7564F88E-BCAC-4299-8549-4189C66E5A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21" y="2451"/>
              <a:ext cx="6" cy="20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6" name="Rectangle 54">
              <a:extLst>
                <a:ext uri="{FF2B5EF4-FFF2-40B4-BE49-F238E27FC236}">
                  <a16:creationId xmlns:a16="http://schemas.microsoft.com/office/drawing/2014/main" xmlns="" id="{9B4BDA4C-BC36-49D2-9220-12C97F073F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1" y="2654"/>
              <a:ext cx="5530" cy="178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7" name="Rectangle 55">
              <a:extLst>
                <a:ext uri="{FF2B5EF4-FFF2-40B4-BE49-F238E27FC236}">
                  <a16:creationId xmlns:a16="http://schemas.microsoft.com/office/drawing/2014/main" xmlns="" id="{08C92B6C-60B7-413E-8444-FC953579A4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" y="2658"/>
              <a:ext cx="669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Třídy rozk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8" name="Rectangle 56">
              <a:extLst>
                <a:ext uri="{FF2B5EF4-FFF2-40B4-BE49-F238E27FC236}">
                  <a16:creationId xmlns:a16="http://schemas.microsoft.com/office/drawing/2014/main" xmlns="" id="{1A94EB5A-C7C4-4126-8628-B47EE5054F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1" y="2658"/>
              <a:ext cx="995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ladu nazýváme 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9" name="Rectangle 57">
              <a:extLst>
                <a:ext uri="{FF2B5EF4-FFF2-40B4-BE49-F238E27FC236}">
                  <a16:creationId xmlns:a16="http://schemas.microsoft.com/office/drawing/2014/main" xmlns="" id="{F80D5FD1-31A8-445E-8EC9-5B9C6C6105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94" y="2657"/>
              <a:ext cx="610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8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celá čísla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0" name="Rectangle 58">
              <a:extLst>
                <a:ext uri="{FF2B5EF4-FFF2-40B4-BE49-F238E27FC236}">
                  <a16:creationId xmlns:a16="http://schemas.microsoft.com/office/drawing/2014/main" xmlns="" id="{83A18B2E-E1F1-463A-B3B8-F02967CD9A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7" y="2658"/>
              <a:ext cx="93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.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1" name="Rectangle 59">
              <a:extLst>
                <a:ext uri="{FF2B5EF4-FFF2-40B4-BE49-F238E27FC236}">
                  <a16:creationId xmlns:a16="http://schemas.microsoft.com/office/drawing/2014/main" xmlns="" id="{74EF054E-73F4-4D00-AEE5-3D31B84577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5" y="2658"/>
              <a:ext cx="93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2" name="Rectangle 60">
              <a:extLst>
                <a:ext uri="{FF2B5EF4-FFF2-40B4-BE49-F238E27FC236}">
                  <a16:creationId xmlns:a16="http://schemas.microsoft.com/office/drawing/2014/main" xmlns="" id="{B5986819-AD8B-4364-A944-047EC115C6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" y="2832"/>
              <a:ext cx="6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3" name="Rectangle 61">
              <a:extLst>
                <a:ext uri="{FF2B5EF4-FFF2-40B4-BE49-F238E27FC236}">
                  <a16:creationId xmlns:a16="http://schemas.microsoft.com/office/drawing/2014/main" xmlns="" id="{13CAA089-1A55-4635-B4CE-BF3E9350AC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" y="2832"/>
              <a:ext cx="6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4" name="Rectangle 62">
              <a:extLst>
                <a:ext uri="{FF2B5EF4-FFF2-40B4-BE49-F238E27FC236}">
                  <a16:creationId xmlns:a16="http://schemas.microsoft.com/office/drawing/2014/main" xmlns="" id="{ABB12D9E-6344-4957-BC96-F24BBCD24B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1" y="2832"/>
              <a:ext cx="5530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5" name="Rectangle 63">
              <a:extLst>
                <a:ext uri="{FF2B5EF4-FFF2-40B4-BE49-F238E27FC236}">
                  <a16:creationId xmlns:a16="http://schemas.microsoft.com/office/drawing/2014/main" xmlns="" id="{8A7530B4-BD14-478A-BF17-7C83ABD09C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21" y="2832"/>
              <a:ext cx="6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6" name="Rectangle 64">
              <a:extLst>
                <a:ext uri="{FF2B5EF4-FFF2-40B4-BE49-F238E27FC236}">
                  <a16:creationId xmlns:a16="http://schemas.microsoft.com/office/drawing/2014/main" xmlns="" id="{ABBBAD13-A71E-482E-8EE9-9CEF3D4F13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21" y="2832"/>
              <a:ext cx="6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7" name="Rectangle 65">
              <a:extLst>
                <a:ext uri="{FF2B5EF4-FFF2-40B4-BE49-F238E27FC236}">
                  <a16:creationId xmlns:a16="http://schemas.microsoft.com/office/drawing/2014/main" xmlns="" id="{4C02019A-130D-499A-8D7A-36F760585A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" y="2654"/>
              <a:ext cx="6" cy="17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8" name="Rectangle 66">
              <a:extLst>
                <a:ext uri="{FF2B5EF4-FFF2-40B4-BE49-F238E27FC236}">
                  <a16:creationId xmlns:a16="http://schemas.microsoft.com/office/drawing/2014/main" xmlns="" id="{99E9C3F4-99F5-4BB7-988F-BE6186D176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21" y="2654"/>
              <a:ext cx="6" cy="17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1182979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8F046E92-B768-4430-92E0-132C11500A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687897"/>
            <a:ext cx="8596668" cy="5353465"/>
          </a:xfrm>
        </p:spPr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x N  = 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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[0,0], [0,1], [0,2], [0,3], ………, [0,25], ……………. ,</a:t>
            </a:r>
          </a:p>
          <a:p>
            <a:pPr marL="914400" lvl="2" indent="0">
              <a:buNone/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     [1,0], [1,1], [1,2], [1,3], ………,</a:t>
            </a:r>
          </a:p>
          <a:p>
            <a:pPr marL="914400" lvl="2" indent="0">
              <a:buNone/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	[2,0], [2,1], [2,2], …………..  ,</a:t>
            </a:r>
          </a:p>
          <a:p>
            <a:pPr marL="914400" lvl="2" indent="0">
              <a:buNone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        </a:t>
            </a: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[3,0], [3,1], [3,2], …………… ,</a:t>
            </a:r>
          </a:p>
          <a:p>
            <a:pPr marL="914400" lvl="2" indent="0">
              <a:buNone/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         …….                                        </a:t>
            </a:r>
            <a:r>
              <a:rPr lang="cs-CZ" sz="1800" dirty="0">
                <a:ea typeface="Times New Roman" panose="02020603050405020304" pitchFamily="18" charset="0"/>
                <a:sym typeface="Symbol" panose="05050102010706020507" pitchFamily="18" charset="2"/>
              </a:rPr>
              <a:t>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914400" lvl="2" indent="0">
              <a:buNone/>
            </a:pPr>
            <a:r>
              <a:rPr kumimoji="0" lang="cs-CZ" altLang="cs-CZ" sz="1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[</a:t>
            </a:r>
            <a:r>
              <a:rPr kumimoji="0" lang="cs-CZ" altLang="cs-CZ" sz="18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a,b</a:t>
            </a:r>
            <a:r>
              <a:rPr kumimoji="0" lang="cs-CZ" altLang="cs-CZ" sz="1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] ~ [</a:t>
            </a:r>
            <a:r>
              <a:rPr kumimoji="0" lang="cs-CZ" altLang="cs-CZ" sz="18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c,d</a:t>
            </a:r>
            <a:r>
              <a:rPr kumimoji="0" lang="cs-CZ" altLang="cs-CZ" sz="1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]</a:t>
            </a:r>
            <a:r>
              <a:rPr kumimoji="0" lang="en-US" altLang="cs-CZ" sz="1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Symbol" panose="05050102010706020507" pitchFamily="18" charset="2"/>
              </a:rPr>
              <a:t>Û</a:t>
            </a:r>
            <a:r>
              <a:rPr kumimoji="0" lang="en-US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Symbol" panose="05050102010706020507" pitchFamily="18" charset="2"/>
              </a:rPr>
              <a:t>    </a:t>
            </a:r>
            <a:r>
              <a:rPr kumimoji="0" lang="cs-CZ" altLang="cs-CZ" sz="1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 + d  =  b + c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914400" lvl="2" indent="0">
              <a:buNone/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[2,0] ~ [3,1] ~ [19,17] ~</a:t>
            </a:r>
          </a:p>
          <a:p>
            <a:pPr marL="914400" lvl="2" indent="0">
              <a:buNone/>
            </a:pPr>
            <a:r>
              <a:rPr lang="en-US" sz="1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A</a:t>
            </a: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= </a:t>
            </a:r>
            <a:r>
              <a:rPr lang="cs-CZ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</a:t>
            </a: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[2,0] , [3,1], [4,2], [5,3], … [19,17] ……..</a:t>
            </a:r>
            <a:r>
              <a:rPr lang="cs-CZ" sz="1800" dirty="0">
                <a:ea typeface="Times New Roman" panose="02020603050405020304" pitchFamily="18" charset="0"/>
                <a:sym typeface="Symbol" panose="05050102010706020507" pitchFamily="18" charset="2"/>
              </a:rPr>
              <a:t> </a:t>
            </a:r>
            <a:r>
              <a:rPr lang="en-US" sz="1800" dirty="0">
                <a:ea typeface="Times New Roman" panose="02020603050405020304" pitchFamily="18" charset="0"/>
                <a:sym typeface="Symbol" panose="05050102010706020507" pitchFamily="18" charset="2"/>
              </a:rPr>
              <a:t> = </a:t>
            </a:r>
            <a:r>
              <a:rPr lang="en-US" sz="1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[2,0] </a:t>
            </a: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 </a:t>
            </a:r>
            <a:r>
              <a:rPr lang="en-US" sz="1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[3,1] </a:t>
            </a:r>
          </a:p>
          <a:p>
            <a:pPr marL="914400" lvl="2" indent="0">
              <a:buNone/>
            </a:pPr>
            <a:r>
              <a:rPr lang="en-US" sz="1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</a:t>
            </a: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= </a:t>
            </a:r>
            <a:r>
              <a:rPr lang="cs-CZ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</a:t>
            </a: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[0,4] , [1,5], [2,6], …,  [101,105] ……..</a:t>
            </a:r>
            <a:r>
              <a:rPr lang="cs-CZ" sz="1800" dirty="0">
                <a:ea typeface="Times New Roman" panose="02020603050405020304" pitchFamily="18" charset="0"/>
                <a:sym typeface="Symbol" panose="05050102010706020507" pitchFamily="18" charset="2"/>
              </a:rPr>
              <a:t> </a:t>
            </a:r>
            <a:r>
              <a:rPr lang="en-US" sz="1800" dirty="0">
                <a:ea typeface="Times New Roman" panose="02020603050405020304" pitchFamily="18" charset="0"/>
                <a:sym typeface="Symbol" panose="05050102010706020507" pitchFamily="18" charset="2"/>
              </a:rPr>
              <a:t> = </a:t>
            </a:r>
            <a:r>
              <a:rPr lang="en-US" sz="1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[0,4] </a:t>
            </a: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 </a:t>
            </a:r>
            <a:r>
              <a:rPr lang="en-US" sz="1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[3,7] </a:t>
            </a:r>
          </a:p>
          <a:p>
            <a:pPr marL="914400" lvl="2" indent="0">
              <a:buNone/>
            </a:pP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914400" lvl="2" indent="0">
              <a:buNone/>
            </a:pPr>
            <a:endParaRPr lang="en-US" sz="1800" dirty="0">
              <a:ea typeface="Times New Roman" panose="02020603050405020304" pitchFamily="18" charset="0"/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484492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Zástupný obsah 19">
            <a:extLst>
              <a:ext uri="{FF2B5EF4-FFF2-40B4-BE49-F238E27FC236}">
                <a16:creationId xmlns:a16="http://schemas.microsoft.com/office/drawing/2014/main" xmlns="" id="{57D50036-A92A-4517-BB8A-C3879525ABA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45118" y="431416"/>
            <a:ext cx="9032428" cy="2256366"/>
          </a:xfrm>
          <a:prstGeom prst="rect">
            <a:avLst/>
          </a:prstGeom>
        </p:spPr>
      </p:pic>
      <p:sp>
        <p:nvSpPr>
          <p:cNvPr id="21" name="TextovéPole 20">
            <a:extLst>
              <a:ext uri="{FF2B5EF4-FFF2-40B4-BE49-F238E27FC236}">
                <a16:creationId xmlns:a16="http://schemas.microsoft.com/office/drawing/2014/main" xmlns="" id="{7B2547F1-83C1-4484-B6A1-3091FEAB7580}"/>
              </a:ext>
            </a:extLst>
          </p:cNvPr>
          <p:cNvSpPr txBox="1"/>
          <p:nvPr/>
        </p:nvSpPr>
        <p:spPr>
          <a:xfrm>
            <a:off x="-247973" y="2890982"/>
            <a:ext cx="10025519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2" indent="0">
              <a:buNone/>
            </a:pPr>
            <a:r>
              <a:rPr lang="en-US" sz="1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A</a:t>
            </a: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= </a:t>
            </a:r>
            <a:r>
              <a:rPr lang="cs-CZ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</a:t>
            </a: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[2,0] , [3,1], [4,2], [5,3], … [19,17] ……..</a:t>
            </a:r>
            <a:r>
              <a:rPr lang="cs-CZ" sz="1800" dirty="0">
                <a:ea typeface="Times New Roman" panose="02020603050405020304" pitchFamily="18" charset="0"/>
                <a:sym typeface="Symbol" panose="05050102010706020507" pitchFamily="18" charset="2"/>
              </a:rPr>
              <a:t> </a:t>
            </a:r>
            <a:r>
              <a:rPr lang="en-US" sz="1800" dirty="0">
                <a:ea typeface="Times New Roman" panose="02020603050405020304" pitchFamily="18" charset="0"/>
                <a:sym typeface="Symbol" panose="05050102010706020507" pitchFamily="18" charset="2"/>
              </a:rPr>
              <a:t> = </a:t>
            </a:r>
            <a:r>
              <a:rPr lang="en-US" sz="1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[2,0] </a:t>
            </a: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 </a:t>
            </a:r>
            <a:r>
              <a:rPr lang="en-US" sz="1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[3,1] </a:t>
            </a:r>
          </a:p>
          <a:p>
            <a:pPr marL="914400" lvl="2" indent="0">
              <a:buNone/>
            </a:pPr>
            <a:r>
              <a:rPr lang="en-US" sz="1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</a:t>
            </a: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= </a:t>
            </a:r>
            <a:r>
              <a:rPr lang="cs-CZ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</a:t>
            </a: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[0,4] , [1,5], [2,6], …,  [101,105] ……..</a:t>
            </a:r>
            <a:r>
              <a:rPr lang="cs-CZ" sz="1800" dirty="0">
                <a:ea typeface="Times New Roman" panose="02020603050405020304" pitchFamily="18" charset="0"/>
                <a:sym typeface="Symbol" panose="05050102010706020507" pitchFamily="18" charset="2"/>
              </a:rPr>
              <a:t> </a:t>
            </a:r>
            <a:r>
              <a:rPr lang="en-US" sz="1800" dirty="0">
                <a:ea typeface="Times New Roman" panose="02020603050405020304" pitchFamily="18" charset="0"/>
                <a:sym typeface="Symbol" panose="05050102010706020507" pitchFamily="18" charset="2"/>
              </a:rPr>
              <a:t> = </a:t>
            </a:r>
            <a:r>
              <a:rPr lang="en-US" sz="1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[0,4] </a:t>
            </a: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 </a:t>
            </a:r>
            <a:r>
              <a:rPr lang="en-US" sz="1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[5,9] </a:t>
            </a:r>
          </a:p>
          <a:p>
            <a:pPr marL="914400" lvl="2" indent="0">
              <a:buNone/>
            </a:pPr>
            <a:endParaRPr lang="en-US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lvl="2"/>
            <a:r>
              <a:rPr lang="en-US" sz="1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A + B = [3,1] + [5,9] = [3+5,1+9] = [8,10]              = [2,4] = [0,2]             </a:t>
            </a: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[8,10] ~ [2,4] ~ [0,2]</a:t>
            </a:r>
          </a:p>
          <a:p>
            <a:pPr lvl="2"/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lvl="2"/>
            <a:r>
              <a:rPr lang="en-US" sz="1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A . B </a:t>
            </a: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 </a:t>
            </a:r>
            <a:r>
              <a:rPr lang="en-US" sz="1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[3,1] . [5,9] = [3.5+1.9 , 3.9+1.5] = [24,32] </a:t>
            </a:r>
          </a:p>
          <a:p>
            <a:pPr lvl="2"/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       </a:t>
            </a:r>
            <a:r>
              <a:rPr lang="en-US" sz="1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  [2,0] . [0,4] = [2.0+0.4 , 2.4+0.0] = [0,8]                    </a:t>
            </a: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[24,32] ~ [0,8] </a:t>
            </a:r>
          </a:p>
          <a:p>
            <a:pPr lvl="2"/>
            <a:endParaRPr lang="en-US" sz="18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lvl="2"/>
            <a:endParaRPr lang="en-US" sz="18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lvl="2"/>
            <a:endParaRPr lang="en-US" sz="18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lvl="2"/>
            <a:endParaRPr lang="en-US" sz="18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914400" lvl="2" indent="0">
              <a:buNone/>
            </a:pPr>
            <a:r>
              <a:rPr lang="en-US" sz="1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69988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DB3A8DEA-5270-4B3B-945A-2852F57F5513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404814" y="309562"/>
            <a:ext cx="9048750" cy="4968875"/>
            <a:chOff x="255" y="195"/>
            <a:chExt cx="5700" cy="3130"/>
          </a:xfrm>
        </p:grpSpPr>
        <p:sp>
          <p:nvSpPr>
            <p:cNvPr id="6" name="AutoShape 3">
              <a:extLst>
                <a:ext uri="{FF2B5EF4-FFF2-40B4-BE49-F238E27FC236}">
                  <a16:creationId xmlns:a16="http://schemas.microsoft.com/office/drawing/2014/main" xmlns="" id="{8D1DE3EB-6AB6-49B3-9DC6-F03F54218C00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255" y="200"/>
              <a:ext cx="5700" cy="3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7" name="Rectangle 5">
              <a:extLst>
                <a:ext uri="{FF2B5EF4-FFF2-40B4-BE49-F238E27FC236}">
                  <a16:creationId xmlns:a16="http://schemas.microsoft.com/office/drawing/2014/main" xmlns="" id="{B717E9D4-5412-4AD6-8867-4BF33830A7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" y="198"/>
              <a:ext cx="1460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highlight>
                    <a:srgbClr val="00FF00"/>
                  </a:highlight>
                  <a:latin typeface="Times New Roman" panose="02020603050405020304" pitchFamily="18" charset="0"/>
                </a:rPr>
                <a:t>Algebraická struktura  (</a:t>
              </a:r>
              <a:endPara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00FF00"/>
                </a:highlight>
                <a:latin typeface="Arial" panose="020B0604020202020204" pitchFamily="34" charset="0"/>
              </a:endParaRPr>
            </a:p>
          </p:txBody>
        </p:sp>
        <p:sp>
          <p:nvSpPr>
            <p:cNvPr id="8" name="Rectangle 6">
              <a:extLst>
                <a:ext uri="{FF2B5EF4-FFF2-40B4-BE49-F238E27FC236}">
                  <a16:creationId xmlns:a16="http://schemas.microsoft.com/office/drawing/2014/main" xmlns="" id="{23663149-2799-41F0-8153-9308B86B99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3" y="195"/>
              <a:ext cx="1756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highlight>
                    <a:srgbClr val="00FF00"/>
                  </a:highlight>
                  <a:latin typeface="Times New Roman" panose="02020603050405020304" pitchFamily="18" charset="0"/>
                </a:rPr>
                <a:t>C, +, </a:t>
              </a:r>
              <a:r>
                <a:rPr kumimoji="0" lang="en-US" altLang="cs-CZ" sz="19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highlight>
                    <a:srgbClr val="00FF00"/>
                  </a:highlight>
                  <a:latin typeface="Times New Roman" panose="02020603050405020304" pitchFamily="18" charset="0"/>
                </a:rPr>
                <a:t>.</a:t>
              </a:r>
              <a:r>
                <a:rPr kumimoji="0" lang="cs-CZ" altLang="cs-CZ" sz="19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highlight>
                    <a:srgbClr val="00FF00"/>
                  </a:highlight>
                  <a:latin typeface="Times New Roman" panose="02020603050405020304" pitchFamily="18" charset="0"/>
                </a:rPr>
                <a:t>)  je obor integrity s  </a:t>
              </a:r>
              <a:endPara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00FF00"/>
                </a:highlight>
                <a:latin typeface="Arial" panose="020B0604020202020204" pitchFamily="34" charset="0"/>
              </a:endParaRPr>
            </a:p>
          </p:txBody>
        </p:sp>
        <p:sp>
          <p:nvSpPr>
            <p:cNvPr id="9" name="Rectangle 7">
              <a:extLst>
                <a:ext uri="{FF2B5EF4-FFF2-40B4-BE49-F238E27FC236}">
                  <a16:creationId xmlns:a16="http://schemas.microsoft.com/office/drawing/2014/main" xmlns="" id="{DF4DCC56-E6E4-4A34-A7FA-46A4DF3BA3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31" y="195"/>
              <a:ext cx="102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" name="Rectangle 8">
              <a:extLst>
                <a:ext uri="{FF2B5EF4-FFF2-40B4-BE49-F238E27FC236}">
                  <a16:creationId xmlns:a16="http://schemas.microsoft.com/office/drawing/2014/main" xmlns="" id="{C943E21F-81C3-4899-8F46-CE649349BB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31" y="195"/>
              <a:ext cx="1459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highlight>
                    <a:srgbClr val="00FF00"/>
                  </a:highlight>
                  <a:latin typeface="Times New Roman" panose="02020603050405020304" pitchFamily="18" charset="0"/>
                </a:rPr>
                <a:t> jednotkovým prvkem</a:t>
              </a:r>
              <a:endPara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00FF00"/>
                </a:highlight>
                <a:latin typeface="Arial" panose="020B0604020202020204" pitchFamily="34" charset="0"/>
              </a:endParaRPr>
            </a:p>
          </p:txBody>
        </p:sp>
        <p:sp>
          <p:nvSpPr>
            <p:cNvPr id="11" name="Rectangle 9">
              <a:extLst>
                <a:ext uri="{FF2B5EF4-FFF2-40B4-BE49-F238E27FC236}">
                  <a16:creationId xmlns:a16="http://schemas.microsoft.com/office/drawing/2014/main" xmlns="" id="{657ECB06-C933-4FDD-BBE4-12272845F6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53" y="198"/>
              <a:ext cx="99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.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Rectangle 10">
              <a:extLst>
                <a:ext uri="{FF2B5EF4-FFF2-40B4-BE49-F238E27FC236}">
                  <a16:creationId xmlns:a16="http://schemas.microsoft.com/office/drawing/2014/main" xmlns="" id="{514B5572-1EAC-44CB-BBBD-CAAD40EF1B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9" y="198"/>
              <a:ext cx="99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xmlns="" id="{829706DF-B3AA-46DD-AA66-905E42EE22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" y="371"/>
              <a:ext cx="99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Rectangle 12">
              <a:extLst>
                <a:ext uri="{FF2B5EF4-FFF2-40B4-BE49-F238E27FC236}">
                  <a16:creationId xmlns:a16="http://schemas.microsoft.com/office/drawing/2014/main" xmlns="" id="{1BA27B97-0B24-4DE8-8910-3A06809D7E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" y="541"/>
              <a:ext cx="1305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Vlastnosti (C, + , </a:t>
              </a:r>
              <a:r>
                <a:rPr kumimoji="0" lang="en-US" altLang="cs-CZ" sz="19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.</a:t>
              </a:r>
              <a:r>
                <a:rPr kumimoji="0" lang="cs-CZ" altLang="cs-CZ" sz="19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) </a:t>
              </a:r>
              <a:endPara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Rectangle 13">
              <a:extLst>
                <a:ext uri="{FF2B5EF4-FFF2-40B4-BE49-F238E27FC236}">
                  <a16:creationId xmlns:a16="http://schemas.microsoft.com/office/drawing/2014/main" xmlns="" id="{6F1314B7-B25C-4ED1-A2FC-2BBBF2EAE5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27" y="544"/>
              <a:ext cx="104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: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14">
              <a:extLst>
                <a:ext uri="{FF2B5EF4-FFF2-40B4-BE49-F238E27FC236}">
                  <a16:creationId xmlns:a16="http://schemas.microsoft.com/office/drawing/2014/main" xmlns="" id="{7F730B25-06D9-4512-B70B-90A003155F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69" y="544"/>
              <a:ext cx="99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Rectangle 15">
              <a:extLst>
                <a:ext uri="{FF2B5EF4-FFF2-40B4-BE49-F238E27FC236}">
                  <a16:creationId xmlns:a16="http://schemas.microsoft.com/office/drawing/2014/main" xmlns="" id="{8CDB3F7A-0DEF-4FF7-87E9-EFE74572F0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" y="717"/>
              <a:ext cx="1703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+  :  ND, A, K, ZR, EN, EI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Rectangle 16">
              <a:extLst>
                <a:ext uri="{FF2B5EF4-FFF2-40B4-BE49-F238E27FC236}">
                  <a16:creationId xmlns:a16="http://schemas.microsoft.com/office/drawing/2014/main" xmlns="" id="{6FD4F40D-4016-4EB1-9630-7994A184A7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2" y="717"/>
              <a:ext cx="99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17">
              <a:extLst>
                <a:ext uri="{FF2B5EF4-FFF2-40B4-BE49-F238E27FC236}">
                  <a16:creationId xmlns:a16="http://schemas.microsoft.com/office/drawing/2014/main" xmlns="" id="{A656E24E-A0C6-4BC2-AED1-25A2DFED9B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" y="890"/>
              <a:ext cx="1144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cs-CZ" sz="1900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.</a:t>
              </a:r>
              <a:r>
                <a:rPr kumimoji="0" lang="cs-CZ" altLang="cs-CZ" sz="1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 :  ND, A, K, EN</a:t>
              </a:r>
              <a:endPara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18">
              <a:extLst>
                <a:ext uri="{FF2B5EF4-FFF2-40B4-BE49-F238E27FC236}">
                  <a16:creationId xmlns:a16="http://schemas.microsoft.com/office/drawing/2014/main" xmlns="" id="{8B271BFE-0E98-4DE4-BD50-936D84B1D8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9" y="890"/>
              <a:ext cx="99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19">
              <a:extLst>
                <a:ext uri="{FF2B5EF4-FFF2-40B4-BE49-F238E27FC236}">
                  <a16:creationId xmlns:a16="http://schemas.microsoft.com/office/drawing/2014/main" xmlns="" id="{17F002A5-24A0-4048-9117-F7C7CA6B20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" y="1063"/>
              <a:ext cx="328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    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Rectangle 20">
              <a:extLst>
                <a:ext uri="{FF2B5EF4-FFF2-40B4-BE49-F238E27FC236}">
                  <a16:creationId xmlns:a16="http://schemas.microsoft.com/office/drawing/2014/main" xmlns="" id="{044B2805-E19B-4464-B502-E66C250AE9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4" y="1063"/>
              <a:ext cx="313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cs-CZ" sz="1900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.</a:t>
              </a:r>
              <a:r>
                <a:rPr kumimoji="0" lang="cs-CZ" altLang="cs-CZ" sz="1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D +</a:t>
              </a:r>
              <a:endPara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Rectangle 21">
              <a:extLst>
                <a:ext uri="{FF2B5EF4-FFF2-40B4-BE49-F238E27FC236}">
                  <a16:creationId xmlns:a16="http://schemas.microsoft.com/office/drawing/2014/main" xmlns="" id="{76A5A9D8-0282-419F-A790-1BD42F067F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1" y="1063"/>
              <a:ext cx="99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Rectangle 22">
              <a:extLst>
                <a:ext uri="{FF2B5EF4-FFF2-40B4-BE49-F238E27FC236}">
                  <a16:creationId xmlns:a16="http://schemas.microsoft.com/office/drawing/2014/main" xmlns="" id="{2BB0DE83-F2DC-44D3-A178-871C2BD748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" y="1236"/>
              <a:ext cx="2572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neexistují vlastní dělitelé nulového prvku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xmlns="" id="{DB83D2D0-D986-42DF-BD49-DA3535A786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42" y="1236"/>
              <a:ext cx="99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Rectangle 24">
              <a:extLst>
                <a:ext uri="{FF2B5EF4-FFF2-40B4-BE49-F238E27FC236}">
                  <a16:creationId xmlns:a16="http://schemas.microsoft.com/office/drawing/2014/main" xmlns="" id="{B15854A0-6F07-4E2D-A847-2DA9CBF3F7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" y="1409"/>
              <a:ext cx="99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" name="Rectangle 25">
              <a:extLst>
                <a:ext uri="{FF2B5EF4-FFF2-40B4-BE49-F238E27FC236}">
                  <a16:creationId xmlns:a16="http://schemas.microsoft.com/office/drawing/2014/main" xmlns="" id="{2B1FFE47-5477-49B6-9136-C0D02EE8C8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" y="1680"/>
              <a:ext cx="171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N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Rectangle 26">
              <a:extLst>
                <a:ext uri="{FF2B5EF4-FFF2-40B4-BE49-F238E27FC236}">
                  <a16:creationId xmlns:a16="http://schemas.microsoft.com/office/drawing/2014/main" xmlns="" id="{0CC7661D-119C-4015-82D4-3952435B96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" y="1680"/>
              <a:ext cx="910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ulový prvek: 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Rectangle 27">
              <a:extLst>
                <a:ext uri="{FF2B5EF4-FFF2-40B4-BE49-F238E27FC236}">
                  <a16:creationId xmlns:a16="http://schemas.microsoft.com/office/drawing/2014/main" xmlns="" id="{9F19AAC5-6D0A-468F-B8EE-435EEA9A48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0" y="1680"/>
              <a:ext cx="99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Rectangle 28">
              <a:extLst>
                <a:ext uri="{FF2B5EF4-FFF2-40B4-BE49-F238E27FC236}">
                  <a16:creationId xmlns:a16="http://schemas.microsoft.com/office/drawing/2014/main" xmlns="" id="{10D050B2-3525-4528-B510-08322A3D43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2" y="1680"/>
              <a:ext cx="283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1" u="none" strike="noStrike" cap="none" normalizeH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O</a:t>
              </a:r>
              <a:r>
                <a:rPr kumimoji="0" lang="cs-CZ" altLang="cs-CZ" sz="1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= </a:t>
              </a:r>
              <a:endPara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grpSp>
          <p:nvGrpSpPr>
            <p:cNvPr id="31" name="Group 35">
              <a:extLst>
                <a:ext uri="{FF2B5EF4-FFF2-40B4-BE49-F238E27FC236}">
                  <a16:creationId xmlns:a16="http://schemas.microsoft.com/office/drawing/2014/main" xmlns="" id="{58DD230C-7931-4DFF-A9E6-71E88414188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69" y="1588"/>
              <a:ext cx="389" cy="316"/>
              <a:chOff x="1969" y="1588"/>
              <a:chExt cx="389" cy="316"/>
            </a:xfrm>
          </p:grpSpPr>
          <p:sp>
            <p:nvSpPr>
              <p:cNvPr id="134" name="Rectangle 29">
                <a:extLst>
                  <a:ext uri="{FF2B5EF4-FFF2-40B4-BE49-F238E27FC236}">
                    <a16:creationId xmlns:a16="http://schemas.microsoft.com/office/drawing/2014/main" xmlns="" id="{AB96DC2E-8B6F-4C7D-9A4E-78470C3B83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69" y="1606"/>
                <a:ext cx="137" cy="2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2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[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5" name="Rectangle 30">
                <a:extLst>
                  <a:ext uri="{FF2B5EF4-FFF2-40B4-BE49-F238E27FC236}">
                    <a16:creationId xmlns:a16="http://schemas.microsoft.com/office/drawing/2014/main" xmlns="" id="{50AB7C72-05D8-46AE-A989-4E84752A4A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21" y="1606"/>
                <a:ext cx="137" cy="2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2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]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6" name="Rectangle 31">
                <a:extLst>
                  <a:ext uri="{FF2B5EF4-FFF2-40B4-BE49-F238E27FC236}">
                    <a16:creationId xmlns:a16="http://schemas.microsoft.com/office/drawing/2014/main" xmlns="" id="{C5C06D24-E617-4334-9183-2E581DF3F7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94" y="1588"/>
                <a:ext cx="92" cy="1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1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·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7" name="Rectangle 32">
                <a:extLst>
                  <a:ext uri="{FF2B5EF4-FFF2-40B4-BE49-F238E27FC236}">
                    <a16:creationId xmlns:a16="http://schemas.microsoft.com/office/drawing/2014/main" xmlns="" id="{973FF19C-9470-4F06-829F-899F37B575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49" y="1680"/>
                <a:ext cx="128" cy="2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1900" b="0" i="1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x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8" name="Rectangle 33">
                <a:extLst>
                  <a:ext uri="{FF2B5EF4-FFF2-40B4-BE49-F238E27FC236}">
                    <a16:creationId xmlns:a16="http://schemas.microsoft.com/office/drawing/2014/main" xmlns="" id="{BC1F2D5E-8648-47EB-8089-E187619306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8" y="1680"/>
                <a:ext cx="128" cy="2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1900" b="0" i="1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x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9" name="Rectangle 34">
                <a:extLst>
                  <a:ext uri="{FF2B5EF4-FFF2-40B4-BE49-F238E27FC236}">
                    <a16:creationId xmlns:a16="http://schemas.microsoft.com/office/drawing/2014/main" xmlns="" id="{36A670A8-6D21-45A3-BCB2-DA66B0938E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86" y="1680"/>
                <a:ext cx="99" cy="2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1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,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32" name="Rectangle 36">
              <a:extLst>
                <a:ext uri="{FF2B5EF4-FFF2-40B4-BE49-F238E27FC236}">
                  <a16:creationId xmlns:a16="http://schemas.microsoft.com/office/drawing/2014/main" xmlns="" id="{637CAC4E-A3A7-4926-8806-4F79F337D8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78" y="1680"/>
              <a:ext cx="99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" name="Rectangle 37">
              <a:extLst>
                <a:ext uri="{FF2B5EF4-FFF2-40B4-BE49-F238E27FC236}">
                  <a16:creationId xmlns:a16="http://schemas.microsoft.com/office/drawing/2014/main" xmlns="" id="{E0A7D959-E90A-4A4B-B60E-102E4B142A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15" y="1680"/>
              <a:ext cx="185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=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grpSp>
          <p:nvGrpSpPr>
            <p:cNvPr id="34" name="Group 44">
              <a:extLst>
                <a:ext uri="{FF2B5EF4-FFF2-40B4-BE49-F238E27FC236}">
                  <a16:creationId xmlns:a16="http://schemas.microsoft.com/office/drawing/2014/main" xmlns="" id="{081C6529-808A-45C2-B195-E5DF01AEA70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55" y="1588"/>
              <a:ext cx="365" cy="316"/>
              <a:chOff x="2455" y="1588"/>
              <a:chExt cx="365" cy="316"/>
            </a:xfrm>
          </p:grpSpPr>
          <p:sp>
            <p:nvSpPr>
              <p:cNvPr id="128" name="Rectangle 38">
                <a:extLst>
                  <a:ext uri="{FF2B5EF4-FFF2-40B4-BE49-F238E27FC236}">
                    <a16:creationId xmlns:a16="http://schemas.microsoft.com/office/drawing/2014/main" xmlns="" id="{3C85BFF5-E66C-4220-BD70-75FF7F4809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55" y="1606"/>
                <a:ext cx="138" cy="2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2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[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9" name="Rectangle 39">
                <a:extLst>
                  <a:ext uri="{FF2B5EF4-FFF2-40B4-BE49-F238E27FC236}">
                    <a16:creationId xmlns:a16="http://schemas.microsoft.com/office/drawing/2014/main" xmlns="" id="{B33B7559-982B-4405-ACB2-7AC3C5E330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82" y="1606"/>
                <a:ext cx="138" cy="2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2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]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0" name="Rectangle 40">
                <a:extLst>
                  <a:ext uri="{FF2B5EF4-FFF2-40B4-BE49-F238E27FC236}">
                    <a16:creationId xmlns:a16="http://schemas.microsoft.com/office/drawing/2014/main" xmlns="" id="{C2685AAC-978B-431E-B3DD-58F5E9856B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67" y="1588"/>
                <a:ext cx="93" cy="1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1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·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1" name="Rectangle 41">
                <a:extLst>
                  <a:ext uri="{FF2B5EF4-FFF2-40B4-BE49-F238E27FC236}">
                    <a16:creationId xmlns:a16="http://schemas.microsoft.com/office/drawing/2014/main" xmlns="" id="{5E8EF960-43F4-4615-85B5-C1CFAB67B8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05" y="1680"/>
                <a:ext cx="137" cy="2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1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0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2" name="Rectangle 42">
                <a:extLst>
                  <a:ext uri="{FF2B5EF4-FFF2-40B4-BE49-F238E27FC236}">
                    <a16:creationId xmlns:a16="http://schemas.microsoft.com/office/drawing/2014/main" xmlns="" id="{DE1F0B09-FC51-44CF-A935-C7F399A51D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68" y="1680"/>
                <a:ext cx="99" cy="2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1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,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3" name="Rectangle 43">
                <a:extLst>
                  <a:ext uri="{FF2B5EF4-FFF2-40B4-BE49-F238E27FC236}">
                    <a16:creationId xmlns:a16="http://schemas.microsoft.com/office/drawing/2014/main" xmlns="" id="{E8A9B31F-7BAD-43A4-A90E-69DB057666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95" y="1680"/>
                <a:ext cx="137" cy="2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1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0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35" name="Rectangle 45">
              <a:extLst>
                <a:ext uri="{FF2B5EF4-FFF2-40B4-BE49-F238E27FC236}">
                  <a16:creationId xmlns:a16="http://schemas.microsoft.com/office/drawing/2014/main" xmlns="" id="{E2A6C03A-DCB2-41F7-AC77-4413625DBE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8" y="1680"/>
              <a:ext cx="99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" name="Rectangle 46">
              <a:extLst>
                <a:ext uri="{FF2B5EF4-FFF2-40B4-BE49-F238E27FC236}">
                  <a16:creationId xmlns:a16="http://schemas.microsoft.com/office/drawing/2014/main" xmlns="" id="{8EDDF312-D4CD-481A-8EBB-CF29141850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76" y="1680"/>
              <a:ext cx="1236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= {[0,0], [1,1], [2,2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" name="Rectangle 47">
              <a:extLst>
                <a:ext uri="{FF2B5EF4-FFF2-40B4-BE49-F238E27FC236}">
                  <a16:creationId xmlns:a16="http://schemas.microsoft.com/office/drawing/2014/main" xmlns="" id="{D46C1200-547C-4C8E-8CC3-80C5997D77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5" y="1680"/>
              <a:ext cx="528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], ....   }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" name="Rectangle 48">
              <a:extLst>
                <a:ext uri="{FF2B5EF4-FFF2-40B4-BE49-F238E27FC236}">
                  <a16:creationId xmlns:a16="http://schemas.microsoft.com/office/drawing/2014/main" xmlns="" id="{A97932E5-880F-442A-AEBD-DE17E774E1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6" y="1680"/>
              <a:ext cx="99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" name="Rectangle 49">
              <a:extLst>
                <a:ext uri="{FF2B5EF4-FFF2-40B4-BE49-F238E27FC236}">
                  <a16:creationId xmlns:a16="http://schemas.microsoft.com/office/drawing/2014/main" xmlns="" id="{52CEA322-D38B-4E1C-B161-B1B655B722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" y="1980"/>
              <a:ext cx="1188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Jednotkový prvek: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" name="Rectangle 50">
              <a:extLst>
                <a:ext uri="{FF2B5EF4-FFF2-40B4-BE49-F238E27FC236}">
                  <a16:creationId xmlns:a16="http://schemas.microsoft.com/office/drawing/2014/main" xmlns="" id="{D6B4D169-EB3D-432D-91B6-6AABED02A6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7" y="1980"/>
              <a:ext cx="99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" name="Rectangle 51">
              <a:extLst>
                <a:ext uri="{FF2B5EF4-FFF2-40B4-BE49-F238E27FC236}">
                  <a16:creationId xmlns:a16="http://schemas.microsoft.com/office/drawing/2014/main" xmlns="" id="{F6A4AFF6-8FF7-4317-924E-33C65D4227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2" y="1980"/>
              <a:ext cx="31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1" u="none" strike="noStrike" cap="none" normalizeH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J</a:t>
              </a:r>
              <a:r>
                <a:rPr kumimoji="0" lang="cs-CZ" altLang="cs-CZ" sz="1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=  </a:t>
              </a:r>
              <a:endPara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grpSp>
          <p:nvGrpSpPr>
            <p:cNvPr id="42" name="Group 60">
              <a:extLst>
                <a:ext uri="{FF2B5EF4-FFF2-40B4-BE49-F238E27FC236}">
                  <a16:creationId xmlns:a16="http://schemas.microsoft.com/office/drawing/2014/main" xmlns="" id="{8511DC2C-83B0-4CF0-B9C0-5A92B2BCC08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92" y="1889"/>
              <a:ext cx="584" cy="316"/>
              <a:chOff x="1992" y="1889"/>
              <a:chExt cx="584" cy="316"/>
            </a:xfrm>
          </p:grpSpPr>
          <p:sp>
            <p:nvSpPr>
              <p:cNvPr id="120" name="Rectangle 52">
                <a:extLst>
                  <a:ext uri="{FF2B5EF4-FFF2-40B4-BE49-F238E27FC236}">
                    <a16:creationId xmlns:a16="http://schemas.microsoft.com/office/drawing/2014/main" xmlns="" id="{CC6DBAD1-6D5C-455C-B673-5025519DDD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92" y="1907"/>
                <a:ext cx="139" cy="2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2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[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1" name="Rectangle 53">
                <a:extLst>
                  <a:ext uri="{FF2B5EF4-FFF2-40B4-BE49-F238E27FC236}">
                    <a16:creationId xmlns:a16="http://schemas.microsoft.com/office/drawing/2014/main" xmlns="" id="{3E826945-026B-4BFB-9088-E84A94E03B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37" y="1907"/>
                <a:ext cx="139" cy="2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2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]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2" name="Rectangle 54">
                <a:extLst>
                  <a:ext uri="{FF2B5EF4-FFF2-40B4-BE49-F238E27FC236}">
                    <a16:creationId xmlns:a16="http://schemas.microsoft.com/office/drawing/2014/main" xmlns="" id="{88A9354C-4DB8-4FB0-A44D-2DE96A291E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3" y="1889"/>
                <a:ext cx="92" cy="1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1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·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3" name="Rectangle 55">
                <a:extLst>
                  <a:ext uri="{FF2B5EF4-FFF2-40B4-BE49-F238E27FC236}">
                    <a16:creationId xmlns:a16="http://schemas.microsoft.com/office/drawing/2014/main" xmlns="" id="{D6BD7F46-D969-4A68-A370-03AB54ED71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40" y="1964"/>
                <a:ext cx="174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1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+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4" name="Rectangle 56">
                <a:extLst>
                  <a:ext uri="{FF2B5EF4-FFF2-40B4-BE49-F238E27FC236}">
                    <a16:creationId xmlns:a16="http://schemas.microsoft.com/office/drawing/2014/main" xmlns="" id="{5C4D7597-54EA-4FA7-8DFE-4B541D4AC8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64" y="1981"/>
                <a:ext cx="127" cy="2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1900" b="0" i="1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x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5" name="Rectangle 57">
                <a:extLst>
                  <a:ext uri="{FF2B5EF4-FFF2-40B4-BE49-F238E27FC236}">
                    <a16:creationId xmlns:a16="http://schemas.microsoft.com/office/drawing/2014/main" xmlns="" id="{EAD62015-CFF8-4E06-84A7-A79A41F32F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1" y="1981"/>
                <a:ext cx="127" cy="2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1900" b="0" i="1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x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6" name="Rectangle 58">
                <a:extLst>
                  <a:ext uri="{FF2B5EF4-FFF2-40B4-BE49-F238E27FC236}">
                    <a16:creationId xmlns:a16="http://schemas.microsoft.com/office/drawing/2014/main" xmlns="" id="{EABF4E59-FE14-4F70-BF02-4B0129DFA7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01" y="1981"/>
                <a:ext cx="99" cy="2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1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,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7" name="Rectangle 59">
                <a:extLst>
                  <a:ext uri="{FF2B5EF4-FFF2-40B4-BE49-F238E27FC236}">
                    <a16:creationId xmlns:a16="http://schemas.microsoft.com/office/drawing/2014/main" xmlns="" id="{A65C6E73-7240-41B8-8CFD-A745A7B070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39" y="1981"/>
                <a:ext cx="136" cy="2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1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1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43" name="Rectangle 61">
              <a:extLst>
                <a:ext uri="{FF2B5EF4-FFF2-40B4-BE49-F238E27FC236}">
                  <a16:creationId xmlns:a16="http://schemas.microsoft.com/office/drawing/2014/main" xmlns="" id="{B53DB354-06EA-4155-A8DC-6014CD3343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0" y="1980"/>
              <a:ext cx="99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4" name="Rectangle 62">
              <a:extLst>
                <a:ext uri="{FF2B5EF4-FFF2-40B4-BE49-F238E27FC236}">
                  <a16:creationId xmlns:a16="http://schemas.microsoft.com/office/drawing/2014/main" xmlns="" id="{BB9B9BE0-B0A9-43B8-B01E-F8AD00146C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70" y="1980"/>
              <a:ext cx="185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=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grpSp>
          <p:nvGrpSpPr>
            <p:cNvPr id="45" name="Group 69">
              <a:extLst>
                <a:ext uri="{FF2B5EF4-FFF2-40B4-BE49-F238E27FC236}">
                  <a16:creationId xmlns:a16="http://schemas.microsoft.com/office/drawing/2014/main" xmlns="" id="{495486A4-9FB4-431C-9059-F477DD76E33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08" y="1889"/>
              <a:ext cx="342" cy="316"/>
              <a:chOff x="2708" y="1889"/>
              <a:chExt cx="342" cy="316"/>
            </a:xfrm>
          </p:grpSpPr>
          <p:sp>
            <p:nvSpPr>
              <p:cNvPr id="114" name="Rectangle 63">
                <a:extLst>
                  <a:ext uri="{FF2B5EF4-FFF2-40B4-BE49-F238E27FC236}">
                    <a16:creationId xmlns:a16="http://schemas.microsoft.com/office/drawing/2014/main" xmlns="" id="{B4698E04-5F4B-4EE8-9392-C5654EE78F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08" y="1907"/>
                <a:ext cx="140" cy="2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2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[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5" name="Rectangle 64">
                <a:extLst>
                  <a:ext uri="{FF2B5EF4-FFF2-40B4-BE49-F238E27FC236}">
                    <a16:creationId xmlns:a16="http://schemas.microsoft.com/office/drawing/2014/main" xmlns="" id="{80A75835-2463-4FF3-BD9F-8A563B393D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10" y="1907"/>
                <a:ext cx="140" cy="2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2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]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6" name="Rectangle 65">
                <a:extLst>
                  <a:ext uri="{FF2B5EF4-FFF2-40B4-BE49-F238E27FC236}">
                    <a16:creationId xmlns:a16="http://schemas.microsoft.com/office/drawing/2014/main" xmlns="" id="{12A8C5CE-7661-4027-BB74-466C9025FE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07" y="1889"/>
                <a:ext cx="93" cy="1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1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·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7" name="Rectangle 66">
                <a:extLst>
                  <a:ext uri="{FF2B5EF4-FFF2-40B4-BE49-F238E27FC236}">
                    <a16:creationId xmlns:a16="http://schemas.microsoft.com/office/drawing/2014/main" xmlns="" id="{78CE4E91-26FF-4802-88C0-FCE59A7B48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33" y="1981"/>
                <a:ext cx="137" cy="2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1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0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8" name="Rectangle 67">
                <a:extLst>
                  <a:ext uri="{FF2B5EF4-FFF2-40B4-BE49-F238E27FC236}">
                    <a16:creationId xmlns:a16="http://schemas.microsoft.com/office/drawing/2014/main" xmlns="" id="{E9D0DE08-3353-465A-95A9-5D21077F5F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95" y="1981"/>
                <a:ext cx="100" cy="2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1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,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9" name="Rectangle 68">
                <a:extLst>
                  <a:ext uri="{FF2B5EF4-FFF2-40B4-BE49-F238E27FC236}">
                    <a16:creationId xmlns:a16="http://schemas.microsoft.com/office/drawing/2014/main" xmlns="" id="{037C6C1E-AAD3-41C0-B402-39D7345CF8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34" y="1981"/>
                <a:ext cx="137" cy="2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1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1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46" name="Rectangle 70">
              <a:extLst>
                <a:ext uri="{FF2B5EF4-FFF2-40B4-BE49-F238E27FC236}">
                  <a16:creationId xmlns:a16="http://schemas.microsoft.com/office/drawing/2014/main" xmlns="" id="{2C90CC0C-A2D3-41F2-B686-61A0F05A2E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67" y="1980"/>
              <a:ext cx="138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7" name="Rectangle 71">
              <a:extLst>
                <a:ext uri="{FF2B5EF4-FFF2-40B4-BE49-F238E27FC236}">
                  <a16:creationId xmlns:a16="http://schemas.microsoft.com/office/drawing/2014/main" xmlns="" id="{86E2B7E1-1DCE-4D20-8ECB-CCD026BD0D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42" y="1980"/>
              <a:ext cx="1701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= {[1,0], [2,1], [3,2],  ..... }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8" name="Rectangle 72">
              <a:extLst>
                <a:ext uri="{FF2B5EF4-FFF2-40B4-BE49-F238E27FC236}">
                  <a16:creationId xmlns:a16="http://schemas.microsoft.com/office/drawing/2014/main" xmlns="" id="{2C0CAFDE-B937-4C81-B517-AD5A7128A6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3" y="1980"/>
              <a:ext cx="99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9" name="Rectangle 73">
              <a:extLst>
                <a:ext uri="{FF2B5EF4-FFF2-40B4-BE49-F238E27FC236}">
                  <a16:creationId xmlns:a16="http://schemas.microsoft.com/office/drawing/2014/main" xmlns="" id="{3BB99BB1-14C4-4BF6-AEA2-51319763C1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" y="2184"/>
              <a:ext cx="99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" name="Rectangle 74">
              <a:extLst>
                <a:ext uri="{FF2B5EF4-FFF2-40B4-BE49-F238E27FC236}">
                  <a16:creationId xmlns:a16="http://schemas.microsoft.com/office/drawing/2014/main" xmlns="" id="{4D552D2D-2991-4186-99A4-D3D24A6B73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" y="2454"/>
              <a:ext cx="1835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Opačné číslo  k celému číslu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1" name="Rectangle 75">
              <a:extLst>
                <a:ext uri="{FF2B5EF4-FFF2-40B4-BE49-F238E27FC236}">
                  <a16:creationId xmlns:a16="http://schemas.microsoft.com/office/drawing/2014/main" xmlns="" id="{3B8C94AA-FA3F-45AE-9CA5-B8AC5751D0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4" y="2454"/>
              <a:ext cx="334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A =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grpSp>
          <p:nvGrpSpPr>
            <p:cNvPr id="52" name="Group 82">
              <a:extLst>
                <a:ext uri="{FF2B5EF4-FFF2-40B4-BE49-F238E27FC236}">
                  <a16:creationId xmlns:a16="http://schemas.microsoft.com/office/drawing/2014/main" xmlns="" id="{0660C7A1-BA29-4AC8-B482-362812BE4DC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98" y="2363"/>
              <a:ext cx="391" cy="315"/>
              <a:chOff x="2398" y="2363"/>
              <a:chExt cx="391" cy="315"/>
            </a:xfrm>
          </p:grpSpPr>
          <p:sp>
            <p:nvSpPr>
              <p:cNvPr id="108" name="Rectangle 76">
                <a:extLst>
                  <a:ext uri="{FF2B5EF4-FFF2-40B4-BE49-F238E27FC236}">
                    <a16:creationId xmlns:a16="http://schemas.microsoft.com/office/drawing/2014/main" xmlns="" id="{8F95A17D-CB4A-4078-A0EE-9EE91CB826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98" y="2380"/>
                <a:ext cx="139" cy="2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2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[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9" name="Rectangle 77">
                <a:extLst>
                  <a:ext uri="{FF2B5EF4-FFF2-40B4-BE49-F238E27FC236}">
                    <a16:creationId xmlns:a16="http://schemas.microsoft.com/office/drawing/2014/main" xmlns="" id="{E6378AB2-37ED-4907-8049-C19A6D6BEF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0" y="2380"/>
                <a:ext cx="139" cy="2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2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]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0" name="Rectangle 78">
                <a:extLst>
                  <a:ext uri="{FF2B5EF4-FFF2-40B4-BE49-F238E27FC236}">
                    <a16:creationId xmlns:a16="http://schemas.microsoft.com/office/drawing/2014/main" xmlns="" id="{207D103B-03CC-4FB6-86DC-B1D0B734A4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22" y="2363"/>
                <a:ext cx="92" cy="1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1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·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1" name="Rectangle 79">
                <a:extLst>
                  <a:ext uri="{FF2B5EF4-FFF2-40B4-BE49-F238E27FC236}">
                    <a16:creationId xmlns:a16="http://schemas.microsoft.com/office/drawing/2014/main" xmlns="" id="{CB608CCF-6B45-472F-860E-1A5C9FBD93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70" y="2455"/>
                <a:ext cx="137" cy="2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1900" b="0" i="1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b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2" name="Rectangle 80">
                <a:extLst>
                  <a:ext uri="{FF2B5EF4-FFF2-40B4-BE49-F238E27FC236}">
                    <a16:creationId xmlns:a16="http://schemas.microsoft.com/office/drawing/2014/main" xmlns="" id="{117293F6-1AE0-4258-9337-E8EEB68E84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40" y="2455"/>
                <a:ext cx="137" cy="2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1900" b="0" i="1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a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3" name="Rectangle 81">
                <a:extLst>
                  <a:ext uri="{FF2B5EF4-FFF2-40B4-BE49-F238E27FC236}">
                    <a16:creationId xmlns:a16="http://schemas.microsoft.com/office/drawing/2014/main" xmlns="" id="{885D9E01-9466-44EE-A9AF-6DA152C43A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18" y="2455"/>
                <a:ext cx="99" cy="2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1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,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53" name="Rectangle 83">
              <a:extLst>
                <a:ext uri="{FF2B5EF4-FFF2-40B4-BE49-F238E27FC236}">
                  <a16:creationId xmlns:a16="http://schemas.microsoft.com/office/drawing/2014/main" xmlns="" id="{7C0BD7F0-B1BB-4F15-A7D0-065F5D0260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08" y="2454"/>
              <a:ext cx="256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:   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4" name="Rectangle 84">
              <a:extLst>
                <a:ext uri="{FF2B5EF4-FFF2-40B4-BE49-F238E27FC236}">
                  <a16:creationId xmlns:a16="http://schemas.microsoft.com/office/drawing/2014/main" xmlns="" id="{E75663F5-4B27-40A7-8BE1-744E62DC6D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01" y="2454"/>
              <a:ext cx="113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-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5" name="Rectangle 85">
              <a:extLst>
                <a:ext uri="{FF2B5EF4-FFF2-40B4-BE49-F238E27FC236}">
                  <a16:creationId xmlns:a16="http://schemas.microsoft.com/office/drawing/2014/main" xmlns="" id="{665C5198-9A6F-44C5-B4DA-6C2B66ACD4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0" y="2454"/>
              <a:ext cx="372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A  =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grpSp>
          <p:nvGrpSpPr>
            <p:cNvPr id="56" name="Group 92">
              <a:extLst>
                <a:ext uri="{FF2B5EF4-FFF2-40B4-BE49-F238E27FC236}">
                  <a16:creationId xmlns:a16="http://schemas.microsoft.com/office/drawing/2014/main" xmlns="" id="{BBD33786-D99A-4DA4-B60A-DACDDE5A385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75" y="2363"/>
              <a:ext cx="389" cy="315"/>
              <a:chOff x="3275" y="2363"/>
              <a:chExt cx="389" cy="315"/>
            </a:xfrm>
          </p:grpSpPr>
          <p:sp>
            <p:nvSpPr>
              <p:cNvPr id="102" name="Rectangle 86">
                <a:extLst>
                  <a:ext uri="{FF2B5EF4-FFF2-40B4-BE49-F238E27FC236}">
                    <a16:creationId xmlns:a16="http://schemas.microsoft.com/office/drawing/2014/main" xmlns="" id="{863557AE-D8BA-4366-8685-74FC7B0F04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75" y="2380"/>
                <a:ext cx="138" cy="2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2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[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3" name="Rectangle 87">
                <a:extLst>
                  <a:ext uri="{FF2B5EF4-FFF2-40B4-BE49-F238E27FC236}">
                    <a16:creationId xmlns:a16="http://schemas.microsoft.com/office/drawing/2014/main" xmlns="" id="{D07AFA35-95E1-4CCD-B7B3-FD2CE7E9C5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26" y="2380"/>
                <a:ext cx="138" cy="2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2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]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4" name="Rectangle 88">
                <a:extLst>
                  <a:ext uri="{FF2B5EF4-FFF2-40B4-BE49-F238E27FC236}">
                    <a16:creationId xmlns:a16="http://schemas.microsoft.com/office/drawing/2014/main" xmlns="" id="{CAC57499-6B18-44B0-950D-BED45692F4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99" y="2363"/>
                <a:ext cx="92" cy="1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1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·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5" name="Rectangle 89">
                <a:extLst>
                  <a:ext uri="{FF2B5EF4-FFF2-40B4-BE49-F238E27FC236}">
                    <a16:creationId xmlns:a16="http://schemas.microsoft.com/office/drawing/2014/main" xmlns="" id="{564B35EB-63EC-442B-BE3E-02E0F9A22A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4" y="2455"/>
                <a:ext cx="137" cy="2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1900" b="0" i="1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a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6" name="Rectangle 90">
                <a:extLst>
                  <a:ext uri="{FF2B5EF4-FFF2-40B4-BE49-F238E27FC236}">
                    <a16:creationId xmlns:a16="http://schemas.microsoft.com/office/drawing/2014/main" xmlns="" id="{3EEE7256-C9AC-4E35-9D57-E5FF64240F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12" y="2455"/>
                <a:ext cx="137" cy="2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1900" b="0" i="1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b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7" name="Rectangle 91">
                <a:extLst>
                  <a:ext uri="{FF2B5EF4-FFF2-40B4-BE49-F238E27FC236}">
                    <a16:creationId xmlns:a16="http://schemas.microsoft.com/office/drawing/2014/main" xmlns="" id="{485CEEF4-7F24-4260-91D5-8EDF750AC5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88" y="2455"/>
                <a:ext cx="98" cy="2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1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,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57" name="Rectangle 93">
              <a:extLst>
                <a:ext uri="{FF2B5EF4-FFF2-40B4-BE49-F238E27FC236}">
                  <a16:creationId xmlns:a16="http://schemas.microsoft.com/office/drawing/2014/main" xmlns="" id="{1D0355E5-BB94-4C88-8B45-EB0F73DA70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83" y="2454"/>
              <a:ext cx="99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8" name="Rectangle 94">
              <a:extLst>
                <a:ext uri="{FF2B5EF4-FFF2-40B4-BE49-F238E27FC236}">
                  <a16:creationId xmlns:a16="http://schemas.microsoft.com/office/drawing/2014/main" xmlns="" id="{28C008A5-B943-475B-BE2B-6E3C06E00E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" y="2657"/>
              <a:ext cx="99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9" name="Rectangle 95">
              <a:extLst>
                <a:ext uri="{FF2B5EF4-FFF2-40B4-BE49-F238E27FC236}">
                  <a16:creationId xmlns:a16="http://schemas.microsoft.com/office/drawing/2014/main" xmlns="" id="{0614A582-5E07-4BF1-B1B8-142752CF59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" y="2830"/>
              <a:ext cx="305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Roz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0" name="Rectangle 96">
              <a:extLst>
                <a:ext uri="{FF2B5EF4-FFF2-40B4-BE49-F238E27FC236}">
                  <a16:creationId xmlns:a16="http://schemas.microsoft.com/office/drawing/2014/main" xmlns="" id="{06C0F5CE-4AEB-446A-B271-08E3CC665C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3" y="2830"/>
              <a:ext cx="408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díl A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1" name="Rectangle 97">
              <a:extLst>
                <a:ext uri="{FF2B5EF4-FFF2-40B4-BE49-F238E27FC236}">
                  <a16:creationId xmlns:a16="http://schemas.microsoft.com/office/drawing/2014/main" xmlns="" id="{84C7CB2E-C39C-499B-ACF0-8DD0D9E2BF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6" y="2830"/>
              <a:ext cx="138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–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2" name="Rectangle 98">
              <a:extLst>
                <a:ext uri="{FF2B5EF4-FFF2-40B4-BE49-F238E27FC236}">
                  <a16:creationId xmlns:a16="http://schemas.microsoft.com/office/drawing/2014/main" xmlns="" id="{8CAB265E-51A7-4DF9-A30A-AA86EF3242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1" y="2830"/>
              <a:ext cx="99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3" name="Rectangle 99">
              <a:extLst>
                <a:ext uri="{FF2B5EF4-FFF2-40B4-BE49-F238E27FC236}">
                  <a16:creationId xmlns:a16="http://schemas.microsoft.com/office/drawing/2014/main" xmlns="" id="{5AEA76CB-F1C8-4F2D-9D81-29D78F8967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9" y="2830"/>
              <a:ext cx="4240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B dvou celých čísel  A, B je celé číslo  X, pro které platí  A = B + X.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4" name="Rectangle 100">
              <a:extLst>
                <a:ext uri="{FF2B5EF4-FFF2-40B4-BE49-F238E27FC236}">
                  <a16:creationId xmlns:a16="http://schemas.microsoft.com/office/drawing/2014/main" xmlns="" id="{447F4BB8-11D8-427E-AEB1-0A832B50D8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91" y="2830"/>
              <a:ext cx="99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" name="Rectangle 101">
              <a:extLst>
                <a:ext uri="{FF2B5EF4-FFF2-40B4-BE49-F238E27FC236}">
                  <a16:creationId xmlns:a16="http://schemas.microsoft.com/office/drawing/2014/main" xmlns="" id="{CC2E9EA1-86A7-4299-8FCB-DA0FC95C5A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" y="3101"/>
              <a:ext cx="188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Je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6" name="Rectangle 102">
              <a:extLst>
                <a:ext uri="{FF2B5EF4-FFF2-40B4-BE49-F238E27FC236}">
                  <a16:creationId xmlns:a16="http://schemas.microsoft.com/office/drawing/2014/main" xmlns="" id="{C968FD0A-7B96-49A5-AEE0-46005BA365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" y="3101"/>
              <a:ext cx="113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-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7" name="Rectangle 103">
              <a:extLst>
                <a:ext uri="{FF2B5EF4-FFF2-40B4-BE49-F238E27FC236}">
                  <a16:creationId xmlns:a16="http://schemas.microsoft.com/office/drawing/2014/main" xmlns="" id="{9D795617-0593-4374-BD98-F536E00082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" y="3101"/>
              <a:ext cx="221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li 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8" name="Rectangle 104">
              <a:extLst>
                <a:ext uri="{FF2B5EF4-FFF2-40B4-BE49-F238E27FC236}">
                  <a16:creationId xmlns:a16="http://schemas.microsoft.com/office/drawing/2014/main" xmlns="" id="{E5CEB215-3187-4969-8A58-F84DDA653C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" y="3101"/>
              <a:ext cx="334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A =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grpSp>
          <p:nvGrpSpPr>
            <p:cNvPr id="69" name="Group 111">
              <a:extLst>
                <a:ext uri="{FF2B5EF4-FFF2-40B4-BE49-F238E27FC236}">
                  <a16:creationId xmlns:a16="http://schemas.microsoft.com/office/drawing/2014/main" xmlns="" id="{3C1EDF8C-EE34-4EFE-9272-39B27AEFB9A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71" y="3011"/>
              <a:ext cx="388" cy="314"/>
              <a:chOff x="971" y="3011"/>
              <a:chExt cx="388" cy="314"/>
            </a:xfrm>
          </p:grpSpPr>
          <p:sp>
            <p:nvSpPr>
              <p:cNvPr id="96" name="Rectangle 105">
                <a:extLst>
                  <a:ext uri="{FF2B5EF4-FFF2-40B4-BE49-F238E27FC236}">
                    <a16:creationId xmlns:a16="http://schemas.microsoft.com/office/drawing/2014/main" xmlns="" id="{3001AD90-7017-4379-AAD8-93CB2CE457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1" y="3027"/>
                <a:ext cx="138" cy="2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2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[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7" name="Rectangle 106">
                <a:extLst>
                  <a:ext uri="{FF2B5EF4-FFF2-40B4-BE49-F238E27FC236}">
                    <a16:creationId xmlns:a16="http://schemas.microsoft.com/office/drawing/2014/main" xmlns="" id="{304AEA21-8FDF-4460-BA90-45E9105BF6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21" y="3027"/>
                <a:ext cx="138" cy="2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2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]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8" name="Rectangle 107">
                <a:extLst>
                  <a:ext uri="{FF2B5EF4-FFF2-40B4-BE49-F238E27FC236}">
                    <a16:creationId xmlns:a16="http://schemas.microsoft.com/office/drawing/2014/main" xmlns="" id="{95C740F8-325D-44B5-A318-72C5F7C35F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94" y="3011"/>
                <a:ext cx="93" cy="1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1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·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9" name="Rectangle 108">
                <a:extLst>
                  <a:ext uri="{FF2B5EF4-FFF2-40B4-BE49-F238E27FC236}">
                    <a16:creationId xmlns:a16="http://schemas.microsoft.com/office/drawing/2014/main" xmlns="" id="{1AA67053-DC32-41F8-AED0-7BB9183D61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42" y="3103"/>
                <a:ext cx="137" cy="2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1900" b="0" i="1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b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0" name="Rectangle 109">
                <a:extLst>
                  <a:ext uri="{FF2B5EF4-FFF2-40B4-BE49-F238E27FC236}">
                    <a16:creationId xmlns:a16="http://schemas.microsoft.com/office/drawing/2014/main" xmlns="" id="{422927DA-BFD7-475C-99B9-610329938D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13" y="3103"/>
                <a:ext cx="137" cy="2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1900" b="0" i="1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a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1" name="Rectangle 110">
                <a:extLst>
                  <a:ext uri="{FF2B5EF4-FFF2-40B4-BE49-F238E27FC236}">
                    <a16:creationId xmlns:a16="http://schemas.microsoft.com/office/drawing/2014/main" xmlns="" id="{2FB4BC01-495E-4AE0-953C-255E6AB61E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90" y="3103"/>
                <a:ext cx="99" cy="2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1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,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70" name="Rectangle 112">
              <a:extLst>
                <a:ext uri="{FF2B5EF4-FFF2-40B4-BE49-F238E27FC236}">
                  <a16:creationId xmlns:a16="http://schemas.microsoft.com/office/drawing/2014/main" xmlns="" id="{11997D5A-24B7-4C43-92D8-4937ADE01F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1" y="3101"/>
              <a:ext cx="439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,  B =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grpSp>
          <p:nvGrpSpPr>
            <p:cNvPr id="71" name="Group 119">
              <a:extLst>
                <a:ext uri="{FF2B5EF4-FFF2-40B4-BE49-F238E27FC236}">
                  <a16:creationId xmlns:a16="http://schemas.microsoft.com/office/drawing/2014/main" xmlns="" id="{5D5BBEBA-765C-404F-9DC7-E5858E905B8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70" y="3011"/>
              <a:ext cx="394" cy="314"/>
              <a:chOff x="1670" y="3011"/>
              <a:chExt cx="394" cy="314"/>
            </a:xfrm>
          </p:grpSpPr>
          <p:sp>
            <p:nvSpPr>
              <p:cNvPr id="90" name="Rectangle 113">
                <a:extLst>
                  <a:ext uri="{FF2B5EF4-FFF2-40B4-BE49-F238E27FC236}">
                    <a16:creationId xmlns:a16="http://schemas.microsoft.com/office/drawing/2014/main" xmlns="" id="{5201EAFC-9BCD-4284-9688-85BC9FF35E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70" y="3027"/>
                <a:ext cx="137" cy="2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2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[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1" name="Rectangle 114">
                <a:extLst>
                  <a:ext uri="{FF2B5EF4-FFF2-40B4-BE49-F238E27FC236}">
                    <a16:creationId xmlns:a16="http://schemas.microsoft.com/office/drawing/2014/main" xmlns="" id="{DD6FEDD2-A956-40EC-9191-A83720F090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7" y="3027"/>
                <a:ext cx="137" cy="2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2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]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2" name="Rectangle 115">
                <a:extLst>
                  <a:ext uri="{FF2B5EF4-FFF2-40B4-BE49-F238E27FC236}">
                    <a16:creationId xmlns:a16="http://schemas.microsoft.com/office/drawing/2014/main" xmlns="" id="{EE2BA664-A036-4E3C-B0D8-6635E9728F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97" y="3011"/>
                <a:ext cx="92" cy="1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1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·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3" name="Rectangle 116">
                <a:extLst>
                  <a:ext uri="{FF2B5EF4-FFF2-40B4-BE49-F238E27FC236}">
                    <a16:creationId xmlns:a16="http://schemas.microsoft.com/office/drawing/2014/main" xmlns="" id="{7E3200E8-E271-4F8E-8409-CBB08C73B6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34" y="3103"/>
                <a:ext cx="137" cy="2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1900" b="0" i="1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d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4" name="Rectangle 117">
                <a:extLst>
                  <a:ext uri="{FF2B5EF4-FFF2-40B4-BE49-F238E27FC236}">
                    <a16:creationId xmlns:a16="http://schemas.microsoft.com/office/drawing/2014/main" xmlns="" id="{15A890AA-FB20-4893-850E-E4932A0116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0" y="3103"/>
                <a:ext cx="128" cy="2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1900" b="0" i="1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c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5" name="Rectangle 118">
                <a:extLst>
                  <a:ext uri="{FF2B5EF4-FFF2-40B4-BE49-F238E27FC236}">
                    <a16:creationId xmlns:a16="http://schemas.microsoft.com/office/drawing/2014/main" xmlns="" id="{09C36972-CAC1-4F66-9827-2831E94252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78" y="3103"/>
                <a:ext cx="99" cy="2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1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,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72" name="Rectangle 120">
              <a:extLst>
                <a:ext uri="{FF2B5EF4-FFF2-40B4-BE49-F238E27FC236}">
                  <a16:creationId xmlns:a16="http://schemas.microsoft.com/office/drawing/2014/main" xmlns="" id="{F50B3C77-338E-44BB-BF8E-03F59CD86F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2" y="3101"/>
              <a:ext cx="99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,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3" name="Rectangle 121">
              <a:extLst>
                <a:ext uri="{FF2B5EF4-FFF2-40B4-BE49-F238E27FC236}">
                  <a16:creationId xmlns:a16="http://schemas.microsoft.com/office/drawing/2014/main" xmlns="" id="{25E4CFB1-58EC-4601-B7EF-7066C0E691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0" y="3101"/>
              <a:ext cx="138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4" name="Rectangle 122">
              <a:extLst>
                <a:ext uri="{FF2B5EF4-FFF2-40B4-BE49-F238E27FC236}">
                  <a16:creationId xmlns:a16="http://schemas.microsoft.com/office/drawing/2014/main" xmlns="" id="{835E9F79-6B33-49F3-9C47-2E8137EBF3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5" y="3101"/>
              <a:ext cx="99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5" name="Rectangle 123">
              <a:extLst>
                <a:ext uri="{FF2B5EF4-FFF2-40B4-BE49-F238E27FC236}">
                  <a16:creationId xmlns:a16="http://schemas.microsoft.com/office/drawing/2014/main" xmlns="" id="{00BDF1D5-5A85-4F85-8534-4E58FED921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42" y="3101"/>
              <a:ext cx="394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je  X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6" name="Rectangle 124">
              <a:extLst>
                <a:ext uri="{FF2B5EF4-FFF2-40B4-BE49-F238E27FC236}">
                  <a16:creationId xmlns:a16="http://schemas.microsoft.com/office/drawing/2014/main" xmlns="" id="{BB40B865-E4C4-4F07-B59D-141C1C740D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2" y="3101"/>
              <a:ext cx="185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=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grpSp>
          <p:nvGrpSpPr>
            <p:cNvPr id="77" name="Group 135">
              <a:extLst>
                <a:ext uri="{FF2B5EF4-FFF2-40B4-BE49-F238E27FC236}">
                  <a16:creationId xmlns:a16="http://schemas.microsoft.com/office/drawing/2014/main" xmlns="" id="{D81B87B0-15C5-4EBB-895B-32AE0C434A2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0" y="3011"/>
              <a:ext cx="835" cy="314"/>
              <a:chOff x="2610" y="3011"/>
              <a:chExt cx="835" cy="314"/>
            </a:xfrm>
          </p:grpSpPr>
          <p:sp>
            <p:nvSpPr>
              <p:cNvPr id="80" name="Rectangle 125">
                <a:extLst>
                  <a:ext uri="{FF2B5EF4-FFF2-40B4-BE49-F238E27FC236}">
                    <a16:creationId xmlns:a16="http://schemas.microsoft.com/office/drawing/2014/main" xmlns="" id="{D8C5134C-19E6-4538-B8E1-606E876670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10" y="3027"/>
                <a:ext cx="138" cy="2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2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[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1" name="Rectangle 126">
                <a:extLst>
                  <a:ext uri="{FF2B5EF4-FFF2-40B4-BE49-F238E27FC236}">
                    <a16:creationId xmlns:a16="http://schemas.microsoft.com/office/drawing/2014/main" xmlns="" id="{53BDB89C-1EBC-4558-9DCA-8D542A242B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07" y="3027"/>
                <a:ext cx="138" cy="2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26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]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2" name="Rectangle 127">
                <a:extLst>
                  <a:ext uri="{FF2B5EF4-FFF2-40B4-BE49-F238E27FC236}">
                    <a16:creationId xmlns:a16="http://schemas.microsoft.com/office/drawing/2014/main" xmlns="" id="{949C1008-18AF-4DCD-9F31-06AAC16081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57" y="3011"/>
                <a:ext cx="93" cy="1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1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·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3" name="Rectangle 128">
                <a:extLst>
                  <a:ext uri="{FF2B5EF4-FFF2-40B4-BE49-F238E27FC236}">
                    <a16:creationId xmlns:a16="http://schemas.microsoft.com/office/drawing/2014/main" xmlns="" id="{844CBDF7-1CAE-4D03-8B7F-90BCB16027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2" y="3086"/>
                <a:ext cx="174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1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+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4" name="Rectangle 129">
                <a:extLst>
                  <a:ext uri="{FF2B5EF4-FFF2-40B4-BE49-F238E27FC236}">
                    <a16:creationId xmlns:a16="http://schemas.microsoft.com/office/drawing/2014/main" xmlns="" id="{A0F0D827-D5FD-43F6-9FDE-6A1EF22BA7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0" y="3086"/>
                <a:ext cx="174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1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anose="05050102010706020507" pitchFamily="18" charset="2"/>
                  </a:rPr>
                  <a:t>+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5" name="Rectangle 130">
                <a:extLst>
                  <a:ext uri="{FF2B5EF4-FFF2-40B4-BE49-F238E27FC236}">
                    <a16:creationId xmlns:a16="http://schemas.microsoft.com/office/drawing/2014/main" xmlns="" id="{9342BAA6-914A-47E4-916E-A33299D68F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35" y="3103"/>
                <a:ext cx="128" cy="2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1900" b="0" i="1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c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6" name="Rectangle 131">
                <a:extLst>
                  <a:ext uri="{FF2B5EF4-FFF2-40B4-BE49-F238E27FC236}">
                    <a16:creationId xmlns:a16="http://schemas.microsoft.com/office/drawing/2014/main" xmlns="" id="{68721CC5-E62C-44CC-8108-CD7901B024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16" y="3103"/>
                <a:ext cx="137" cy="2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1900" b="0" i="1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b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7" name="Rectangle 132">
                <a:extLst>
                  <a:ext uri="{FF2B5EF4-FFF2-40B4-BE49-F238E27FC236}">
                    <a16:creationId xmlns:a16="http://schemas.microsoft.com/office/drawing/2014/main" xmlns="" id="{2A313383-92CA-42C9-8D12-F6C0EDCA3B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75" y="3103"/>
                <a:ext cx="137" cy="2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1900" b="0" i="1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d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8" name="Rectangle 133">
                <a:extLst>
                  <a:ext uri="{FF2B5EF4-FFF2-40B4-BE49-F238E27FC236}">
                    <a16:creationId xmlns:a16="http://schemas.microsoft.com/office/drawing/2014/main" xmlns="" id="{83652438-9C34-486F-B6C3-55FE65751D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2" y="3103"/>
                <a:ext cx="137" cy="2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1900" b="0" i="1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a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9" name="Rectangle 134">
                <a:extLst>
                  <a:ext uri="{FF2B5EF4-FFF2-40B4-BE49-F238E27FC236}">
                    <a16:creationId xmlns:a16="http://schemas.microsoft.com/office/drawing/2014/main" xmlns="" id="{BF01D7D8-7039-430A-9A51-44DDF4AE42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64" y="3103"/>
                <a:ext cx="98" cy="2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altLang="cs-CZ" sz="1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,</a:t>
                </a:r>
                <a:endParaRPr kumimoji="0" lang="cs-CZ" altLang="cs-CZ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78" name="Rectangle 136">
              <a:extLst>
                <a:ext uri="{FF2B5EF4-FFF2-40B4-BE49-F238E27FC236}">
                  <a16:creationId xmlns:a16="http://schemas.microsoft.com/office/drawing/2014/main" xmlns="" id="{FA6703F4-D4A7-44B2-8B65-AFD732ABAE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1" y="3101"/>
              <a:ext cx="99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.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9" name="Rectangle 137">
              <a:extLst>
                <a:ext uri="{FF2B5EF4-FFF2-40B4-BE49-F238E27FC236}">
                  <a16:creationId xmlns:a16="http://schemas.microsoft.com/office/drawing/2014/main" xmlns="" id="{11196B65-1198-48B7-9FA8-417D7A013C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9" y="3101"/>
              <a:ext cx="99" cy="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434635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Nadpis 14">
            <a:extLst>
              <a:ext uri="{FF2B5EF4-FFF2-40B4-BE49-F238E27FC236}">
                <a16:creationId xmlns:a16="http://schemas.microsoft.com/office/drawing/2014/main" xmlns="" id="{8D23129D-EAED-47E9-8148-FFC43EC37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3918" y="609600"/>
            <a:ext cx="8530083" cy="552773"/>
          </a:xfrm>
        </p:spPr>
        <p:txBody>
          <a:bodyPr>
            <a:normAutofit fontScale="90000"/>
          </a:bodyPr>
          <a:lstStyle/>
          <a:p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Př.  Vypočítejte </a:t>
            </a:r>
            <a:r>
              <a:rPr lang="cs-CZ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cs-CZ" sz="2000" b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x,y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]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rovnice A = B . X, je-li </a:t>
            </a:r>
            <a:r>
              <a:rPr lang="cs-CZ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cs-CZ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9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,1]</a:t>
            </a:r>
            <a:r>
              <a:rPr lang="cs-CZ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  B =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[5,</a:t>
            </a:r>
            <a:r>
              <a:rPr lang="cs-CZ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7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]</a:t>
            </a:r>
            <a:r>
              <a:rPr lang="cs-CZ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/>
            </a:r>
            <a:br>
              <a:rPr lang="cs-CZ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</a:br>
            <a:r>
              <a:rPr lang="cs-CZ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______________________________________________________________________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endParaRPr lang="cs-CZ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3D4AF1D9-CE6D-49C7-98B3-D7A617CCF4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94108"/>
            <a:ext cx="8596668" cy="474725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    =    B   .   X</a:t>
            </a:r>
          </a:p>
          <a:p>
            <a:pPr marL="0" indent="0">
              <a:buNone/>
            </a:pPr>
            <a:r>
              <a:rPr lang="en-US" sz="21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cs-CZ" sz="21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9</a:t>
            </a:r>
            <a:r>
              <a:rPr lang="en-US" sz="21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,1]</a:t>
            </a:r>
            <a:r>
              <a:rPr lang="cs-CZ" sz="21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= </a:t>
            </a:r>
            <a:r>
              <a:rPr lang="en-US" sz="21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[5,</a:t>
            </a:r>
            <a:r>
              <a:rPr lang="cs-CZ" sz="21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7</a:t>
            </a:r>
            <a:r>
              <a:rPr lang="en-US" sz="21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]</a:t>
            </a:r>
            <a:r>
              <a:rPr lang="cs-CZ" sz="21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. </a:t>
            </a:r>
            <a:r>
              <a:rPr lang="en-US" sz="21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cs-CZ" sz="2100" b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x,y</a:t>
            </a:r>
            <a:r>
              <a:rPr lang="en-US" sz="21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]</a:t>
            </a:r>
            <a:endParaRPr lang="cs-CZ" sz="21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sz="21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cs-CZ" sz="21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9</a:t>
            </a:r>
            <a:r>
              <a:rPr lang="en-US" sz="21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,1]</a:t>
            </a:r>
            <a:r>
              <a:rPr lang="cs-CZ" sz="21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= </a:t>
            </a:r>
            <a:r>
              <a:rPr lang="en-US" sz="21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[5</a:t>
            </a:r>
            <a:r>
              <a:rPr lang="cs-CZ" sz="21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.x + 7.y, 5.y + 7.x</a:t>
            </a:r>
            <a:r>
              <a:rPr lang="en-US" sz="21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]</a:t>
            </a:r>
            <a:r>
              <a:rPr lang="cs-CZ" sz="21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 </a:t>
            </a:r>
            <a:r>
              <a:rPr lang="cs-CZ" sz="14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na L a P straně je totéž celé číslo, tzn. příslušné dvojice jsou ekvivalentní</a:t>
            </a:r>
            <a:endParaRPr lang="cs-CZ" sz="14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9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,1]</a:t>
            </a: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~</a:t>
            </a: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[5</a:t>
            </a: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.x + 7.y, 5.y + 7.x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]</a:t>
            </a:r>
            <a:endParaRPr lang="cs-CZ" sz="20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9 + 5.y + 7.x  =  1 +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5</a:t>
            </a: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.x + 7.y</a:t>
            </a:r>
          </a:p>
          <a:p>
            <a:pPr marL="0" indent="0">
              <a:buNone/>
            </a:pP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      8 + 2.x  =  2.y</a:t>
            </a:r>
          </a:p>
          <a:p>
            <a:pPr marL="0" indent="0">
              <a:buNone/>
            </a:pP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	     4 + x = y   </a:t>
            </a:r>
            <a:r>
              <a:rPr lang="cs-CZ" sz="14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cs-CZ" sz="16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cs-CZ" sz="14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je reprezentováno </a:t>
            </a:r>
            <a:r>
              <a:rPr lang="cs-CZ" sz="1400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usp</a:t>
            </a:r>
            <a:r>
              <a:rPr lang="cs-CZ" sz="14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 dvojicemi, kde druhá složka je o 4 větší než první složka</a:t>
            </a:r>
            <a:endParaRPr lang="cs-CZ" sz="20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	    </a:t>
            </a:r>
            <a:r>
              <a:rPr lang="cs-CZ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=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cs-CZ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0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</a:t>
            </a:r>
            <a:r>
              <a:rPr lang="cs-CZ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4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]</a:t>
            </a:r>
            <a:r>
              <a:rPr lang="cs-CZ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      =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cs-CZ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1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</a:t>
            </a:r>
            <a:r>
              <a:rPr lang="cs-CZ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5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]</a:t>
            </a:r>
            <a:r>
              <a:rPr lang="cs-CZ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=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cs-CZ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</a:t>
            </a:r>
            <a:r>
              <a:rPr lang="cs-CZ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x+4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]</a:t>
            </a:r>
            <a:endParaRPr lang="cs-CZ" sz="20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Zk.:  L =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cs-CZ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9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,1]</a:t>
            </a:r>
            <a:r>
              <a:rPr lang="cs-CZ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       </a:t>
            </a:r>
          </a:p>
          <a:p>
            <a:pPr marL="0" indent="0">
              <a:buNone/>
            </a:pP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       P =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[5,</a:t>
            </a:r>
            <a:r>
              <a:rPr lang="cs-CZ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7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]</a:t>
            </a:r>
            <a:r>
              <a:rPr lang="cs-CZ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.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cs-CZ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0,4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]</a:t>
            </a:r>
            <a:r>
              <a:rPr lang="cs-CZ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=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[5</a:t>
            </a:r>
            <a:r>
              <a:rPr lang="cs-CZ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.0 + 7.4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</a:t>
            </a:r>
            <a:r>
              <a:rPr lang="cs-CZ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5.4 + 7.0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]</a:t>
            </a:r>
            <a:r>
              <a:rPr lang="cs-CZ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=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cs-CZ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28, 20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]</a:t>
            </a:r>
            <a:r>
              <a:rPr lang="cs-CZ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      </a:t>
            </a:r>
          </a:p>
          <a:p>
            <a:pPr marL="0" indent="0">
              <a:buNone/>
            </a:pPr>
            <a:r>
              <a:rPr lang="cs-CZ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       L = P    </a:t>
            </a: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protože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9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,1]</a:t>
            </a: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~</a:t>
            </a: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28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</a:t>
            </a: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20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]</a:t>
            </a: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            </a:t>
            </a:r>
            <a:r>
              <a:rPr lang="cs-CZ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9 + 20 = 1 + 28</a:t>
            </a:r>
            <a:endParaRPr lang="cs-CZ" b="1" i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cs-CZ" sz="20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cs-CZ" sz="20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cs-CZ" sz="20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975009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Nadpis 14">
            <a:extLst>
              <a:ext uri="{FF2B5EF4-FFF2-40B4-BE49-F238E27FC236}">
                <a16:creationId xmlns:a16="http://schemas.microsoft.com/office/drawing/2014/main" xmlns="" id="{8D23129D-EAED-47E9-8148-FFC43EC37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3918" y="609600"/>
            <a:ext cx="8530083" cy="552773"/>
          </a:xfrm>
        </p:spPr>
        <p:txBody>
          <a:bodyPr>
            <a:normAutofit fontScale="90000"/>
          </a:bodyPr>
          <a:lstStyle/>
          <a:p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Př.  Vypočítejte </a:t>
            </a:r>
            <a:r>
              <a:rPr lang="cs-CZ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cs-CZ" sz="2000" b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x,y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]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rovnice A = B . X, je-li </a:t>
            </a:r>
            <a:r>
              <a:rPr lang="cs-CZ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cs-CZ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9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</a:t>
            </a:r>
            <a:r>
              <a:rPr lang="cs-CZ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0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]</a:t>
            </a:r>
            <a:r>
              <a:rPr lang="cs-CZ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  B =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[5,</a:t>
            </a:r>
            <a:r>
              <a:rPr lang="cs-CZ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7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]</a:t>
            </a:r>
            <a:r>
              <a:rPr lang="cs-CZ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/>
            </a:r>
            <a:br>
              <a:rPr lang="cs-CZ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</a:br>
            <a:r>
              <a:rPr lang="cs-CZ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______________________________________________________________________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endParaRPr lang="cs-CZ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3D4AF1D9-CE6D-49C7-98B3-D7A617CCF4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94108"/>
            <a:ext cx="8596668" cy="47472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    =    B   .   X</a:t>
            </a:r>
          </a:p>
          <a:p>
            <a:pPr marL="0" indent="0">
              <a:buNone/>
            </a:pPr>
            <a:r>
              <a:rPr lang="en-US" sz="21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cs-CZ" sz="21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9</a:t>
            </a:r>
            <a:r>
              <a:rPr lang="en-US" sz="21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</a:t>
            </a:r>
            <a:r>
              <a:rPr lang="cs-CZ" sz="21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0</a:t>
            </a:r>
            <a:r>
              <a:rPr lang="en-US" sz="21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]</a:t>
            </a:r>
            <a:r>
              <a:rPr lang="cs-CZ" sz="21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= </a:t>
            </a:r>
            <a:r>
              <a:rPr lang="en-US" sz="21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[5,</a:t>
            </a:r>
            <a:r>
              <a:rPr lang="cs-CZ" sz="21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7</a:t>
            </a:r>
            <a:r>
              <a:rPr lang="en-US" sz="21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]</a:t>
            </a:r>
            <a:r>
              <a:rPr lang="cs-CZ" sz="21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. </a:t>
            </a:r>
            <a:r>
              <a:rPr lang="en-US" sz="21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cs-CZ" sz="2100" b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x,y</a:t>
            </a:r>
            <a:r>
              <a:rPr lang="en-US" sz="21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]</a:t>
            </a:r>
            <a:endParaRPr lang="cs-CZ" sz="21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sz="21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cs-CZ" sz="21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9</a:t>
            </a:r>
            <a:r>
              <a:rPr lang="en-US" sz="21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</a:t>
            </a:r>
            <a:r>
              <a:rPr lang="cs-CZ" sz="21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0</a:t>
            </a:r>
            <a:r>
              <a:rPr lang="en-US" sz="21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]</a:t>
            </a:r>
            <a:r>
              <a:rPr lang="cs-CZ" sz="21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= </a:t>
            </a:r>
            <a:r>
              <a:rPr lang="en-US" sz="21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[5</a:t>
            </a:r>
            <a:r>
              <a:rPr lang="cs-CZ" sz="21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.x + 7.y, 5.y + 7.x</a:t>
            </a:r>
            <a:r>
              <a:rPr lang="en-US" sz="21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]</a:t>
            </a:r>
            <a:r>
              <a:rPr lang="cs-CZ" sz="21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 </a:t>
            </a:r>
            <a:r>
              <a:rPr lang="cs-CZ" sz="14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na L a P straně je totéž celé číslo, tzn. příslušné dvojice jsou ekvivalentní</a:t>
            </a:r>
            <a:endParaRPr lang="cs-CZ" sz="14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9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</a:t>
            </a: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0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]</a:t>
            </a: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~</a:t>
            </a: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[5</a:t>
            </a: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.x + 7.y, 5.y + 7.x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]</a:t>
            </a:r>
            <a:endParaRPr lang="cs-CZ" sz="20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9 + 5.y + 7.x  =  0 +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5</a:t>
            </a: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.x + 7.y</a:t>
            </a:r>
          </a:p>
          <a:p>
            <a:pPr marL="0" indent="0">
              <a:buNone/>
            </a:pP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      9 + 2.x  =  2.y     </a:t>
            </a:r>
            <a:r>
              <a:rPr lang="cs-CZ" sz="14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taková přirozená čísla x, y nenajdeme</a:t>
            </a:r>
            <a:endParaRPr lang="cs-CZ" sz="20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	 liché    ≠    sudé         </a:t>
            </a:r>
            <a:r>
              <a:rPr lang="cs-CZ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neexistuje</a:t>
            </a:r>
            <a:endParaRPr lang="cs-CZ" sz="20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cs-CZ" sz="20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cs-CZ" sz="20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9518297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BE5DCF50-7C57-4748-9BC0-90303891AD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457201"/>
            <a:ext cx="8596668" cy="5584162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</a:t>
            </a:r>
            <a:r>
              <a:rPr lang="cs-CZ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Def</a:t>
            </a:r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   Celé číslo </a:t>
            </a:r>
            <a:r>
              <a:rPr lang="cs-CZ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A = </a:t>
            </a:r>
            <a:r>
              <a:rPr lang="en-US" sz="18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cs-CZ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a</a:t>
            </a:r>
            <a:r>
              <a:rPr lang="en-US" sz="18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</a:t>
            </a:r>
            <a:r>
              <a:rPr lang="cs-CZ" sz="18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</a:t>
            </a:r>
            <a:r>
              <a:rPr lang="en-US" sz="18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]</a:t>
            </a:r>
            <a:r>
              <a:rPr lang="cs-CZ" sz="18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 je </a:t>
            </a:r>
            <a:endParaRPr lang="en-US" sz="18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                            </a:t>
            </a:r>
            <a:r>
              <a:rPr lang="cs-CZ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-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 </a:t>
            </a:r>
            <a:r>
              <a:rPr lang="cs-CZ" sz="18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kladné, </a:t>
            </a:r>
            <a:r>
              <a:rPr lang="cs-CZ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právě když  a 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&gt; b</a:t>
            </a:r>
            <a:r>
              <a:rPr lang="cs-CZ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                 A je z C</a:t>
            </a:r>
            <a:r>
              <a:rPr lang="cs-CZ" sz="1800" baseline="30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+    </a:t>
            </a:r>
            <a:endParaRPr lang="en-US" sz="18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			</a:t>
            </a:r>
            <a:r>
              <a:rPr lang="cs-CZ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    -   záporné, </a:t>
            </a:r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právě když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a &lt; b</a:t>
            </a:r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                </a:t>
            </a:r>
            <a:r>
              <a:rPr lang="cs-CZ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A je z C</a:t>
            </a:r>
            <a:r>
              <a:rPr lang="cs-CZ" sz="1800" baseline="30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–  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cs-CZ" baseline="30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			</a:t>
            </a:r>
            <a:r>
              <a:rPr lang="cs-CZ" sz="2800" baseline="30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    -   </a:t>
            </a:r>
            <a:r>
              <a:rPr lang="cs-CZ" sz="2800" b="1" baseline="30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nulové</a:t>
            </a:r>
            <a:r>
              <a:rPr lang="cs-CZ" sz="2800" baseline="30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 právě když  a = b		        A = 0</a:t>
            </a:r>
          </a:p>
          <a:p>
            <a:pPr marL="0" indent="0">
              <a:buNone/>
            </a:pPr>
            <a:endParaRPr lang="cs-CZ" baseline="300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cs-CZ" baseline="300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cs-CZ" baseline="30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cs-CZ" sz="2000" baseline="30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Na základě izomorfismu algebraických struktur  </a:t>
            </a:r>
            <a:r>
              <a:rPr lang="cs-CZ" baseline="30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cs-CZ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</a:t>
            </a:r>
            <a:r>
              <a:rPr lang="cs-CZ" sz="1800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0 </a:t>
            </a:r>
            <a:r>
              <a:rPr lang="cs-CZ" sz="1800" baseline="30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+</a:t>
            </a:r>
            <a:r>
              <a:rPr lang="cs-CZ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, +, .) a  (N</a:t>
            </a:r>
            <a:r>
              <a:rPr lang="cs-CZ" sz="1800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0</a:t>
            </a:r>
            <a:r>
              <a:rPr lang="cs-CZ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 +, . )  -  </a:t>
            </a:r>
            <a:r>
              <a:rPr lang="cs-CZ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viz konzultace AR1</a:t>
            </a:r>
          </a:p>
          <a:p>
            <a:pPr marL="0" indent="0">
              <a:buNone/>
            </a:pPr>
            <a:r>
              <a:rPr lang="cs-CZ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</a:t>
            </a:r>
            <a:r>
              <a:rPr lang="cs-CZ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udeme </a:t>
            </a:r>
            <a:r>
              <a:rPr lang="cs-CZ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dále celá čísla zapisovat takto:         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cs-CZ" sz="1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x + n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</a:t>
            </a:r>
            <a:r>
              <a:rPr lang="cs-CZ" sz="1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x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]</a:t>
            </a:r>
            <a:r>
              <a:rPr lang="cs-CZ" sz="1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=  n         např. 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cs-CZ" sz="1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5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</a:t>
            </a:r>
            <a:r>
              <a:rPr lang="cs-CZ" sz="1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1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]</a:t>
            </a:r>
            <a:r>
              <a:rPr lang="cs-CZ" sz="1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= 4 </a:t>
            </a:r>
          </a:p>
          <a:p>
            <a:pPr marL="0" indent="0">
              <a:buNone/>
            </a:pPr>
            <a:r>
              <a:rPr lang="cs-CZ" sz="1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							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cs-CZ" sz="1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</a:t>
            </a:r>
            <a:r>
              <a:rPr lang="cs-CZ" sz="1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x + n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]</a:t>
            </a:r>
            <a:r>
              <a:rPr lang="cs-CZ" sz="1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= </a:t>
            </a:r>
            <a:r>
              <a:rPr lang="cs-CZ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-</a:t>
            </a:r>
            <a:r>
              <a:rPr lang="cs-CZ" sz="1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		 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[</a:t>
            </a:r>
            <a:r>
              <a:rPr lang="cs-CZ" sz="1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1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</a:t>
            </a:r>
            <a:r>
              <a:rPr lang="cs-CZ" sz="1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5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]</a:t>
            </a:r>
            <a:r>
              <a:rPr lang="cs-CZ" sz="1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= - 4 </a:t>
            </a:r>
          </a:p>
          <a:p>
            <a:pPr marL="0" indent="0">
              <a:buNone/>
            </a:pPr>
            <a:r>
              <a:rPr lang="cs-CZ" sz="1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					    		      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cs-CZ" sz="1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x 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</a:t>
            </a:r>
            <a:r>
              <a:rPr lang="cs-CZ" sz="1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x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]</a:t>
            </a:r>
            <a:r>
              <a:rPr lang="cs-CZ" sz="1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=  0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cs-CZ" sz="1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                 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cs-CZ" sz="1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5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</a:t>
            </a:r>
            <a:r>
              <a:rPr lang="cs-CZ" sz="1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5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]</a:t>
            </a:r>
            <a:r>
              <a:rPr lang="cs-CZ" sz="1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= 0 </a:t>
            </a:r>
          </a:p>
          <a:p>
            <a:pPr marL="0" indent="0">
              <a:buNone/>
            </a:pPr>
            <a:endParaRPr lang="cs-CZ" sz="14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cs-CZ" sz="14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cs-CZ" sz="1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</a:t>
            </a:r>
            <a:r>
              <a:rPr lang="cs-CZ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Def</a:t>
            </a:r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    Celé číslo </a:t>
            </a:r>
            <a:r>
              <a:rPr lang="cs-CZ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A</a:t>
            </a:r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je větší než celé číslo </a:t>
            </a:r>
            <a:r>
              <a:rPr lang="cs-CZ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</a:t>
            </a:r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 právě když   </a:t>
            </a:r>
            <a:r>
              <a:rPr lang="cs-CZ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A – B  </a:t>
            </a:r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je kladné.</a:t>
            </a:r>
          </a:p>
          <a:p>
            <a:pPr marL="0" indent="0">
              <a:buNone/>
            </a:pPr>
            <a:r>
              <a:rPr lang="cs-CZ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                   </a:t>
            </a:r>
            <a:r>
              <a:rPr lang="cs-CZ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A 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&gt;</a:t>
            </a:r>
            <a:r>
              <a:rPr lang="cs-CZ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B   </a:t>
            </a:r>
            <a:r>
              <a:rPr lang="cs-CZ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  A – B </a:t>
            </a:r>
            <a:r>
              <a:rPr lang="cs-CZ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cs-CZ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</a:t>
            </a:r>
            <a:r>
              <a:rPr lang="cs-CZ" b="1" baseline="30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+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7585854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2634D7B-1C83-451D-95CB-B06B2B6C8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Absolutní hodnota celého čísla  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46D5F131-3CF5-4AB2-B8DC-92645F5617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Absolutní hodnota celého čísla </a:t>
            </a:r>
            <a:r>
              <a:rPr lang="cs-CZ" b="1" dirty="0"/>
              <a:t>a</a:t>
            </a:r>
            <a:r>
              <a:rPr lang="cs-CZ" dirty="0"/>
              <a:t> je celé číslo </a:t>
            </a:r>
            <a:r>
              <a:rPr lang="en-US" dirty="0"/>
              <a:t>|</a:t>
            </a:r>
            <a:r>
              <a:rPr lang="cs-CZ" dirty="0"/>
              <a:t>a</a:t>
            </a:r>
            <a:r>
              <a:rPr lang="en-US" dirty="0"/>
              <a:t>|</a:t>
            </a:r>
            <a:r>
              <a:rPr lang="cs-CZ" dirty="0"/>
              <a:t>, pro které platí:</a:t>
            </a:r>
          </a:p>
          <a:p>
            <a:pPr marL="0" indent="0">
              <a:buNone/>
            </a:pPr>
            <a:r>
              <a:rPr lang="cs-CZ" dirty="0"/>
              <a:t>	 je-li  a </a:t>
            </a:r>
            <a:r>
              <a:rPr lang="en-US" dirty="0"/>
              <a:t>&gt; 0, </a:t>
            </a:r>
            <a:r>
              <a:rPr lang="cs-CZ" dirty="0"/>
              <a:t> je </a:t>
            </a:r>
            <a:r>
              <a:rPr lang="en-US" dirty="0"/>
              <a:t>|</a:t>
            </a:r>
            <a:r>
              <a:rPr lang="cs-CZ" dirty="0"/>
              <a:t>a</a:t>
            </a:r>
            <a:r>
              <a:rPr lang="en-US" dirty="0"/>
              <a:t>|</a:t>
            </a:r>
            <a:r>
              <a:rPr lang="cs-CZ" dirty="0"/>
              <a:t> = a ,</a:t>
            </a:r>
          </a:p>
          <a:p>
            <a:pPr marL="0" indent="0">
              <a:buNone/>
            </a:pPr>
            <a:r>
              <a:rPr lang="cs-CZ" dirty="0"/>
              <a:t>       je-li  a =</a:t>
            </a:r>
            <a:r>
              <a:rPr lang="en-US" dirty="0"/>
              <a:t> 0, </a:t>
            </a:r>
            <a:r>
              <a:rPr lang="cs-CZ" dirty="0"/>
              <a:t> je </a:t>
            </a:r>
            <a:r>
              <a:rPr lang="en-US" dirty="0"/>
              <a:t>|</a:t>
            </a:r>
            <a:r>
              <a:rPr lang="cs-CZ" dirty="0"/>
              <a:t>a</a:t>
            </a:r>
            <a:r>
              <a:rPr lang="en-US" dirty="0"/>
              <a:t>|</a:t>
            </a:r>
            <a:r>
              <a:rPr lang="cs-CZ" dirty="0"/>
              <a:t> = 0 </a:t>
            </a:r>
            <a:endParaRPr lang="en-US" dirty="0"/>
          </a:p>
          <a:p>
            <a:pPr marL="0" indent="0">
              <a:buNone/>
            </a:pPr>
            <a:r>
              <a:rPr lang="cs-CZ" dirty="0"/>
              <a:t>	je-li   a </a:t>
            </a:r>
            <a:r>
              <a:rPr lang="en-US" dirty="0"/>
              <a:t>&lt;</a:t>
            </a:r>
            <a:r>
              <a:rPr lang="cs-CZ" dirty="0"/>
              <a:t> 0, je </a:t>
            </a:r>
            <a:r>
              <a:rPr lang="en-US" dirty="0"/>
              <a:t>|</a:t>
            </a:r>
            <a:r>
              <a:rPr lang="cs-CZ" dirty="0"/>
              <a:t>a</a:t>
            </a:r>
            <a:r>
              <a:rPr lang="en-US" dirty="0"/>
              <a:t>|</a:t>
            </a:r>
            <a:r>
              <a:rPr lang="cs-CZ" dirty="0"/>
              <a:t> = - a  </a:t>
            </a:r>
            <a:r>
              <a:rPr lang="cs-CZ" i="1" dirty="0"/>
              <a:t>(číslo </a:t>
            </a:r>
            <a:r>
              <a:rPr lang="cs-CZ" b="1" i="1" dirty="0"/>
              <a:t>opačné</a:t>
            </a:r>
            <a:r>
              <a:rPr lang="cs-CZ" i="1" dirty="0"/>
              <a:t> k a)</a:t>
            </a:r>
            <a:endParaRPr lang="en-US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1672494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604</TotalTime>
  <Words>872</Words>
  <Application>Microsoft Office PowerPoint</Application>
  <PresentationFormat>Širokoúhlá obrazovka</PresentationFormat>
  <Paragraphs>259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Arial</vt:lpstr>
      <vt:lpstr>Symbol</vt:lpstr>
      <vt:lpstr>Times New Roman</vt:lpstr>
      <vt:lpstr>Trebuchet MS</vt:lpstr>
      <vt:lpstr>Wingdings 3</vt:lpstr>
      <vt:lpstr>Fazeta</vt:lpstr>
      <vt:lpstr>IMAk13   Matematika 3</vt:lpstr>
      <vt:lpstr>Celá čísla</vt:lpstr>
      <vt:lpstr>Prezentace aplikace PowerPoint</vt:lpstr>
      <vt:lpstr>Prezentace aplikace PowerPoint</vt:lpstr>
      <vt:lpstr>Prezentace aplikace PowerPoint</vt:lpstr>
      <vt:lpstr>Př.  Vypočítejte X = [x,y] z rovnice A = B . X, je-li A = [9,1],  B = [5,7] ______________________________________________________________________ </vt:lpstr>
      <vt:lpstr>Př.  Vypočítejte X = [x,y] z rovnice A = B . X, je-li A = [9,0],  B = [5,7] ______________________________________________________________________ </vt:lpstr>
      <vt:lpstr>Prezentace aplikace PowerPoint</vt:lpstr>
      <vt:lpstr>Absolutní hodnota celého čísla   </vt:lpstr>
      <vt:lpstr>Dělení se zbytkem v C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Milena Vaňurová</dc:creator>
  <cp:lastModifiedBy>Panáčová</cp:lastModifiedBy>
  <cp:revision>50</cp:revision>
  <dcterms:created xsi:type="dcterms:W3CDTF">2020-10-15T18:54:09Z</dcterms:created>
  <dcterms:modified xsi:type="dcterms:W3CDTF">2023-09-05T21:15:55Z</dcterms:modified>
</cp:coreProperties>
</file>