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Proxima Nova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Alfa Slab On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gtoe21q4gpYnZcZ3xrLyFd0f++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roximaNova-bold.fntdata"/><Relationship Id="rId23" Type="http://schemas.openxmlformats.org/officeDocument/2006/relationships/font" Target="fonts/ProximaNov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-boldItalic.fntdata"/><Relationship Id="rId25" Type="http://schemas.openxmlformats.org/officeDocument/2006/relationships/font" Target="fonts/ProximaNova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AlfaSlabOne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8c65328f6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8c65328f6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8c65328f6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28c65328f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c65328f6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c65328f6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" name="Google Shape;17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8" name="Google Shape;28;p20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35;p22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22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7" name="Google Shape;37;p22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8" name="Google Shape;38;p2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2" name="Google Shape;4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4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b="0" i="0" sz="3000" u="none" cap="none" strike="noStrike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b="0" i="0" sz="18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b="0" i="0" sz="14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cs"/>
              <a:t>Vedení třídy</a:t>
            </a:r>
            <a:endParaRPr/>
          </a:p>
        </p:txBody>
      </p:sp>
      <p:sp>
        <p:nvSpPr>
          <p:cNvPr id="54" name="Google Shape;54;p1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cs"/>
              <a:t>Mgr. Karla Černá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cs"/>
              <a:t>Mgr. Ivona Princlíková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Ukázky</a:t>
            </a:r>
            <a:endParaRPr/>
          </a:p>
        </p:txBody>
      </p:sp>
      <p:pic>
        <p:nvPicPr>
          <p:cNvPr id="108" name="Google Shape;10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725" y="939075"/>
            <a:ext cx="5123027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27827" y="286100"/>
            <a:ext cx="3493448" cy="2609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95900" y="112200"/>
            <a:ext cx="364365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52400"/>
            <a:ext cx="4806374" cy="360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0"/>
          <p:cNvSpPr txBox="1"/>
          <p:nvPr>
            <p:ph type="title"/>
          </p:nvPr>
        </p:nvSpPr>
        <p:spPr>
          <a:xfrm>
            <a:off x="311700" y="445025"/>
            <a:ext cx="8520600" cy="1014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Tvorba pravidla – pravidel, možnost řešení porušování pravidla. </a:t>
            </a:r>
            <a:endParaRPr/>
          </a:p>
        </p:txBody>
      </p:sp>
      <p:sp>
        <p:nvSpPr>
          <p:cNvPr id="121" name="Google Shape;121;p10"/>
          <p:cNvSpPr txBox="1"/>
          <p:nvPr>
            <p:ph idx="1" type="body"/>
          </p:nvPr>
        </p:nvSpPr>
        <p:spPr>
          <a:xfrm>
            <a:off x="311700" y="1579417"/>
            <a:ext cx="8520600" cy="29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- popis situace - kde je problém + jak chceme, aby to vypadalo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/>
              <a:t>- návrhy řešení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/>
              <a:t>- doba na zkoušku, ověřování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/>
              <a:t>- pokud nefunguje, tak co s tím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cs"/>
              <a:t>- zavádíme pravidlo + co se bude dít, když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Jaké mohou být problémy třídy - z praxe</a:t>
            </a:r>
            <a:endParaRPr/>
          </a:p>
        </p:txBody>
      </p:sp>
      <p:sp>
        <p:nvSpPr>
          <p:cNvPr id="137" name="Google Shape;13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cs"/>
              <a:t>Hledáme řešení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4325" y="1095000"/>
            <a:ext cx="7281575" cy="35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I dospělí potřebují svá pravidla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8c65328f6e_0_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Některé děti nenosí domácí úkoly</a:t>
            </a:r>
            <a:endParaRPr/>
          </a:p>
        </p:txBody>
      </p:sp>
      <p:sp>
        <p:nvSpPr>
          <p:cNvPr id="149" name="Google Shape;149;g28c65328f6e_0_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čárky, za 5 čárek upozornění pro rodiče 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sloníci za splněný úkoly, za 5 slonů jednička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ten, kdo neměl úkol, psal jej během kontroly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vyžaduji tak dlouho, dokud to nedonese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sebehodnocení - jak jsem schopný nosit úkoly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zajímá mě, proč nenosí úkoly, řeším individuálně s rodiči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karta /nemám DÚ/ - žolík jednou za pololetí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 to výhoda - totéž bývá jako diktát /příležitost se připravit/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nemáš domácí úkol, máš další, další….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informuji rodiče - píši nemá DÚ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tabulka v ŽK - píše zapomínání, za 10 je napomenutí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mínuska a za 10 je pětka, máme jen jeden za týden, ostatní jsou dobrovolné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8c65328f6e_0_0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28c65328f6e_0_0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c65328f6e_0_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g28c65328f6e_0_5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Cíl</a:t>
            </a:r>
            <a:endParaRPr/>
          </a:p>
        </p:txBody>
      </p:sp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Student pojmenuje alespoň 3 možnosti zavádění pravidel ve třídě. </a:t>
            </a:r>
            <a:endParaRPr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/>
              <a:t>Student navrhne řešení, když žák porušuje pravidlo třídy.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Kde jsou ukotvená pravidla a jak se zavádějí?</a:t>
            </a:r>
            <a:endParaRPr/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" sz="2400"/>
              <a:t>Školní řád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cs" sz="2400"/>
              <a:t>Řády učeben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cs" sz="2400"/>
              <a:t>Preventivní program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cs" sz="2400"/>
              <a:t>….</a:t>
            </a:r>
            <a:endParaRPr sz="24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cs" sz="2700"/>
              <a:t>Pravidla tříd</a:t>
            </a:r>
            <a:endParaRPr sz="2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/>
          <p:nvPr/>
        </p:nvSpPr>
        <p:spPr>
          <a:xfrm>
            <a:off x="642950" y="663025"/>
            <a:ext cx="820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6940750" y="427825"/>
            <a:ext cx="18978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Školní řád</a:t>
            </a:r>
            <a:endParaRPr/>
          </a:p>
        </p:txBody>
      </p:sp>
      <p:pic>
        <p:nvPicPr>
          <p:cNvPr id="86" name="Google Shape;8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963" y="786250"/>
            <a:ext cx="6200775" cy="40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475" y="468213"/>
            <a:ext cx="533400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9375" y="1347875"/>
            <a:ext cx="6296025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cs"/>
              <a:t>Třídní řád, pravidla...</a:t>
            </a:r>
            <a:endParaRPr/>
          </a:p>
        </p:txBody>
      </p:sp>
      <p:sp>
        <p:nvSpPr>
          <p:cNvPr id="102" name="Google Shape;102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cs"/>
              <a:t>Možnosti zavádění: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žáci jsou seznámeni bez porozumění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žáci jsou seznámeni s vysvětlením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žáci jsou seznámeni s možností se vyjádřit a připomínkovat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žáci jsou spolutvůrci pravidel na začátku roku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žáci jsou spolutvůrci pravidla v případě potřeby - vzniká postupně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</cp:coreProperties>
</file>