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7"/>
  </p:notesMasterIdLst>
  <p:sldIdLst>
    <p:sldId id="304" r:id="rId2"/>
    <p:sldId id="271" r:id="rId3"/>
    <p:sldId id="275" r:id="rId4"/>
    <p:sldId id="272" r:id="rId5"/>
    <p:sldId id="274" r:id="rId6"/>
    <p:sldId id="273" r:id="rId7"/>
    <p:sldId id="276" r:id="rId8"/>
    <p:sldId id="281" r:id="rId9"/>
    <p:sldId id="278" r:id="rId10"/>
    <p:sldId id="288" r:id="rId11"/>
    <p:sldId id="285" r:id="rId12"/>
    <p:sldId id="267" r:id="rId13"/>
    <p:sldId id="287" r:id="rId14"/>
    <p:sldId id="280" r:id="rId15"/>
    <p:sldId id="286" r:id="rId16"/>
    <p:sldId id="283" r:id="rId17"/>
    <p:sldId id="291" r:id="rId18"/>
    <p:sldId id="292" r:id="rId19"/>
    <p:sldId id="268" r:id="rId20"/>
    <p:sldId id="269" r:id="rId21"/>
    <p:sldId id="277" r:id="rId22"/>
    <p:sldId id="270" r:id="rId23"/>
    <p:sldId id="289" r:id="rId24"/>
    <p:sldId id="290" r:id="rId25"/>
    <p:sldId id="279" r:id="rId26"/>
    <p:sldId id="303" r:id="rId27"/>
    <p:sldId id="258" r:id="rId28"/>
    <p:sldId id="262" r:id="rId29"/>
    <p:sldId id="265" r:id="rId30"/>
    <p:sldId id="264" r:id="rId31"/>
    <p:sldId id="266" r:id="rId32"/>
    <p:sldId id="300" r:id="rId33"/>
    <p:sldId id="297" r:id="rId34"/>
    <p:sldId id="298" r:id="rId35"/>
    <p:sldId id="299" r:id="rId36"/>
    <p:sldId id="301" r:id="rId37"/>
    <p:sldId id="260" r:id="rId38"/>
    <p:sldId id="263" r:id="rId39"/>
    <p:sldId id="293" r:id="rId40"/>
    <p:sldId id="294" r:id="rId41"/>
    <p:sldId id="295" r:id="rId42"/>
    <p:sldId id="302" r:id="rId43"/>
    <p:sldId id="296" r:id="rId44"/>
    <p:sldId id="305" r:id="rId45"/>
    <p:sldId id="259" r:id="rId46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a" initials="H" lastIdx="1" clrIdx="0">
    <p:extLst>
      <p:ext uri="{19B8F6BF-5375-455C-9EA6-DF929625EA0E}">
        <p15:presenceInfo xmlns:p15="http://schemas.microsoft.com/office/powerpoint/2012/main" userId="H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57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F04C3-D367-40EA-AD49-ADD976B0664D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64B6C-6D8F-40FD-9B24-4801028ACF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53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401342BD-2949-4B4D-A820-6DF19C8866DD}"/>
              </a:ext>
            </a:extLst>
          </p:cNvPr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1383453-0E41-4F28-ADF0-68D6AE8179A4}"/>
              </a:ext>
            </a:extLst>
          </p:cNvPr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ECE12E0-EB3B-4A25-AC7B-9EF64C315C1C}"/>
              </a:ext>
            </a:extLst>
          </p:cNvPr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AA8F7E1-C0EB-40BB-A8B7-CD902E5267A9}"/>
              </a:ext>
            </a:extLst>
          </p:cNvPr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CEBFFD8-A66C-41DC-9419-3BE733F3309D}"/>
              </a:ext>
            </a:extLst>
          </p:cNvPr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Zaoblený obdélník 25">
            <a:extLst>
              <a:ext uri="{FF2B5EF4-FFF2-40B4-BE49-F238E27FC236}">
                <a16:creationId xmlns:a16="http://schemas.microsoft.com/office/drawing/2014/main" id="{126F002C-7044-4A98-9751-D0F1856543E4}"/>
              </a:ext>
            </a:extLst>
          </p:cNvPr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Zaoblený obdélník 26">
            <a:extLst>
              <a:ext uri="{FF2B5EF4-FFF2-40B4-BE49-F238E27FC236}">
                <a16:creationId xmlns:a16="http://schemas.microsoft.com/office/drawing/2014/main" id="{C7109E33-55F7-49EA-8EA8-FA64C2F896C2}"/>
              </a:ext>
            </a:extLst>
          </p:cNvPr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BDC98F93-8315-4EE4-8D9B-0E5707A68813}"/>
              </a:ext>
            </a:extLst>
          </p:cNvPr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DECCFAE9-5A3B-472C-AC1D-CA480683D146}"/>
              </a:ext>
            </a:extLst>
          </p:cNvPr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520EA51C-5C74-4663-A52B-32B2D5E20C87}"/>
              </a:ext>
            </a:extLst>
          </p:cNvPr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5FC4DCB5-9988-4C52-BC7C-BD982B229F47}"/>
              </a:ext>
            </a:extLst>
          </p:cNvPr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17" name="Zástupný symbol pro datum 27">
            <a:extLst>
              <a:ext uri="{FF2B5EF4-FFF2-40B4-BE49-F238E27FC236}">
                <a16:creationId xmlns:a16="http://schemas.microsoft.com/office/drawing/2014/main" id="{9C066249-5D89-4D40-8CFD-B6F6991257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90E30-2FC5-4DD6-8611-62148F3AF7FC}" type="datetimeFigureOut">
              <a:rPr lang="cs-CZ"/>
              <a:pPr>
                <a:defRPr/>
              </a:pPr>
              <a:t>26.09.2022</a:t>
            </a:fld>
            <a:endParaRPr lang="cs-CZ"/>
          </a:p>
        </p:txBody>
      </p:sp>
      <p:sp>
        <p:nvSpPr>
          <p:cNvPr id="18" name="Zástupný symbol pro zápatí 16">
            <a:extLst>
              <a:ext uri="{FF2B5EF4-FFF2-40B4-BE49-F238E27FC236}">
                <a16:creationId xmlns:a16="http://schemas.microsoft.com/office/drawing/2014/main" id="{FC40E1B6-697C-4CB5-968F-1A2E1CE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" name="Zástupný symbol pro číslo snímku 28">
            <a:extLst>
              <a:ext uri="{FF2B5EF4-FFF2-40B4-BE49-F238E27FC236}">
                <a16:creationId xmlns:a16="http://schemas.microsoft.com/office/drawing/2014/main" id="{EDA6CE24-61EB-4302-84C5-FA815C061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19437C-3C99-43E3-BEE4-073C03B4FEA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09526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>
            <a:extLst>
              <a:ext uri="{FF2B5EF4-FFF2-40B4-BE49-F238E27FC236}">
                <a16:creationId xmlns:a16="http://schemas.microsoft.com/office/drawing/2014/main" id="{B04D89B9-DC38-4DAA-99BB-E34449505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6D645-1242-4FF6-84D3-DB3CB09261B1}" type="datetimeFigureOut">
              <a:rPr lang="cs-CZ"/>
              <a:pPr>
                <a:defRPr/>
              </a:pPr>
              <a:t>26.09.2022</a:t>
            </a:fld>
            <a:endParaRPr lang="cs-CZ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84DD0C62-294B-4BE4-A247-80F342FB6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>
            <a:extLst>
              <a:ext uri="{FF2B5EF4-FFF2-40B4-BE49-F238E27FC236}">
                <a16:creationId xmlns:a16="http://schemas.microsoft.com/office/drawing/2014/main" id="{9005AB92-CD5C-4CA4-A407-F55DAA1DB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62998-67A7-4489-BF97-97A77F15859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53033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>
            <a:extLst>
              <a:ext uri="{FF2B5EF4-FFF2-40B4-BE49-F238E27FC236}">
                <a16:creationId xmlns:a16="http://schemas.microsoft.com/office/drawing/2014/main" id="{D3916E53-78FD-41F7-A015-7485873E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CD0A4-4B62-4633-8930-E8D581A8E7CF}" type="datetimeFigureOut">
              <a:rPr lang="cs-CZ"/>
              <a:pPr>
                <a:defRPr/>
              </a:pPr>
              <a:t>26.09.2022</a:t>
            </a:fld>
            <a:endParaRPr lang="cs-CZ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E535C18F-7A4B-43CC-97ED-FE630B690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>
            <a:extLst>
              <a:ext uri="{FF2B5EF4-FFF2-40B4-BE49-F238E27FC236}">
                <a16:creationId xmlns:a16="http://schemas.microsoft.com/office/drawing/2014/main" id="{75725101-7FFA-471F-BAD7-3750203A1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A3B69-261F-4A75-94DF-C017A5CF0A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3606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>
            <a:extLst>
              <a:ext uri="{FF2B5EF4-FFF2-40B4-BE49-F238E27FC236}">
                <a16:creationId xmlns:a16="http://schemas.microsoft.com/office/drawing/2014/main" id="{099AF151-98AF-409B-A6A8-B461B44F4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85B86-6C79-4D04-A914-709B197D265B}" type="datetimeFigureOut">
              <a:rPr lang="cs-CZ"/>
              <a:pPr>
                <a:defRPr/>
              </a:pPr>
              <a:t>26.09.2022</a:t>
            </a:fld>
            <a:endParaRPr lang="cs-CZ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1E0923B5-7E0A-44CC-BE39-E1D3A96C2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>
            <a:extLst>
              <a:ext uri="{FF2B5EF4-FFF2-40B4-BE49-F238E27FC236}">
                <a16:creationId xmlns:a16="http://schemas.microsoft.com/office/drawing/2014/main" id="{D61E26FA-2921-41BA-83B5-4B24960EC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98454-F3B1-4FF4-BEB0-7E2F5BC3C3B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96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13">
            <a:extLst>
              <a:ext uri="{FF2B5EF4-FFF2-40B4-BE49-F238E27FC236}">
                <a16:creationId xmlns:a16="http://schemas.microsoft.com/office/drawing/2014/main" id="{C188F543-7CD5-40D4-B948-52C7BB220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CBB47-105B-47EE-8163-1E91811F06F7}" type="datetimeFigureOut">
              <a:rPr lang="cs-CZ"/>
              <a:pPr>
                <a:defRPr/>
              </a:pPr>
              <a:t>26.09.2022</a:t>
            </a:fld>
            <a:endParaRPr lang="cs-CZ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EA9BA0D4-F403-462E-AF71-9EAFB35D7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>
            <a:extLst>
              <a:ext uri="{FF2B5EF4-FFF2-40B4-BE49-F238E27FC236}">
                <a16:creationId xmlns:a16="http://schemas.microsoft.com/office/drawing/2014/main" id="{F780DBE0-6323-4CEC-BF75-5DC34DE78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0F034-72E2-419F-A2BE-80123E4107F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2966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>
            <a:extLst>
              <a:ext uri="{FF2B5EF4-FFF2-40B4-BE49-F238E27FC236}">
                <a16:creationId xmlns:a16="http://schemas.microsoft.com/office/drawing/2014/main" id="{CAEC5E97-D11C-45D8-B5C1-E64B2B8A2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324C2-2662-4E53-9151-11D53B236BEE}" type="datetimeFigureOut">
              <a:rPr lang="cs-CZ"/>
              <a:pPr>
                <a:defRPr/>
              </a:pPr>
              <a:t>26.09.2022</a:t>
            </a:fld>
            <a:endParaRPr lang="cs-CZ"/>
          </a:p>
        </p:txBody>
      </p:sp>
      <p:sp>
        <p:nvSpPr>
          <p:cNvPr id="6" name="Zástupný symbol pro zápatí 2">
            <a:extLst>
              <a:ext uri="{FF2B5EF4-FFF2-40B4-BE49-F238E27FC236}">
                <a16:creationId xmlns:a16="http://schemas.microsoft.com/office/drawing/2014/main" id="{B40B02A5-3917-4B63-BD69-C38042052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>
            <a:extLst>
              <a:ext uri="{FF2B5EF4-FFF2-40B4-BE49-F238E27FC236}">
                <a16:creationId xmlns:a16="http://schemas.microsoft.com/office/drawing/2014/main" id="{09DF87E4-8052-4A24-BA45-11C08FCA9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EB7EC-D990-494D-92A0-CACEF6662DE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4995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25">
            <a:extLst>
              <a:ext uri="{FF2B5EF4-FFF2-40B4-BE49-F238E27FC236}">
                <a16:creationId xmlns:a16="http://schemas.microsoft.com/office/drawing/2014/main" id="{41A4F288-3B8A-4A25-B850-76BDB6B5C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AB42307-287E-46DF-983E-ED730DBDA36F}" type="datetimeFigureOut">
              <a:rPr lang="cs-CZ"/>
              <a:pPr>
                <a:defRPr/>
              </a:pPr>
              <a:t>26.09.2022</a:t>
            </a:fld>
            <a:endParaRPr lang="cs-CZ"/>
          </a:p>
        </p:txBody>
      </p:sp>
      <p:sp>
        <p:nvSpPr>
          <p:cNvPr id="8" name="Zástupný symbol pro číslo snímku 26">
            <a:extLst>
              <a:ext uri="{FF2B5EF4-FFF2-40B4-BE49-F238E27FC236}">
                <a16:creationId xmlns:a16="http://schemas.microsoft.com/office/drawing/2014/main" id="{8A188EE5-B9E9-441C-A5D0-6D13DC5649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AD912-52EE-4AD6-9767-EA93143C122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Zástupný symbol pro zápatí 27">
            <a:extLst>
              <a:ext uri="{FF2B5EF4-FFF2-40B4-BE49-F238E27FC236}">
                <a16:creationId xmlns:a16="http://schemas.microsoft.com/office/drawing/2014/main" id="{33871E2C-376D-420C-93C7-26FFCFFBD5D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62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BCDC360-476D-4EDB-8112-08493AD0CD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CFD8A-AB23-46C2-A386-36E160937C17}" type="datetimeFigureOut">
              <a:rPr lang="cs-CZ"/>
              <a:pPr>
                <a:defRPr/>
              </a:pPr>
              <a:t>26.09.2022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81DDDCC-1AC8-44AE-A2D1-BFC442B87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58DC98F-568D-4BC4-A27C-4C87DEF15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6C315-9ED8-428C-A14B-03202898C6C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2321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>
            <a:extLst>
              <a:ext uri="{FF2B5EF4-FFF2-40B4-BE49-F238E27FC236}">
                <a16:creationId xmlns:a16="http://schemas.microsoft.com/office/drawing/2014/main" id="{45A3246B-5539-4105-BA6D-FAAB7816B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46773-52FA-4F31-8473-417358D0AB87}" type="datetimeFigureOut">
              <a:rPr lang="cs-CZ"/>
              <a:pPr>
                <a:defRPr/>
              </a:pPr>
              <a:t>26.09.2022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B90E9AA-C497-4EE9-9B2D-2D2DE8427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>
            <a:extLst>
              <a:ext uri="{FF2B5EF4-FFF2-40B4-BE49-F238E27FC236}">
                <a16:creationId xmlns:a16="http://schemas.microsoft.com/office/drawing/2014/main" id="{E9A78469-E22B-4382-A717-7194E4AAC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AE190-ABAB-4BD4-BEB7-868892773E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6831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>
            <a:extLst>
              <a:ext uri="{FF2B5EF4-FFF2-40B4-BE49-F238E27FC236}">
                <a16:creationId xmlns:a16="http://schemas.microsoft.com/office/drawing/2014/main" id="{288D87CA-715D-4425-AD97-7506F53A3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EBABA-F4A9-4E83-A8B9-D7284F30F913}" type="datetimeFigureOut">
              <a:rPr lang="cs-CZ"/>
              <a:pPr>
                <a:defRPr/>
              </a:pPr>
              <a:t>26.09.2022</a:t>
            </a:fld>
            <a:endParaRPr lang="cs-CZ"/>
          </a:p>
        </p:txBody>
      </p:sp>
      <p:sp>
        <p:nvSpPr>
          <p:cNvPr id="6" name="Zástupný symbol pro zápatí 2">
            <a:extLst>
              <a:ext uri="{FF2B5EF4-FFF2-40B4-BE49-F238E27FC236}">
                <a16:creationId xmlns:a16="http://schemas.microsoft.com/office/drawing/2014/main" id="{8B2E5142-01F1-42FD-80C3-555A1E906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>
            <a:extLst>
              <a:ext uri="{FF2B5EF4-FFF2-40B4-BE49-F238E27FC236}">
                <a16:creationId xmlns:a16="http://schemas.microsoft.com/office/drawing/2014/main" id="{73A25BAC-7674-45BA-AA8D-D940A6AF2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E753D-3171-4A08-A261-15D83315223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0181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13">
            <a:extLst>
              <a:ext uri="{FF2B5EF4-FFF2-40B4-BE49-F238E27FC236}">
                <a16:creationId xmlns:a16="http://schemas.microsoft.com/office/drawing/2014/main" id="{13FC7060-B81B-484B-8CC9-CFB9902F9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7706A-DDA5-42E6-A2E7-1AC1ECB68E61}" type="datetimeFigureOut">
              <a:rPr lang="cs-CZ"/>
              <a:pPr>
                <a:defRPr/>
              </a:pPr>
              <a:t>26.09.2022</a:t>
            </a:fld>
            <a:endParaRPr lang="cs-CZ"/>
          </a:p>
        </p:txBody>
      </p:sp>
      <p:sp>
        <p:nvSpPr>
          <p:cNvPr id="6" name="Zástupný symbol pro zápatí 2">
            <a:extLst>
              <a:ext uri="{FF2B5EF4-FFF2-40B4-BE49-F238E27FC236}">
                <a16:creationId xmlns:a16="http://schemas.microsoft.com/office/drawing/2014/main" id="{863BBDE9-A176-46B9-8AE7-4720D5BD1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>
            <a:extLst>
              <a:ext uri="{FF2B5EF4-FFF2-40B4-BE49-F238E27FC236}">
                <a16:creationId xmlns:a16="http://schemas.microsoft.com/office/drawing/2014/main" id="{4A8DB6CC-A28A-4D69-AAC5-C9E2AD3DA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CFEEE-575B-4DF3-B878-D0AA195B40A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5152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>
            <a:extLst>
              <a:ext uri="{FF2B5EF4-FFF2-40B4-BE49-F238E27FC236}">
                <a16:creationId xmlns:a16="http://schemas.microsoft.com/office/drawing/2014/main" id="{CF37E5F0-B9CB-4AFD-9E9C-A1EE2D58DBAD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871950CF-849A-4469-B5D0-F7F1CBDBFD89}"/>
              </a:ext>
            </a:extLst>
          </p:cNvPr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9A9187BF-06D1-462C-AC03-15FDAE3F45DD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98CE15BF-7284-4713-9E6B-E016BA8494C9}"/>
              </a:ext>
            </a:extLst>
          </p:cNvPr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2DB7D26A-F40E-4EE0-B93D-29B01F396659}"/>
              </a:ext>
            </a:extLst>
          </p:cNvPr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Zaoblený obdélník 32">
            <a:extLst>
              <a:ext uri="{FF2B5EF4-FFF2-40B4-BE49-F238E27FC236}">
                <a16:creationId xmlns:a16="http://schemas.microsoft.com/office/drawing/2014/main" id="{E5598908-53D8-4784-ABA1-87DB92641318}"/>
              </a:ext>
            </a:extLst>
          </p:cNvPr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Zaoblený obdélník 33">
            <a:extLst>
              <a:ext uri="{FF2B5EF4-FFF2-40B4-BE49-F238E27FC236}">
                <a16:creationId xmlns:a16="http://schemas.microsoft.com/office/drawing/2014/main" id="{4E13B10E-CB4A-47E1-A8FB-C35D0E042ED4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1B941312-A032-4322-9AE0-C5CE05B82D99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DA066C74-263E-4087-87FC-B67DF491E656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8C7D672D-8386-425F-85E1-1C02D6C15860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93F50626-9F42-4CFE-B7DE-20D42C3DB783}"/>
              </a:ext>
            </a:extLst>
          </p:cNvPr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537BAC09-DE00-40C7-B86F-0C0CD72B4EC9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2027125F-C05B-4A22-8E97-CCBEB9721718}"/>
              </a:ext>
            </a:extLst>
          </p:cNvPr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Zástupný symbol pro nadpis 21">
            <a:extLst>
              <a:ext uri="{FF2B5EF4-FFF2-40B4-BE49-F238E27FC236}">
                <a16:creationId xmlns:a16="http://schemas.microsoft.com/office/drawing/2014/main" id="{6970CC89-107D-4719-AB51-F4AB8D8E6F7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  <a:endParaRPr lang="en-US" altLang="cs-CZ"/>
          </a:p>
        </p:txBody>
      </p:sp>
      <p:sp>
        <p:nvSpPr>
          <p:cNvPr id="1040" name="Zástupný symbol pro text 12">
            <a:extLst>
              <a:ext uri="{FF2B5EF4-FFF2-40B4-BE49-F238E27FC236}">
                <a16:creationId xmlns:a16="http://schemas.microsoft.com/office/drawing/2014/main" id="{A37B248B-00AD-4ABA-8E58-9E79CB55E6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4" name="Zástupný symbol pro datum 13">
            <a:extLst>
              <a:ext uri="{FF2B5EF4-FFF2-40B4-BE49-F238E27FC236}">
                <a16:creationId xmlns:a16="http://schemas.microsoft.com/office/drawing/2014/main" id="{77C4549D-BD4E-4C16-8119-A46300486F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143B10-24E4-4624-92CB-43EC37885762}" type="datetimeFigureOut">
              <a:rPr lang="cs-CZ"/>
              <a:pPr>
                <a:defRPr/>
              </a:pPr>
              <a:t>26.09.2022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50F9FC6-17E3-4530-9F4A-AB583E5AED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954516AB-5EE0-4956-8A0F-5E4B8AE1F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EBD2A5B6-65E1-4FAC-9AE2-309A598D062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7" r:id="rId2"/>
    <p:sldLayoutId id="2147483808" r:id="rId3"/>
    <p:sldLayoutId id="2147483809" r:id="rId4"/>
    <p:sldLayoutId id="2147483816" r:id="rId5"/>
    <p:sldLayoutId id="2147483817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EB641B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EB641B"/>
        </a:buClr>
        <a:buFont typeface="Georgia" panose="02040502050405020303" pitchFamily="18" charset="0"/>
        <a:buChar char="▫"/>
        <a:defRPr sz="2000" kern="1200">
          <a:solidFill>
            <a:srgbClr val="EB641B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eskatelevize.cz/porady/10175805663-medicina-pro-21-stoleti/208572231040007-diabetes/" TargetMode="External"/><Relationship Id="rId3" Type="http://schemas.openxmlformats.org/officeDocument/2006/relationships/hyperlink" Target="https://www.youtube.com/watch?v=8U2qQ2pLZNA" TargetMode="External"/><Relationship Id="rId7" Type="http://schemas.openxmlformats.org/officeDocument/2006/relationships/hyperlink" Target="https://www.youtube.com/watch?v=2NsYRoKsw8c" TargetMode="External"/><Relationship Id="rId2" Type="http://schemas.openxmlformats.org/officeDocument/2006/relationships/hyperlink" Target="https://www.youtube.com/watch?v=G1Jno4o9Ra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s1DPvXVO6I" TargetMode="External"/><Relationship Id="rId5" Type="http://schemas.openxmlformats.org/officeDocument/2006/relationships/hyperlink" Target="https://www.youtube.com/watch?v=YsBOORz04EM" TargetMode="External"/><Relationship Id="rId10" Type="http://schemas.openxmlformats.org/officeDocument/2006/relationships/hyperlink" Target="http://www.ceskatelevize.cz/ivysilani/10110975060-na-pomoc-zivotu/20838254241-na-pomoc-zivotu-cevni-mozkova-prihoda" TargetMode="External"/><Relationship Id="rId4" Type="http://schemas.openxmlformats.org/officeDocument/2006/relationships/hyperlink" Target="https://www.youtube.com/watch?v=YHzz2cXBlGk" TargetMode="External"/><Relationship Id="rId9" Type="http://schemas.openxmlformats.org/officeDocument/2006/relationships/hyperlink" Target="http://www.ceskatelevize.cz/ivysilani/10110975060-na-pomoc-zivotu/21538256106-na-pomoc-zivotu-tableta-na-cukrovku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pa.cz/" TargetMode="External"/><Relationship Id="rId2" Type="http://schemas.openxmlformats.org/officeDocument/2006/relationships/hyperlink" Target="http://asthmacontroltest.com/Europe/Czech%20Republic/c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s.muni.cz/do/1499/el/estud/fsps/ps08/first_aid/web/index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516C31-8855-43AA-A705-B92BA224F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pomoc-krvácení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B838E1-9740-470F-90BA-43BE28F01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cs-CZ" sz="24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zákonnou povinností je poskytnout první pomoc, ale základní zásadou poskytování první pomoci – </a:t>
            </a:r>
            <a:r>
              <a:rPr lang="cs-CZ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bezpečnost pro zachránce, bezpečnost pro postiženého a okolí je prvořadá</a:t>
            </a:r>
            <a:r>
              <a:rPr lang="cs-CZ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pPr marL="109537" indent="0">
              <a:buNone/>
            </a:pPr>
            <a:endParaRPr lang="cs-CZ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109537" indent="0">
              <a:buNone/>
            </a:pPr>
            <a:r>
              <a:rPr lang="cs-CZ" b="1" dirty="0">
                <a:solidFill>
                  <a:srgbClr val="000000"/>
                </a:solidFill>
                <a:latin typeface="Verdana" panose="020B0604030504040204" pitchFamily="34" charset="0"/>
              </a:rPr>
              <a:t>KRVÁCENÍ</a:t>
            </a:r>
            <a:endParaRPr lang="cs-CZ" b="1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Verdana" panose="020B0604030504040204" pitchFamily="34" charset="0"/>
              </a:rPr>
              <a:t>Vnější krvácení</a:t>
            </a:r>
          </a:p>
          <a:p>
            <a:r>
              <a:rPr lang="cs-CZ" dirty="0">
                <a:solidFill>
                  <a:srgbClr val="000000"/>
                </a:solidFill>
                <a:latin typeface="Verdana" panose="020B0604030504040204" pitchFamily="34" charset="0"/>
              </a:rPr>
              <a:t>Vnitřní krvácení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8544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686CAD-D7F7-4A7B-826D-11B761B80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lokálních poranění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623229-B7FB-4922-BBAE-5FEAE5E9E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Lékař určuje stupně</a:t>
            </a:r>
          </a:p>
          <a:p>
            <a:r>
              <a:rPr lang="cs-CZ" dirty="0"/>
              <a:t>1. stupeň</a:t>
            </a:r>
          </a:p>
          <a:p>
            <a:r>
              <a:rPr lang="cs-CZ" dirty="0"/>
              <a:t>2.stupeň</a:t>
            </a:r>
          </a:p>
          <a:p>
            <a:r>
              <a:rPr lang="cs-CZ" dirty="0"/>
              <a:t>3. stupeň</a:t>
            </a:r>
          </a:p>
          <a:p>
            <a:r>
              <a:rPr lang="cs-CZ" dirty="0"/>
              <a:t>Vyhodnocení</a:t>
            </a:r>
          </a:p>
          <a:p>
            <a:r>
              <a:rPr lang="cs-CZ" dirty="0"/>
              <a:t>podle velikosti dlaně-1%</a:t>
            </a:r>
          </a:p>
          <a:p>
            <a:r>
              <a:rPr lang="cs-CZ" dirty="0"/>
              <a:t>NEBEZPEČÍ ŠOKU</a:t>
            </a:r>
          </a:p>
          <a:p>
            <a:r>
              <a:rPr lang="cs-CZ" dirty="0"/>
              <a:t>Dítě 0-2 roky 2-5%</a:t>
            </a:r>
          </a:p>
          <a:p>
            <a:r>
              <a:rPr lang="cs-CZ" dirty="0"/>
              <a:t>Dospělý 16-více 20%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DE816AE-46A9-4CF9-8E55-9D939393A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2136037"/>
            <a:ext cx="3201120" cy="455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32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D23580-1EB7-4E98-8C32-66312256D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Úžeh a úpal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54170A-8655-46FB-A6A4-0B09BB61F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4998"/>
          </a:xfrm>
        </p:spPr>
        <p:txBody>
          <a:bodyPr/>
          <a:lstStyle/>
          <a:p>
            <a:pPr algn="just"/>
            <a:r>
              <a:rPr lang="cs-CZ" b="1" dirty="0"/>
              <a:t>Úžeh</a:t>
            </a:r>
            <a:r>
              <a:rPr lang="cs-CZ" dirty="0"/>
              <a:t>- působení slunečního záření na hlavu a šíji, přehřátí na slunci, nedostatečný pitný režim</a:t>
            </a:r>
          </a:p>
          <a:p>
            <a:pPr algn="just"/>
            <a:r>
              <a:rPr lang="cs-CZ" b="1" dirty="0"/>
              <a:t>Úpal-</a:t>
            </a:r>
            <a:r>
              <a:rPr lang="cs-CZ" dirty="0"/>
              <a:t>celkové přehřátí organizmu, působením uzavřeného okolního prostředí teplejšího než je teplota lidského těla( kotelna, kuchyně)</a:t>
            </a:r>
          </a:p>
          <a:p>
            <a:pPr algn="just"/>
            <a:r>
              <a:rPr lang="cs-CZ" b="1" dirty="0"/>
              <a:t>Příznaky: </a:t>
            </a:r>
            <a:r>
              <a:rPr lang="cs-CZ" dirty="0"/>
              <a:t>bolest hlavy, nevolnost, zvracení, zvýšená teplota či horečka, popáleniny od slunečního záření, křeče</a:t>
            </a:r>
          </a:p>
          <a:p>
            <a:pPr algn="just"/>
            <a:r>
              <a:rPr lang="cs-CZ" b="1" dirty="0"/>
              <a:t>Postižený je ohrožen:</a:t>
            </a:r>
            <a:r>
              <a:rPr lang="cs-CZ" dirty="0"/>
              <a:t> dehydratací, mdlobou, poruchou vědomí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086122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58C4820C-963B-4841-9061-A5F16D74E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Postup první pomoci (úpal a úžeh)</a:t>
            </a:r>
          </a:p>
        </p:txBody>
      </p:sp>
      <p:sp>
        <p:nvSpPr>
          <p:cNvPr id="22531" name="Zástupný obsah 2">
            <a:extLst>
              <a:ext uri="{FF2B5EF4-FFF2-40B4-BE49-F238E27FC236}">
                <a16:creationId xmlns:a16="http://schemas.microsoft.com/office/drawing/2014/main" id="{6FA9E2CE-09BB-423B-9E53-F23AA6563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Přemístit postiženého z horkého prostředí či přímého slunce do chladného prostoru</a:t>
            </a:r>
          </a:p>
          <a:p>
            <a:r>
              <a:rPr lang="cs-CZ" altLang="cs-CZ" dirty="0"/>
              <a:t>Při zvýšené teplotě-aktivní chlazení (ventilátor, průvan, chladná sprcha, obklady)-(ne hrudník)</a:t>
            </a:r>
          </a:p>
          <a:p>
            <a:r>
              <a:rPr lang="cs-CZ" altLang="cs-CZ" dirty="0"/>
              <a:t>Zajištění tekutin-nejlépe s obsahem minerálů</a:t>
            </a:r>
          </a:p>
          <a:p>
            <a:r>
              <a:rPr lang="cs-CZ" altLang="cs-CZ" dirty="0"/>
              <a:t>Zajištění chlazení popálenin od sluníčka, popřípadě ošetření přípravky k tomu určenými</a:t>
            </a:r>
          </a:p>
          <a:p>
            <a:r>
              <a:rPr lang="cs-CZ" altLang="cs-CZ" dirty="0"/>
              <a:t>Podle stavu-voláme ZZS 155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8E956E-37DB-4F2F-B7B3-BA8A71160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805136"/>
          </a:xfrm>
        </p:spPr>
        <p:txBody>
          <a:bodyPr/>
          <a:lstStyle/>
          <a:p>
            <a:r>
              <a:rPr lang="cs-CZ" dirty="0"/>
              <a:t>Poškození chladem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6A2295-5233-496E-B5B5-13FFFA4AC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046"/>
          </a:xfrm>
        </p:spPr>
        <p:txBody>
          <a:bodyPr/>
          <a:lstStyle/>
          <a:p>
            <a:r>
              <a:rPr lang="cs-CZ" dirty="0"/>
              <a:t>Lokální – </a:t>
            </a:r>
            <a:r>
              <a:rPr lang="cs-CZ" b="1" dirty="0"/>
              <a:t>omrzliny</a:t>
            </a:r>
          </a:p>
          <a:p>
            <a:r>
              <a:rPr lang="cs-CZ" b="1" dirty="0"/>
              <a:t>Omrzliny</a:t>
            </a:r>
            <a:r>
              <a:rPr lang="cs-CZ" dirty="0"/>
              <a:t>-působení chladu na nechráněnou část (nejčastěji nos, brada, uši, prsty)</a:t>
            </a:r>
          </a:p>
          <a:p>
            <a:r>
              <a:rPr lang="cs-CZ" b="1" dirty="0"/>
              <a:t>Příznaky</a:t>
            </a:r>
            <a:r>
              <a:rPr lang="cs-CZ" dirty="0"/>
              <a:t>: palčivá bolest, kůže zbledne, postupně modré skvrny, zčernání, puchýře</a:t>
            </a:r>
          </a:p>
          <a:p>
            <a:r>
              <a:rPr lang="cs-CZ" dirty="0"/>
              <a:t>porucha citlivosti</a:t>
            </a:r>
          </a:p>
          <a:p>
            <a:r>
              <a:rPr lang="cs-CZ" b="1" dirty="0"/>
              <a:t>První pomoc: </a:t>
            </a:r>
            <a:r>
              <a:rPr lang="cs-CZ" dirty="0"/>
              <a:t>přesun do teplého prostředí, ohřívat   omrzlé části ve vodní lázni o teplotě 37-42°c po dobu 30 minut</a:t>
            </a:r>
          </a:p>
          <a:p>
            <a:r>
              <a:rPr lang="cs-CZ" dirty="0"/>
              <a:t>Netřít sněhem, ne přímé ohřívání pomocí zdrojů tepla- mohou vzniknout popáleniny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3776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8B93E74F-6C7A-4623-B296-84E81B277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Poškození chladem</a:t>
            </a:r>
          </a:p>
        </p:txBody>
      </p:sp>
      <p:sp>
        <p:nvSpPr>
          <p:cNvPr id="20483" name="Zástupný obsah 2">
            <a:extLst>
              <a:ext uri="{FF2B5EF4-FFF2-40B4-BE49-F238E27FC236}">
                <a16:creationId xmlns:a16="http://schemas.microsoft.com/office/drawing/2014/main" id="{C2820FAC-FD82-42DD-8F88-53F6FEA61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Celkové –</a:t>
            </a:r>
            <a:r>
              <a:rPr lang="cs-CZ" b="1" dirty="0"/>
              <a:t>podchlazení</a:t>
            </a:r>
          </a:p>
          <a:p>
            <a:r>
              <a:rPr lang="cs-CZ" dirty="0"/>
              <a:t>znamená pokles tělesné teploty pod 35°</a:t>
            </a:r>
          </a:p>
          <a:p>
            <a:r>
              <a:rPr lang="cs-CZ" dirty="0"/>
              <a:t>působení velmi chladného okolí na organizmus  (vítr účinek násobí)</a:t>
            </a:r>
          </a:p>
          <a:p>
            <a:r>
              <a:rPr lang="cs-CZ" dirty="0"/>
              <a:t>postupný pokles teploty, zrychlené dýchání a zrychlený tep-mírné podchlazení</a:t>
            </a:r>
          </a:p>
          <a:p>
            <a:r>
              <a:rPr lang="cs-CZ" dirty="0"/>
              <a:t>pokles teploty, apatie, pomalý tep, porucha vědomí- závažné podchlazení</a:t>
            </a:r>
          </a:p>
          <a:p>
            <a:r>
              <a:rPr lang="cs-CZ" dirty="0"/>
              <a:t>úmrtí v důsledku zástavy krevního oběhu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altLang="cs-CZ" dirty="0"/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FFEBC4-ECE4-490E-9A5F-22E390092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pomoc při podchlazení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59E686-6836-4C8E-9206-B6FE5DA9A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2990"/>
          </a:xfrm>
        </p:spPr>
        <p:txBody>
          <a:bodyPr/>
          <a:lstStyle/>
          <a:p>
            <a:r>
              <a:rPr lang="cs-CZ" dirty="0"/>
              <a:t> v případě mírného podchlazení zajistit pasivní ohřívání-deky, teplé oblečení, teplé nápoje</a:t>
            </a:r>
          </a:p>
          <a:p>
            <a:r>
              <a:rPr lang="cs-CZ" dirty="0"/>
              <a:t>v případě závažného podchlazení- zajistit aktivní ohřívání pomocí zdrojů tepla (ohřívací balíčky, láhev s teplou vodou), není vhodná manipulace s končetinami, ani pokusy o chůzi  </a:t>
            </a:r>
          </a:p>
          <a:p>
            <a:r>
              <a:rPr lang="cs-CZ" dirty="0"/>
              <a:t>tepelná izolace od země odstranit mokré oblečení, kontrolovat životní funkce</a:t>
            </a:r>
          </a:p>
          <a:p>
            <a:r>
              <a:rPr lang="cs-CZ" dirty="0"/>
              <a:t>nepodávat alkohol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7108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429D0457-52A8-40B4-8342-824F5BD25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Úraz elektrickým proudem</a:t>
            </a:r>
          </a:p>
        </p:txBody>
      </p:sp>
      <p:sp>
        <p:nvSpPr>
          <p:cNvPr id="15363" name="Zástupný obsah 2">
            <a:extLst>
              <a:ext uri="{FF2B5EF4-FFF2-40B4-BE49-F238E27FC236}">
                <a16:creationId xmlns:a16="http://schemas.microsoft.com/office/drawing/2014/main" id="{97ACE1F0-5C65-49CD-994A-4E7A80FF5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Bezpečnost zachránce</a:t>
            </a:r>
          </a:p>
          <a:p>
            <a:r>
              <a:rPr lang="cs-CZ" altLang="cs-CZ" dirty="0"/>
              <a:t>Technická první pomoc</a:t>
            </a:r>
          </a:p>
          <a:p>
            <a:r>
              <a:rPr lang="cs-CZ" altLang="cs-CZ" dirty="0"/>
              <a:t>Odpojit přívod elektrického proudu</a:t>
            </a:r>
          </a:p>
          <a:p>
            <a:r>
              <a:rPr lang="cs-CZ" altLang="cs-CZ" b="1" dirty="0"/>
              <a:t>První pomoc</a:t>
            </a:r>
            <a:r>
              <a:rPr lang="cs-CZ" altLang="cs-CZ" dirty="0"/>
              <a:t>: vždy volat 155, i osoba při vědomí může mít závažné poškození srdce</a:t>
            </a:r>
          </a:p>
          <a:p>
            <a:r>
              <a:rPr lang="cs-CZ" altLang="cs-CZ" dirty="0"/>
              <a:t>Při vědomí-ošetřit popáleninu, poloha v polosedě</a:t>
            </a:r>
          </a:p>
          <a:p>
            <a:r>
              <a:rPr lang="cs-CZ" altLang="cs-CZ" dirty="0"/>
              <a:t>Bezvědomí- nedýchá, volejte 155 a zahájení KPR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11B725-DDBF-4F02-B2E0-899325355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Otravy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CA5F53-346E-4AB8-AFD7-AC9B12A3F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Nejčastěji : tablety na praní- měkký sáček, zářivé barvy, dítě zamění za bonbón</a:t>
            </a:r>
          </a:p>
          <a:p>
            <a:r>
              <a:rPr lang="cs-CZ" dirty="0"/>
              <a:t>Léky záměna s bonbóny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D3570C-5588-40DC-B820-91DADA884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3096"/>
            <a:ext cx="8966709" cy="232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00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F02C45-AF3B-4716-93D2-608086CFB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Otravy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73352A-9775-4AAF-B86E-BD9C8AC99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324350"/>
          </a:xfrm>
        </p:spPr>
        <p:txBody>
          <a:bodyPr/>
          <a:lstStyle/>
          <a:p>
            <a:pPr marL="109537" indent="0" algn="l">
              <a:buNone/>
            </a:pPr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b="1" i="0" u="none" strike="noStrike" baseline="0" dirty="0">
                <a:latin typeface="Georgia" panose="02040502050405020303" pitchFamily="18" charset="0"/>
              </a:rPr>
              <a:t> </a:t>
            </a:r>
            <a:r>
              <a:rPr lang="cs-CZ" b="1" i="0" u="none" strike="noStrike" baseline="0" dirty="0" err="1">
                <a:latin typeface="Georgia" panose="02040502050405020303" pitchFamily="18" charset="0"/>
              </a:rPr>
              <a:t>Fridex</a:t>
            </a:r>
            <a:r>
              <a:rPr lang="cs-CZ" i="0" u="none" strike="noStrike" baseline="0" dirty="0">
                <a:latin typeface="Georgia" panose="02040502050405020303" pitchFamily="18" charset="0"/>
              </a:rPr>
              <a:t>, nemrznoucí směs do ostřikovačů </a:t>
            </a:r>
          </a:p>
          <a:p>
            <a:r>
              <a:rPr lang="cs-CZ" i="0" u="none" strike="noStrike" baseline="0" dirty="0">
                <a:latin typeface="Georgia" panose="02040502050405020303" pitchFamily="18" charset="0"/>
              </a:rPr>
              <a:t> </a:t>
            </a:r>
            <a:r>
              <a:rPr lang="cs-CZ" dirty="0">
                <a:latin typeface="Georgia" panose="02040502050405020303" pitchFamily="18" charset="0"/>
              </a:rPr>
              <a:t>ř</a:t>
            </a:r>
            <a:r>
              <a:rPr lang="cs-CZ" i="0" u="none" strike="noStrike" baseline="0" dirty="0">
                <a:latin typeface="Georgia" panose="02040502050405020303" pitchFamily="18" charset="0"/>
              </a:rPr>
              <a:t>edidla , hrozí oslepnutí </a:t>
            </a:r>
          </a:p>
          <a:p>
            <a:r>
              <a:rPr lang="cs-CZ" i="0" u="none" strike="noStrike" baseline="0" dirty="0">
                <a:latin typeface="Georgia" panose="02040502050405020303" pitchFamily="18" charset="0"/>
              </a:rPr>
              <a:t>„panák“ běžného alkoholu – tělo začíná nejdříve zpracovávat alkohol, methanol se neváže a odchází z těla močí </a:t>
            </a:r>
          </a:p>
          <a:p>
            <a:endParaRPr lang="cs-CZ" i="0" u="none" strike="noStrike" baseline="0" dirty="0">
              <a:latin typeface="Georgia" panose="02040502050405020303" pitchFamily="18" charset="0"/>
            </a:endParaRPr>
          </a:p>
          <a:p>
            <a:r>
              <a:rPr lang="cs-CZ" i="0" u="none" strike="noStrike" baseline="0" dirty="0">
                <a:latin typeface="Georgia" panose="02040502050405020303" pitchFamily="18" charset="0"/>
              </a:rPr>
              <a:t>POŽITÍ JEDOVATÝCH ROSTLIN A ČÁSTÍ ROSTIN (list, květ, plod) (např. TIS) </a:t>
            </a:r>
          </a:p>
          <a:p>
            <a:r>
              <a:rPr lang="cs-CZ" dirty="0">
                <a:latin typeface="Georgia" panose="02040502050405020303" pitchFamily="18" charset="0"/>
              </a:rPr>
              <a:t>Voláme 155</a:t>
            </a:r>
            <a:endParaRPr lang="cs-CZ" i="0" u="none" strike="noStrike" baseline="0" dirty="0">
              <a:latin typeface="Georgia" panose="02040502050405020303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4438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2C66A452-11AE-49FE-B5CD-D0023C5B3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182688"/>
            <a:ext cx="8229600" cy="1066800"/>
          </a:xfrm>
        </p:spPr>
        <p:txBody>
          <a:bodyPr/>
          <a:lstStyle/>
          <a:p>
            <a:r>
              <a:rPr lang="cs-CZ" altLang="cs-CZ"/>
              <a:t>Poleptání a otravy</a:t>
            </a:r>
          </a:p>
        </p:txBody>
      </p:sp>
      <p:sp>
        <p:nvSpPr>
          <p:cNvPr id="17411" name="Zástupný obsah 2">
            <a:extLst>
              <a:ext uri="{FF2B5EF4-FFF2-40B4-BE49-F238E27FC236}">
                <a16:creationId xmlns:a16="http://schemas.microsoft.com/office/drawing/2014/main" id="{53AFF4A4-0F81-473C-B817-28F786208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488"/>
            <a:ext cx="8229600" cy="4608512"/>
          </a:xfrm>
        </p:spPr>
        <p:txBody>
          <a:bodyPr/>
          <a:lstStyle/>
          <a:p>
            <a:r>
              <a:rPr lang="cs-CZ" altLang="cs-CZ" b="1" dirty="0"/>
              <a:t>Poleptání kůže- </a:t>
            </a:r>
            <a:r>
              <a:rPr lang="cs-CZ" altLang="cs-CZ" dirty="0"/>
              <a:t>oplachovat dlouho studenou vodou, proud směřovat mimo zasažená místa</a:t>
            </a:r>
          </a:p>
          <a:p>
            <a:r>
              <a:rPr lang="cs-CZ" altLang="cs-CZ" dirty="0"/>
              <a:t>Pozor na vaši bezpečnost!</a:t>
            </a:r>
          </a:p>
          <a:p>
            <a:r>
              <a:rPr lang="cs-CZ" altLang="cs-CZ" dirty="0"/>
              <a:t>V případě poleptání očí vyplachujeme zasažené oko jemným proudem vody směrem od vnitřního  koutku k vnějšímu</a:t>
            </a:r>
          </a:p>
          <a:p>
            <a:r>
              <a:rPr lang="cs-CZ" altLang="cs-CZ" b="1" dirty="0"/>
              <a:t>Požití chemikálií</a:t>
            </a:r>
          </a:p>
          <a:p>
            <a:r>
              <a:rPr lang="cs-CZ" altLang="cs-CZ" dirty="0">
                <a:solidFill>
                  <a:srgbClr val="FF0000"/>
                </a:solidFill>
              </a:rPr>
              <a:t>Nevyvolávat zvracení</a:t>
            </a:r>
            <a:r>
              <a:rPr lang="cs-CZ" altLang="cs-CZ" dirty="0"/>
              <a:t>, týká se především kyseliny, zásady, petroleje, benzinu, saponátů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5125FD1F-BEEC-45C0-A59C-A08B037F5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/>
              <a:t>Krvácení-zástava masivního                    zevního krvácení</a:t>
            </a:r>
          </a:p>
        </p:txBody>
      </p:sp>
      <p:sp>
        <p:nvSpPr>
          <p:cNvPr id="5123" name="Zástupný obsah 2">
            <a:extLst>
              <a:ext uri="{FF2B5EF4-FFF2-40B4-BE49-F238E27FC236}">
                <a16:creationId xmlns:a16="http://schemas.microsoft.com/office/drawing/2014/main" id="{6F9686F3-9958-4C89-AC95-2A0B350A1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2000" b="1" dirty="0"/>
              <a:t>Příznaky</a:t>
            </a:r>
            <a:r>
              <a:rPr lang="cs-CZ" altLang="cs-CZ" sz="2000" dirty="0"/>
              <a:t>: krev masivně stříká z rány (rozlišení tepenného a žilního krvácení není podstatné), postižený je bledý, oděv nasáklý krví</a:t>
            </a:r>
          </a:p>
          <a:p>
            <a:pPr algn="just"/>
            <a:endParaRPr lang="cs-CZ" altLang="cs-CZ" sz="2000" b="1" dirty="0"/>
          </a:p>
          <a:p>
            <a:pPr algn="just"/>
            <a:r>
              <a:rPr lang="cs-CZ" altLang="cs-CZ" sz="2000" b="1" dirty="0"/>
              <a:t>Ohrožení: </a:t>
            </a:r>
            <a:r>
              <a:rPr lang="cs-CZ" altLang="cs-CZ" sz="2000" dirty="0"/>
              <a:t>velká ztráta krve s rozvojem šoku, následně vykrvácení</a:t>
            </a:r>
          </a:p>
          <a:p>
            <a:pPr algn="just"/>
            <a:endParaRPr lang="cs-CZ" altLang="cs-CZ" sz="2000" b="1" dirty="0"/>
          </a:p>
          <a:p>
            <a:pPr algn="just"/>
            <a:r>
              <a:rPr lang="cs-CZ" altLang="cs-CZ" sz="2000" b="1" dirty="0"/>
              <a:t>Postup první pomoci</a:t>
            </a:r>
            <a:r>
              <a:rPr lang="cs-CZ" altLang="cs-CZ" sz="2000" dirty="0"/>
              <a:t>: </a:t>
            </a:r>
          </a:p>
          <a:p>
            <a:pPr algn="just"/>
            <a:r>
              <a:rPr lang="cs-CZ" altLang="cs-CZ" sz="2000" dirty="0"/>
              <a:t>bezpečí vlastní a postiženého</a:t>
            </a:r>
          </a:p>
          <a:p>
            <a:pPr algn="just"/>
            <a:r>
              <a:rPr lang="cs-CZ" altLang="cs-CZ" sz="2000" dirty="0"/>
              <a:t> posadit nebo položit postiženého</a:t>
            </a:r>
          </a:p>
          <a:p>
            <a:pPr algn="just"/>
            <a:r>
              <a:rPr lang="cs-CZ" altLang="cs-CZ" sz="2000" dirty="0"/>
              <a:t>zachránce pevně </a:t>
            </a:r>
            <a:r>
              <a:rPr lang="cs-CZ" altLang="cs-CZ" sz="2000" b="1" dirty="0"/>
              <a:t>stlačí krvácející cévu přímo v ráně </a:t>
            </a:r>
            <a:r>
              <a:rPr lang="cs-CZ" altLang="cs-CZ" sz="2000" dirty="0"/>
              <a:t>(ruka by měla být chráněná rukavicí)</a:t>
            </a:r>
          </a:p>
          <a:p>
            <a:pPr algn="just"/>
            <a:r>
              <a:rPr lang="cs-CZ" altLang="cs-CZ" sz="2000" dirty="0"/>
              <a:t>pokud situace vyžaduje zhotoví zachránce tlakový obvaz</a:t>
            </a:r>
          </a:p>
          <a:p>
            <a:pPr algn="just"/>
            <a:r>
              <a:rPr lang="cs-CZ" altLang="cs-CZ" sz="2000" dirty="0"/>
              <a:t>zajistí protišoková opatření</a:t>
            </a:r>
          </a:p>
          <a:p>
            <a:endParaRPr lang="cs-CZ" altLang="cs-CZ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041CB49C-A655-432C-863F-E3A834CF5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Otravy (houby, léky)</a:t>
            </a:r>
          </a:p>
        </p:txBody>
      </p:sp>
      <p:sp>
        <p:nvSpPr>
          <p:cNvPr id="19459" name="Zástupný obsah 2">
            <a:extLst>
              <a:ext uri="{FF2B5EF4-FFF2-40B4-BE49-F238E27FC236}">
                <a16:creationId xmlns:a16="http://schemas.microsoft.com/office/drawing/2014/main" id="{1C306D73-CA4A-4562-8EA3-C1103E586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/>
              <a:t>Otravy</a:t>
            </a:r>
          </a:p>
          <a:p>
            <a:r>
              <a:rPr lang="cs-CZ" altLang="cs-CZ" dirty="0"/>
              <a:t>Příznaky: nevolnost, zvracení, bolesti břicha,</a:t>
            </a:r>
          </a:p>
          <a:p>
            <a:r>
              <a:rPr lang="cs-CZ" altLang="cs-CZ" dirty="0"/>
              <a:t>halucinace, ztráta koordinace</a:t>
            </a:r>
          </a:p>
          <a:p>
            <a:r>
              <a:rPr lang="cs-CZ" altLang="cs-CZ" dirty="0"/>
              <a:t>První pomoc :</a:t>
            </a:r>
            <a:endParaRPr lang="cs-CZ" altLang="cs-CZ" dirty="0">
              <a:solidFill>
                <a:srgbClr val="FF0000"/>
              </a:solidFill>
            </a:endParaRPr>
          </a:p>
          <a:p>
            <a:r>
              <a:rPr lang="cs-CZ" altLang="cs-CZ" dirty="0">
                <a:solidFill>
                  <a:srgbClr val="FF0000"/>
                </a:solidFill>
              </a:rPr>
              <a:t>vyvolat zvracení </a:t>
            </a:r>
            <a:r>
              <a:rPr lang="cs-CZ" altLang="cs-CZ" dirty="0"/>
              <a:t>(teplá slaná voda nebo mechanicky)</a:t>
            </a:r>
          </a:p>
          <a:p>
            <a:r>
              <a:rPr lang="cs-CZ" altLang="cs-CZ" dirty="0"/>
              <a:t> zajistit žaludeční obsah pro záchrannou službu</a:t>
            </a:r>
          </a:p>
          <a:p>
            <a:r>
              <a:rPr lang="cs-CZ" altLang="cs-CZ" dirty="0"/>
              <a:t>Otravy léky: podat 5-10 tablet živočišného uhlí (nejlépe rozdrcené v neutrálním nápoji)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B331ACBF-5FEF-4606-83C6-4522718EF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0639"/>
            <a:ext cx="8229600" cy="1066800"/>
          </a:xfrm>
        </p:spPr>
        <p:txBody>
          <a:bodyPr/>
          <a:lstStyle/>
          <a:p>
            <a:r>
              <a:rPr lang="cs-CZ" altLang="cs-CZ" dirty="0"/>
              <a:t>Otrava alkoholem</a:t>
            </a:r>
          </a:p>
        </p:txBody>
      </p:sp>
      <p:sp>
        <p:nvSpPr>
          <p:cNvPr id="18435" name="Zástupný obsah 2">
            <a:extLst>
              <a:ext uri="{FF2B5EF4-FFF2-40B4-BE49-F238E27FC236}">
                <a16:creationId xmlns:a16="http://schemas.microsoft.com/office/drawing/2014/main" id="{83D36913-FC1F-4C0D-9F41-A3B4EEE05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úrazy spojeny s úrazy hlavy</a:t>
            </a:r>
          </a:p>
          <a:p>
            <a:r>
              <a:rPr lang="cs-CZ" altLang="cs-CZ" dirty="0" err="1"/>
              <a:t>Rautekova</a:t>
            </a:r>
            <a:r>
              <a:rPr lang="cs-CZ" altLang="cs-CZ" dirty="0"/>
              <a:t> zotavovací poloha</a:t>
            </a:r>
          </a:p>
          <a:p>
            <a:r>
              <a:rPr lang="cs-CZ" altLang="cs-CZ" dirty="0"/>
              <a:t>prevence vdechnutí zvratků</a:t>
            </a:r>
          </a:p>
        </p:txBody>
      </p:sp>
      <p:pic>
        <p:nvPicPr>
          <p:cNvPr id="18436" name="Obrázek 4">
            <a:extLst>
              <a:ext uri="{FF2B5EF4-FFF2-40B4-BE49-F238E27FC236}">
                <a16:creationId xmlns:a16="http://schemas.microsoft.com/office/drawing/2014/main" id="{F01DE2A1-FA27-422D-BA8E-8D922904B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361" y="4038600"/>
            <a:ext cx="5762625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EA987942-FAFF-4E46-B873-58E35CAAE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Vdechnutí cizího tělesa</a:t>
            </a:r>
          </a:p>
        </p:txBody>
      </p:sp>
      <p:sp>
        <p:nvSpPr>
          <p:cNvPr id="21507" name="Zástupný obsah 2">
            <a:extLst>
              <a:ext uri="{FF2B5EF4-FFF2-40B4-BE49-F238E27FC236}">
                <a16:creationId xmlns:a16="http://schemas.microsoft.com/office/drawing/2014/main" id="{0CF3AEAF-2428-46B8-8E35-05E39F992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Pro dospělé a děti nad 1 rok: </a:t>
            </a:r>
          </a:p>
          <a:p>
            <a:r>
              <a:rPr lang="cs-CZ" altLang="cs-CZ" b="1" dirty="0"/>
              <a:t>Příznaky: </a:t>
            </a:r>
            <a:r>
              <a:rPr lang="cs-CZ" altLang="cs-CZ" dirty="0"/>
              <a:t>postižený je při vědomí, ale nemůže kašlat, mluvit, plakat (děti) či dýchat, nebo vydává pískavé zvuky při nádechu</a:t>
            </a:r>
          </a:p>
          <a:p>
            <a:r>
              <a:rPr lang="cs-CZ" altLang="cs-CZ" b="1" dirty="0"/>
              <a:t>První pomoc: </a:t>
            </a:r>
            <a:r>
              <a:rPr lang="cs-CZ" altLang="cs-CZ" dirty="0"/>
              <a:t>zachránce se postaví vedle postiženého a předkloní postiženého— udeří postiženého svou dlaní pětkrát silně mezi lopatky a zkontroluje, došlo-li k uvolnění dýchacích cest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98230A-3F45-44FE-9D12-DF8A6E07C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Vdechnutí cizího tělesa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25A0BC-A7A5-4BDE-B03D-DA893DD4C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 Pokud uzávěr trvá, postaví se za postiženého, předkloní ho, sevře pěst jedné ruky a umístí ji mezi pupek a dolní konec hrudní kosti, druhou rukou pěst uchopí a silně stlačí směrem dovnitř a nahoru; opakuje pětkrát — zachránce opakuje tyto dva popsané postupy, dokud neodstraní uzávěr dýchacích cest, nebo dokud postižený neztratí vědomí –</a:t>
            </a:r>
            <a:r>
              <a:rPr lang="cs-CZ" altLang="cs-CZ" dirty="0" err="1"/>
              <a:t>Heimlichův</a:t>
            </a:r>
            <a:r>
              <a:rPr lang="cs-CZ" altLang="cs-CZ" dirty="0"/>
              <a:t> manévr neprovádíme u těhotných</a:t>
            </a:r>
          </a:p>
          <a:p>
            <a:r>
              <a:rPr lang="cs-CZ" dirty="0"/>
              <a:t>Pacient v bezvědomí, nedýchá-zahajujeme KPR</a:t>
            </a:r>
          </a:p>
        </p:txBody>
      </p:sp>
    </p:spTree>
    <p:extLst>
      <p:ext uri="{BB962C8B-B14F-4D97-AF65-F5344CB8AC3E}">
        <p14:creationId xmlns:p14="http://schemas.microsoft.com/office/powerpoint/2010/main" val="1210806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99BD8F-C081-4B3C-98A9-B9987F85E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cs-CZ" sz="3600" dirty="0"/>
              <a:t>První pomoc- vdechnutí cizího tělesa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68349BD-00E2-48A8-A672-13EA4C91F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52" y="1556792"/>
            <a:ext cx="7578588" cy="535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05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3EDC52C2-CBB3-404C-9A64-960BCF790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Vdechnutí tělesa</a:t>
            </a:r>
          </a:p>
        </p:txBody>
      </p:sp>
      <p:sp>
        <p:nvSpPr>
          <p:cNvPr id="16387" name="Zástupný obsah 2">
            <a:extLst>
              <a:ext uri="{FF2B5EF4-FFF2-40B4-BE49-F238E27FC236}">
                <a16:creationId xmlns:a16="http://schemas.microsoft.com/office/drawing/2014/main" id="{0FC45B13-2176-4B52-8D50-7B81229C8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223" y="2223664"/>
            <a:ext cx="8229600" cy="4324350"/>
          </a:xfrm>
        </p:spPr>
        <p:txBody>
          <a:bodyPr/>
          <a:lstStyle/>
          <a:p>
            <a:r>
              <a:rPr lang="cs-CZ" altLang="cs-CZ" dirty="0" err="1"/>
              <a:t>Heimlichův</a:t>
            </a:r>
            <a:r>
              <a:rPr lang="cs-CZ" altLang="cs-CZ" dirty="0"/>
              <a:t> hmat</a:t>
            </a:r>
          </a:p>
        </p:txBody>
      </p:sp>
      <p:pic>
        <p:nvPicPr>
          <p:cNvPr id="16388" name="Obrázek 3">
            <a:extLst>
              <a:ext uri="{FF2B5EF4-FFF2-40B4-BE49-F238E27FC236}">
                <a16:creationId xmlns:a16="http://schemas.microsoft.com/office/drawing/2014/main" id="{DD542DD1-EF5A-4CC5-ADE2-7494C6BC3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981075"/>
            <a:ext cx="432435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D16695-E3B3-452C-B8B2-13AB5AEAD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Vypuzení tělesa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03CB29-999B-4A4A-95C2-EC93243BC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Dítě do 1 roku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1B94533-278B-4E4F-A867-9A5AB6600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2571414"/>
            <a:ext cx="5112568" cy="415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65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8E352628-F751-4B57-8A66-31A24423B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Alergie</a:t>
            </a:r>
          </a:p>
        </p:txBody>
      </p:sp>
      <p:sp>
        <p:nvSpPr>
          <p:cNvPr id="23555" name="Zástupný symbol pro obsah 2">
            <a:extLst>
              <a:ext uri="{FF2B5EF4-FFF2-40B4-BE49-F238E27FC236}">
                <a16:creationId xmlns:a16="http://schemas.microsoft.com/office/drawing/2014/main" id="{6230B156-5EA7-41AB-AB67-FF09809A2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679950"/>
          </a:xfrm>
        </p:spPr>
        <p:txBody>
          <a:bodyPr/>
          <a:lstStyle/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alergií označujeme specifickou imunologickou reakci přecitlivělosti na neškodné látky (= </a:t>
            </a:r>
            <a:r>
              <a:rPr lang="cs-CZ" altLang="cs-CZ" b="1" dirty="0">
                <a:cs typeface="Times New Roman" panose="02020603050405020304" pitchFamily="18" charset="0"/>
              </a:rPr>
              <a:t>alergeny</a:t>
            </a:r>
            <a:r>
              <a:rPr lang="cs-CZ" altLang="cs-CZ" dirty="0">
                <a:cs typeface="Times New Roman" panose="02020603050405020304" pitchFamily="18" charset="0"/>
              </a:rPr>
              <a:t>) v okolním prostředí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nejčastější zdroje alergenů:</a:t>
            </a:r>
          </a:p>
          <a:p>
            <a:pPr lvl="1" eaLnBrk="1" hangingPunct="1"/>
            <a:r>
              <a:rPr lang="cs-CZ" altLang="cs-CZ" sz="2400" b="1" dirty="0">
                <a:cs typeface="Times New Roman" panose="02020603050405020304" pitchFamily="18" charset="0"/>
              </a:rPr>
              <a:t>inhalované</a:t>
            </a:r>
            <a:r>
              <a:rPr lang="cs-CZ" altLang="cs-CZ" sz="2400" dirty="0">
                <a:cs typeface="Times New Roman" panose="02020603050405020304" pitchFamily="18" charset="0"/>
              </a:rPr>
              <a:t> – pyly, plísně, roztoči, zvířata</a:t>
            </a:r>
          </a:p>
          <a:p>
            <a:pPr lvl="1" eaLnBrk="1" hangingPunct="1"/>
            <a:r>
              <a:rPr lang="cs-CZ" altLang="cs-CZ" sz="2400" b="1" dirty="0">
                <a:cs typeface="Times New Roman" panose="02020603050405020304" pitchFamily="18" charset="0"/>
              </a:rPr>
              <a:t>potravinové</a:t>
            </a:r>
            <a:r>
              <a:rPr lang="cs-CZ" altLang="cs-CZ" sz="2400" dirty="0">
                <a:cs typeface="Times New Roman" panose="02020603050405020304" pitchFamily="18" charset="0"/>
              </a:rPr>
              <a:t> – kravské mléko, vejce, mouka, ovoce… </a:t>
            </a:r>
          </a:p>
          <a:p>
            <a:pPr lvl="1" eaLnBrk="1" hangingPunct="1"/>
            <a:r>
              <a:rPr lang="cs-CZ" altLang="cs-CZ" sz="2400" b="1" dirty="0">
                <a:cs typeface="Times New Roman" panose="02020603050405020304" pitchFamily="18" charset="0"/>
              </a:rPr>
              <a:t>lékové </a:t>
            </a:r>
            <a:r>
              <a:rPr lang="cs-CZ" altLang="cs-CZ" sz="2400" dirty="0">
                <a:cs typeface="Times New Roman" panose="02020603050405020304" pitchFamily="18" charset="0"/>
              </a:rPr>
              <a:t>– některá ATB, léky proti bolesti</a:t>
            </a:r>
          </a:p>
          <a:p>
            <a:pPr lvl="1" eaLnBrk="1" hangingPunct="1"/>
            <a:r>
              <a:rPr lang="cs-CZ" altLang="cs-CZ" sz="2400" b="1" dirty="0">
                <a:cs typeface="Times New Roman" panose="02020603050405020304" pitchFamily="18" charset="0"/>
              </a:rPr>
              <a:t>hmyzí</a:t>
            </a:r>
            <a:r>
              <a:rPr lang="cs-CZ" altLang="cs-CZ" sz="2400" dirty="0">
                <a:cs typeface="Times New Roman" panose="02020603050405020304" pitchFamily="18" charset="0"/>
              </a:rPr>
              <a:t> – jed blanokřídlého hmyzu, švábi</a:t>
            </a:r>
          </a:p>
          <a:p>
            <a:pPr lvl="1" eaLnBrk="1" hangingPunct="1"/>
            <a:r>
              <a:rPr lang="cs-CZ" altLang="cs-CZ" sz="2400" b="1" dirty="0">
                <a:cs typeface="Times New Roman" panose="02020603050405020304" pitchFamily="18" charset="0"/>
              </a:rPr>
              <a:t>kontaktní</a:t>
            </a:r>
            <a:r>
              <a:rPr lang="cs-CZ" altLang="cs-CZ" sz="2400" dirty="0">
                <a:cs typeface="Times New Roman" panose="02020603050405020304" pitchFamily="18" charset="0"/>
              </a:rPr>
              <a:t> – některé kovy, mýdla, lepidla, latex…</a:t>
            </a:r>
          </a:p>
          <a:p>
            <a:pPr lvl="1" eaLnBrk="1" hangingPunct="1"/>
            <a:r>
              <a:rPr lang="cs-CZ" altLang="cs-CZ" sz="2400" b="1" dirty="0">
                <a:cs typeface="Times New Roman" panose="02020603050405020304" pitchFamily="18" charset="0"/>
              </a:rPr>
              <a:t>profesní</a:t>
            </a:r>
            <a:r>
              <a:rPr lang="cs-CZ" altLang="cs-CZ" sz="2400" dirty="0">
                <a:cs typeface="Times New Roman" panose="02020603050405020304" pitchFamily="18" charset="0"/>
              </a:rPr>
              <a:t> – při pracovním procesu (pekaři, zdravotníci…)</a:t>
            </a:r>
          </a:p>
          <a:p>
            <a:pPr lvl="1" eaLnBrk="1" hangingPunct="1"/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B7EF8C17-9B3A-4B45-8852-70224EAD8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  <a:cs typeface="Times New Roman" panose="02020603050405020304" pitchFamily="18" charset="0"/>
              </a:rPr>
              <a:t>Anafylaxe</a:t>
            </a:r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45AF68A2-09A1-4B84-9B68-746FB6A11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závažná alergická reakce, která může vyústit do </a:t>
            </a:r>
            <a:r>
              <a:rPr lang="cs-CZ" altLang="cs-CZ" b="1" dirty="0">
                <a:cs typeface="Times New Roman" panose="02020603050405020304" pitchFamily="18" charset="0"/>
              </a:rPr>
              <a:t>anafylaktického šoku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nejčastějšími vyvolavateli jsou např. burské a stromové ořechy, kravské mléko, vejce, ryby, korýši…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příznaky: otok jazyka, rtů; obtíže při polykání, kašel, svědivost, bolesti břicha, mdloby, kolaps, bezvědomí</a:t>
            </a:r>
          </a:p>
          <a:p>
            <a:pPr eaLnBrk="1" hangingPunct="1">
              <a:buFont typeface="Georgia" panose="02040502050405020303" pitchFamily="18" charset="0"/>
              <a:buNone/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512442C3-FA80-4851-8083-4BD519DD4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36" y="1052736"/>
            <a:ext cx="8867328" cy="1066800"/>
          </a:xfrm>
        </p:spPr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První pomoc při anafylaktické reakci</a:t>
            </a:r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55F3CDC6-E04F-4DD8-8E7A-B4134C11E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sz="2400" dirty="0">
                <a:cs typeface="Times New Roman" panose="02020603050405020304" pitchFamily="18" charset="0"/>
              </a:rPr>
              <a:t>Vhodná poloha (vleže, při dechových potížích v polosedě)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sz="2400" dirty="0">
                <a:cs typeface="Times New Roman" panose="02020603050405020304" pitchFamily="18" charset="0"/>
              </a:rPr>
              <a:t>Uklidňovat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sz="2400" dirty="0">
                <a:cs typeface="Times New Roman" panose="02020603050405020304" pitchFamily="18" charset="0"/>
              </a:rPr>
              <a:t>Zůstat u postiženého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sz="2400" dirty="0">
                <a:cs typeface="Times New Roman" panose="02020603050405020304" pitchFamily="18" charset="0"/>
              </a:rPr>
              <a:t>Zajistit přinesení pohotovostního balíčku pro PP, volat 155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sz="2400" dirty="0">
                <a:cs typeface="Times New Roman" panose="02020603050405020304" pitchFamily="18" charset="0"/>
              </a:rPr>
              <a:t>Zajistit, aby dýchací cesty byly volně průchodné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sz="2400" dirty="0">
                <a:cs typeface="Times New Roman" panose="02020603050405020304" pitchFamily="18" charset="0"/>
              </a:rPr>
              <a:t>Použít léky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sz="2400" dirty="0">
                <a:cs typeface="Times New Roman" panose="02020603050405020304" pitchFamily="18" charset="0"/>
              </a:rPr>
              <a:t>Uvědomit rodiče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sz="2400" dirty="0">
                <a:cs typeface="Times New Roman" panose="02020603050405020304" pitchFamily="18" charset="0"/>
              </a:rPr>
              <a:t>Zaznamenat dobu aplikace adrenalinu a použitý autoinjektor předat záchrance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endParaRPr lang="cs-CZ" alt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6298E279-690D-4FA6-8161-B199CDFFE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9588"/>
            <a:ext cx="8229600" cy="1066800"/>
          </a:xfrm>
        </p:spPr>
        <p:txBody>
          <a:bodyPr/>
          <a:lstStyle/>
          <a:p>
            <a:r>
              <a:rPr lang="cs-CZ" altLang="cs-CZ"/>
              <a:t>Tlakový obvaz</a:t>
            </a:r>
          </a:p>
        </p:txBody>
      </p:sp>
      <p:pic>
        <p:nvPicPr>
          <p:cNvPr id="6147" name="Obrázek 10">
            <a:extLst>
              <a:ext uri="{FF2B5EF4-FFF2-40B4-BE49-F238E27FC236}">
                <a16:creationId xmlns:a16="http://schemas.microsoft.com/office/drawing/2014/main" id="{47034CA0-796D-4A85-ADE1-3C523CB23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97000"/>
            <a:ext cx="7008812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24F75ED7-C64B-4AFF-B23E-EB1EA7499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Aplikace </a:t>
            </a:r>
            <a:r>
              <a:rPr lang="cs-CZ" altLang="cs-CZ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Epipenu</a:t>
            </a:r>
            <a:endParaRPr lang="cs-CZ" altLang="cs-CZ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27" name="Zástupný symbol pro obsah 2">
            <a:extLst>
              <a:ext uri="{FF2B5EF4-FFF2-40B4-BE49-F238E27FC236}">
                <a16:creationId xmlns:a16="http://schemas.microsoft.com/office/drawing/2014/main" id="{4199CEEF-7480-405F-B842-4046C16FF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dirty="0">
                <a:cs typeface="Times New Roman" panose="02020603050405020304" pitchFamily="18" charset="0"/>
              </a:rPr>
              <a:t>Oranžového hrotu se nikdy nedotýkejte palcem, prsty ani rukou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dirty="0">
                <a:cs typeface="Times New Roman" panose="02020603050405020304" pitchFamily="18" charset="0"/>
              </a:rPr>
              <a:t>Uchopte </a:t>
            </a:r>
            <a:r>
              <a:rPr lang="cs-CZ" altLang="cs-CZ" dirty="0" err="1">
                <a:cs typeface="Times New Roman" panose="02020603050405020304" pitchFamily="18" charset="0"/>
              </a:rPr>
              <a:t>Epipen</a:t>
            </a:r>
            <a:r>
              <a:rPr lang="cs-CZ" altLang="cs-CZ" dirty="0">
                <a:cs typeface="Times New Roman" panose="02020603050405020304" pitchFamily="18" charset="0"/>
              </a:rPr>
              <a:t> do dominantní ruky a sevřete ho do pěsti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dirty="0">
                <a:cs typeface="Times New Roman" panose="02020603050405020304" pitchFamily="18" charset="0"/>
              </a:rPr>
              <a:t>Druhou rukou odstraňte modrý ochranný uzávěr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dirty="0">
                <a:cs typeface="Times New Roman" panose="02020603050405020304" pitchFamily="18" charset="0"/>
              </a:rPr>
              <a:t>Silou přitiskněte </a:t>
            </a:r>
            <a:r>
              <a:rPr lang="cs-CZ" altLang="cs-CZ" dirty="0" err="1">
                <a:cs typeface="Times New Roman" panose="02020603050405020304" pitchFamily="18" charset="0"/>
              </a:rPr>
              <a:t>Epipen</a:t>
            </a:r>
            <a:r>
              <a:rPr lang="cs-CZ" altLang="cs-CZ" dirty="0">
                <a:cs typeface="Times New Roman" panose="02020603050405020304" pitchFamily="18" charset="0"/>
              </a:rPr>
              <a:t> do horního zevního kvadrantu stehna (ozve se cvaknutí)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dirty="0">
                <a:cs typeface="Times New Roman" panose="02020603050405020304" pitchFamily="18" charset="0"/>
              </a:rPr>
              <a:t>Držte </a:t>
            </a:r>
            <a:r>
              <a:rPr lang="cs-CZ" altLang="cs-CZ" dirty="0" err="1">
                <a:cs typeface="Times New Roman" panose="02020603050405020304" pitchFamily="18" charset="0"/>
              </a:rPr>
              <a:t>Epipen</a:t>
            </a:r>
            <a:r>
              <a:rPr lang="cs-CZ" altLang="cs-CZ" dirty="0">
                <a:cs typeface="Times New Roman" panose="02020603050405020304" pitchFamily="18" charset="0"/>
              </a:rPr>
              <a:t> v místě vpichu 10 sekund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dirty="0">
                <a:cs typeface="Times New Roman" panose="02020603050405020304" pitchFamily="18" charset="0"/>
              </a:rPr>
              <a:t>Místo vpichu jemně masírujte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692B8859-31F2-4821-A3AC-234878787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Preventivní opatření ve škole</a:t>
            </a:r>
          </a:p>
        </p:txBody>
      </p:sp>
      <p:sp>
        <p:nvSpPr>
          <p:cNvPr id="29699" name="Zástupný symbol pro obsah 2">
            <a:extLst>
              <a:ext uri="{FF2B5EF4-FFF2-40B4-BE49-F238E27FC236}">
                <a16:creationId xmlns:a16="http://schemas.microsoft.com/office/drawing/2014/main" id="{E4090D1A-ED27-4F08-A271-1CD88D404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u="sng" dirty="0">
                <a:cs typeface="Times New Roman" panose="02020603050405020304" pitchFamily="18" charset="0"/>
              </a:rPr>
              <a:t>ve škole v přírodě</a:t>
            </a:r>
            <a:r>
              <a:rPr lang="cs-CZ" altLang="cs-CZ" dirty="0">
                <a:cs typeface="Times New Roman" panose="02020603050405020304" pitchFamily="18" charset="0"/>
              </a:rPr>
              <a:t>:</a:t>
            </a:r>
          </a:p>
          <a:p>
            <a:pPr lvl="1" eaLnBrk="1" hangingPunct="1"/>
            <a:r>
              <a:rPr lang="cs-CZ" altLang="cs-CZ" sz="2400" dirty="0">
                <a:cs typeface="Times New Roman" panose="02020603050405020304" pitchFamily="18" charset="0"/>
              </a:rPr>
              <a:t>vyžádat si od rodičů písemné informace o zdravotním stavu, léčbě, typu alergie</a:t>
            </a:r>
          </a:p>
          <a:p>
            <a:pPr lvl="1" eaLnBrk="1" hangingPunct="1"/>
            <a:r>
              <a:rPr lang="cs-CZ" altLang="cs-CZ" sz="2400" dirty="0">
                <a:cs typeface="Times New Roman" panose="02020603050405020304" pitchFamily="18" charset="0"/>
              </a:rPr>
              <a:t>zkontrolovat léky</a:t>
            </a:r>
          </a:p>
          <a:p>
            <a:pPr lvl="1" eaLnBrk="1" hangingPunct="1"/>
            <a:r>
              <a:rPr lang="cs-CZ" altLang="cs-CZ" sz="2400" dirty="0">
                <a:cs typeface="Times New Roman" panose="02020603050405020304" pitchFamily="18" charset="0"/>
              </a:rPr>
              <a:t>dítě by mělo mít vlastní polštář a spací pytel</a:t>
            </a:r>
          </a:p>
          <a:p>
            <a:pPr lvl="1" eaLnBrk="1" hangingPunct="1"/>
            <a:r>
              <a:rPr lang="cs-CZ" altLang="cs-CZ" sz="2400" dirty="0">
                <a:cs typeface="Times New Roman" panose="02020603050405020304" pitchFamily="18" charset="0"/>
              </a:rPr>
              <a:t>volit vhodnou stravu u dětí s prokázanou potravinovou alergií</a:t>
            </a:r>
          </a:p>
          <a:p>
            <a:pPr eaLnBrk="1" hangingPunct="1">
              <a:buFont typeface="Georgia" panose="02040502050405020303" pitchFamily="18" charset="0"/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DAB5DB-17EF-4CA8-BC60-F0D94149D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Poranění hybného aparátu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6C08B4-7E11-4DD7-A722-718CFA489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2990"/>
          </a:xfrm>
        </p:spPr>
        <p:txBody>
          <a:bodyPr/>
          <a:lstStyle/>
          <a:p>
            <a:r>
              <a:rPr lang="cs-CZ" b="1" dirty="0"/>
              <a:t>Zhmoždění</a:t>
            </a:r>
            <a:r>
              <a:rPr lang="cs-CZ" dirty="0"/>
              <a:t>- chlazení</a:t>
            </a:r>
          </a:p>
          <a:p>
            <a:r>
              <a:rPr lang="cs-CZ" dirty="0"/>
              <a:t>Nikdy nepřikládat led na holou tkáň- způsobíte omrzlinu</a:t>
            </a:r>
          </a:p>
          <a:p>
            <a:r>
              <a:rPr lang="cs-CZ" dirty="0"/>
              <a:t>Fixace elastickým obinadlem</a:t>
            </a:r>
          </a:p>
          <a:p>
            <a:r>
              <a:rPr lang="cs-CZ" b="1" dirty="0"/>
              <a:t>Podvrknutí </a:t>
            </a:r>
            <a:r>
              <a:rPr lang="cs-CZ" dirty="0"/>
              <a:t>–nerozcházet</a:t>
            </a:r>
          </a:p>
          <a:p>
            <a:r>
              <a:rPr lang="cs-CZ" dirty="0"/>
              <a:t>Zvednout končetinu</a:t>
            </a:r>
          </a:p>
          <a:p>
            <a:r>
              <a:rPr lang="cs-CZ" dirty="0"/>
              <a:t>Chladit</a:t>
            </a:r>
          </a:p>
          <a:p>
            <a:r>
              <a:rPr lang="cs-CZ" dirty="0"/>
              <a:t>Návštěva zdravotnického zařízení</a:t>
            </a:r>
          </a:p>
          <a:p>
            <a:r>
              <a:rPr lang="cs-CZ" b="1" dirty="0"/>
              <a:t>Luxace-vykloubení</a:t>
            </a:r>
            <a:r>
              <a:rPr lang="cs-CZ" dirty="0"/>
              <a:t>-nenapravovat, zajistit ve vynucené poloze, volat ZZS 155</a:t>
            </a:r>
          </a:p>
        </p:txBody>
      </p:sp>
    </p:spTree>
    <p:extLst>
      <p:ext uri="{BB962C8B-B14F-4D97-AF65-F5344CB8AC3E}">
        <p14:creationId xmlns:p14="http://schemas.microsoft.com/office/powerpoint/2010/main" val="8571205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C36DFF-CA2C-4646-9F00-F9BEAA8D8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968722"/>
            <a:ext cx="8229600" cy="1066800"/>
          </a:xfrm>
        </p:spPr>
        <p:txBody>
          <a:bodyPr/>
          <a:lstStyle/>
          <a:p>
            <a:r>
              <a:rPr lang="cs-CZ" dirty="0"/>
              <a:t>Fraktura - zlomeniny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7C6E06-B8AB-4555-8374-9046804A2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560" y="2060848"/>
            <a:ext cx="8229600" cy="4324350"/>
          </a:xfrm>
        </p:spPr>
        <p:txBody>
          <a:bodyPr/>
          <a:lstStyle/>
          <a:p>
            <a:pPr marL="109537" indent="0">
              <a:buNone/>
            </a:pPr>
            <a:r>
              <a:rPr lang="cs-CZ" dirty="0"/>
              <a:t>PRVNÍ POMOC</a:t>
            </a:r>
          </a:p>
          <a:p>
            <a:r>
              <a:rPr lang="cs-CZ" dirty="0"/>
              <a:t>Znehybnit, nenapravovat</a:t>
            </a:r>
          </a:p>
          <a:p>
            <a:r>
              <a:rPr lang="cs-CZ" dirty="0"/>
              <a:t>Chladit s výjimkou zlomenin </a:t>
            </a:r>
          </a:p>
          <a:p>
            <a:pPr marL="109537" indent="0">
              <a:buNone/>
            </a:pPr>
            <a:r>
              <a:rPr lang="cs-CZ" dirty="0"/>
              <a:t>dlouhých kostí</a:t>
            </a:r>
          </a:p>
          <a:p>
            <a:r>
              <a:rPr lang="cs-CZ" dirty="0"/>
              <a:t>U zlomenin dlouhých kostí</a:t>
            </a:r>
          </a:p>
          <a:p>
            <a:pPr marL="109537" indent="0">
              <a:buNone/>
            </a:pPr>
            <a:r>
              <a:rPr lang="cs-CZ" dirty="0"/>
              <a:t>Hrozí šok – protišoková opatření</a:t>
            </a:r>
          </a:p>
          <a:p>
            <a:r>
              <a:rPr lang="cs-CZ" dirty="0"/>
              <a:t>Volat ZZS 155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E584A62-B6D3-49FB-A90D-79699D684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676400"/>
            <a:ext cx="3779912" cy="442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88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F35602-0819-4B25-8664-95A7377C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368152"/>
          </a:xfrm>
        </p:spPr>
        <p:txBody>
          <a:bodyPr/>
          <a:lstStyle/>
          <a:p>
            <a:r>
              <a:rPr lang="cs-CZ" sz="3600" dirty="0" err="1"/>
              <a:t>Fixacezlomeniny</a:t>
            </a:r>
            <a:r>
              <a:rPr lang="cs-CZ" sz="3600" dirty="0"/>
              <a:t>-fix končetiny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0474A0-879D-47C5-BAD1-280F7C1B1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488"/>
            <a:ext cx="4402832" cy="675456"/>
          </a:xfrm>
        </p:spPr>
        <p:txBody>
          <a:bodyPr/>
          <a:lstStyle/>
          <a:p>
            <a:r>
              <a:rPr lang="cs-CZ" dirty="0"/>
              <a:t>Fixace horní končetiny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A509DE5-B39E-4D7F-BFC3-2FFFDCF7F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728"/>
            <a:ext cx="9144000" cy="62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916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0979A8-71B9-4FE5-BDEB-9D6022414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Fraktury - zlomeniny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C07B75-9351-42E9-B245-1EF705818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488"/>
            <a:ext cx="4330824" cy="603448"/>
          </a:xfrm>
        </p:spPr>
        <p:txBody>
          <a:bodyPr/>
          <a:lstStyle/>
          <a:p>
            <a:r>
              <a:rPr lang="cs-CZ" dirty="0"/>
              <a:t>Fixace dolní končetiny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04C56CC-F6C0-4A76-AA6E-184F774ED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981131"/>
            <a:ext cx="7920880" cy="390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497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185678-6E31-48B2-89F7-3D1350129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Neúrazové urgentní stavy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34367D-F8DC-4EB1-BD60-9A7540381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Infarkt myokardu</a:t>
            </a:r>
          </a:p>
          <a:p>
            <a:r>
              <a:rPr lang="cs-CZ" dirty="0"/>
              <a:t>Cévní mozková příhoda</a:t>
            </a:r>
          </a:p>
          <a:p>
            <a:r>
              <a:rPr lang="cs-CZ" dirty="0"/>
              <a:t>Astmatický záchvat</a:t>
            </a:r>
          </a:p>
          <a:p>
            <a:r>
              <a:rPr lang="cs-CZ" dirty="0"/>
              <a:t>Cukrovka</a:t>
            </a:r>
          </a:p>
          <a:p>
            <a:r>
              <a:rPr lang="cs-CZ" dirty="0"/>
              <a:t>Křečové stavy-Epilepsie</a:t>
            </a:r>
          </a:p>
        </p:txBody>
      </p:sp>
    </p:spTree>
    <p:extLst>
      <p:ext uri="{BB962C8B-B14F-4D97-AF65-F5344CB8AC3E}">
        <p14:creationId xmlns:p14="http://schemas.microsoft.com/office/powerpoint/2010/main" val="11142368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D1E7C8C5-72C8-42CA-A127-D124DE436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Astma</a:t>
            </a:r>
          </a:p>
        </p:txBody>
      </p:sp>
      <p:sp>
        <p:nvSpPr>
          <p:cNvPr id="27651" name="Zástupný symbol pro obsah 2">
            <a:extLst>
              <a:ext uri="{FF2B5EF4-FFF2-40B4-BE49-F238E27FC236}">
                <a16:creationId xmlns:a16="http://schemas.microsoft.com/office/drawing/2014/main" id="{3F794BFE-5583-47D7-A5FF-36BE001E6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u dětí začíná v prvních pěti letech života, ale může vzniknout v každém věku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základem astmatu je zánět v dýchacích cestách spojený s velkou dráždivostí průdušek</a:t>
            </a:r>
          </a:p>
          <a:p>
            <a:pPr eaLnBrk="1" hangingPunct="1"/>
            <a:r>
              <a:rPr lang="cs-CZ" altLang="cs-CZ" b="1" dirty="0">
                <a:cs typeface="Times New Roman" panose="02020603050405020304" pitchFamily="18" charset="0"/>
              </a:rPr>
              <a:t>příznaky:</a:t>
            </a:r>
          </a:p>
          <a:p>
            <a:pPr lvl="1" eaLnBrk="1" hangingPunct="1"/>
            <a:r>
              <a:rPr lang="cs-CZ" altLang="cs-CZ" dirty="0">
                <a:cs typeface="Times New Roman" panose="02020603050405020304" pitchFamily="18" charset="0"/>
              </a:rPr>
              <a:t>pocit svírání, tíhy na hrudi</a:t>
            </a:r>
          </a:p>
          <a:p>
            <a:pPr lvl="1" eaLnBrk="1" hangingPunct="1"/>
            <a:r>
              <a:rPr lang="cs-CZ" altLang="cs-CZ" dirty="0">
                <a:cs typeface="Times New Roman" panose="02020603050405020304" pitchFamily="18" charset="0"/>
              </a:rPr>
              <a:t>dráždivý kašel</a:t>
            </a:r>
          </a:p>
          <a:p>
            <a:pPr lvl="1" eaLnBrk="1" hangingPunct="1"/>
            <a:r>
              <a:rPr lang="cs-CZ" altLang="cs-CZ" dirty="0">
                <a:cs typeface="Times New Roman" panose="02020603050405020304" pitchFamily="18" charset="0"/>
              </a:rPr>
              <a:t>hvízdavý dech při výdechu – pískoty na hrudníku</a:t>
            </a:r>
          </a:p>
          <a:p>
            <a:pPr lvl="1" eaLnBrk="1" hangingPunct="1"/>
            <a:r>
              <a:rPr lang="cs-CZ" altLang="cs-CZ" dirty="0">
                <a:cs typeface="Times New Roman" panose="02020603050405020304" pitchFamily="18" charset="0"/>
              </a:rPr>
              <a:t>dušnost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A46BE76B-D776-48FF-B44A-4FF1B7363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Astmatický záchvat</a:t>
            </a:r>
          </a:p>
        </p:txBody>
      </p:sp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A15AFD55-8CB6-4E39-8B9E-5DE875B49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 eaLnBrk="1" hangingPunct="1">
              <a:buNone/>
            </a:pPr>
            <a:r>
              <a:rPr lang="cs-CZ" altLang="cs-CZ" b="1" dirty="0">
                <a:cs typeface="Times New Roman" panose="02020603050405020304" pitchFamily="18" charset="0"/>
              </a:rPr>
              <a:t>První pomoc: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Poloha v sedě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Uklidnění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Uvolnění oděvu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Volat 155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A7314F-FF89-47B1-946F-EC076F0D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066800"/>
          </a:xfrm>
        </p:spPr>
        <p:txBody>
          <a:bodyPr/>
          <a:lstStyle/>
          <a:p>
            <a:r>
              <a:rPr lang="cs-CZ" dirty="0"/>
              <a:t>Cukrovka-Diabetes </a:t>
            </a:r>
            <a:r>
              <a:rPr lang="cs-CZ" dirty="0" err="1"/>
              <a:t>mellitus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9C8622-C813-41E3-9DC8-EB9EB21CF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31379"/>
            <a:ext cx="8229600" cy="4512990"/>
          </a:xfrm>
        </p:spPr>
        <p:txBody>
          <a:bodyPr/>
          <a:lstStyle/>
          <a:p>
            <a:pPr algn="l"/>
            <a:r>
              <a:rPr lang="cs-CZ" b="0" i="0" dirty="0">
                <a:solidFill>
                  <a:srgbClr val="444444"/>
                </a:solidFill>
                <a:effectLst/>
              </a:rPr>
              <a:t>Porucha regulace hladiny cukru v krvi (</a:t>
            </a:r>
            <a:r>
              <a:rPr lang="cs-CZ" dirty="0">
                <a:solidFill>
                  <a:srgbClr val="444444"/>
                </a:solidFill>
              </a:rPr>
              <a:t>glykémie).</a:t>
            </a:r>
            <a:endParaRPr lang="cs-CZ" b="0" i="0" dirty="0">
              <a:solidFill>
                <a:srgbClr val="444444"/>
              </a:solidFill>
              <a:effectLst/>
            </a:endParaRPr>
          </a:p>
          <a:p>
            <a:pPr algn="l"/>
            <a:r>
              <a:rPr lang="cs-CZ" dirty="0">
                <a:solidFill>
                  <a:srgbClr val="444444"/>
                </a:solidFill>
              </a:rPr>
              <a:t> </a:t>
            </a:r>
            <a:r>
              <a:rPr lang="cs-CZ" b="0" i="0" dirty="0">
                <a:solidFill>
                  <a:srgbClr val="444444"/>
                </a:solidFill>
                <a:effectLst/>
              </a:rPr>
              <a:t>Rozlišujeme diabetes 1.typu (vrozená) a 2. typu (</a:t>
            </a:r>
            <a:r>
              <a:rPr lang="cs-CZ" dirty="0">
                <a:solidFill>
                  <a:srgbClr val="444444"/>
                </a:solidFill>
              </a:rPr>
              <a:t>získaná </a:t>
            </a:r>
            <a:r>
              <a:rPr lang="cs-CZ" b="0" i="0" dirty="0">
                <a:solidFill>
                  <a:srgbClr val="444444"/>
                </a:solidFill>
                <a:effectLst/>
              </a:rPr>
              <a:t>cukrovka).</a:t>
            </a:r>
          </a:p>
          <a:p>
            <a:pPr algn="l"/>
            <a:r>
              <a:rPr lang="cs-CZ" b="1" i="0" dirty="0">
                <a:solidFill>
                  <a:srgbClr val="444444"/>
                </a:solidFill>
                <a:effectLst/>
              </a:rPr>
              <a:t>cukrovka 1. typu</a:t>
            </a:r>
            <a:r>
              <a:rPr lang="cs-CZ" b="0" i="0" dirty="0">
                <a:solidFill>
                  <a:srgbClr val="444444"/>
                </a:solidFill>
                <a:effectLst/>
              </a:rPr>
              <a:t> se vyznačuje </a:t>
            </a:r>
            <a:r>
              <a:rPr lang="cs-CZ" b="1" i="0" dirty="0">
                <a:solidFill>
                  <a:srgbClr val="444444"/>
                </a:solidFill>
                <a:effectLst/>
              </a:rPr>
              <a:t>absolutním nedostatkem inzulinu v těle</a:t>
            </a:r>
            <a:r>
              <a:rPr lang="cs-CZ" dirty="0">
                <a:solidFill>
                  <a:srgbClr val="444444"/>
                </a:solidFill>
              </a:rPr>
              <a:t>.</a:t>
            </a:r>
            <a:endParaRPr lang="cs-CZ" b="0" i="0" dirty="0">
              <a:solidFill>
                <a:srgbClr val="444444"/>
              </a:solidFill>
              <a:effectLst/>
            </a:endParaRPr>
          </a:p>
          <a:p>
            <a:pPr algn="l"/>
            <a:r>
              <a:rPr lang="cs-CZ" b="1" dirty="0">
                <a:solidFill>
                  <a:srgbClr val="444444"/>
                </a:solidFill>
              </a:rPr>
              <a:t>cukrovka</a:t>
            </a:r>
            <a:r>
              <a:rPr lang="cs-CZ" dirty="0">
                <a:solidFill>
                  <a:srgbClr val="444444"/>
                </a:solidFill>
              </a:rPr>
              <a:t> </a:t>
            </a:r>
            <a:r>
              <a:rPr lang="cs-CZ" b="1" i="0" dirty="0">
                <a:solidFill>
                  <a:srgbClr val="444444"/>
                </a:solidFill>
                <a:effectLst/>
              </a:rPr>
              <a:t>2. typu</a:t>
            </a:r>
            <a:r>
              <a:rPr lang="cs-CZ" b="0" i="0" dirty="0">
                <a:solidFill>
                  <a:srgbClr val="444444"/>
                </a:solidFill>
                <a:effectLst/>
              </a:rPr>
              <a:t> se vyvíjí z </a:t>
            </a:r>
            <a:r>
              <a:rPr lang="cs-CZ" b="1" i="0" dirty="0">
                <a:solidFill>
                  <a:srgbClr val="444444"/>
                </a:solidFill>
                <a:effectLst/>
              </a:rPr>
              <a:t>rezistence na inzulin </a:t>
            </a:r>
            <a:r>
              <a:rPr lang="cs-CZ" b="0" i="0" dirty="0">
                <a:solidFill>
                  <a:srgbClr val="444444"/>
                </a:solidFill>
                <a:effectLst/>
              </a:rPr>
              <a:t>– slinivka inzulin vylučuje, ale tělesné buňky na něj dostatečně neodpovídají. Nejběžnější příčinou diabetu 2. typu je </a:t>
            </a:r>
            <a:r>
              <a:rPr lang="cs-CZ" b="1" i="0" dirty="0">
                <a:solidFill>
                  <a:srgbClr val="444444"/>
                </a:solidFill>
                <a:effectLst/>
              </a:rPr>
              <a:t>obezita</a:t>
            </a:r>
            <a:r>
              <a:rPr lang="cs-CZ" b="0" i="0" dirty="0">
                <a:solidFill>
                  <a:srgbClr val="444444"/>
                </a:solidFill>
                <a:effectLst/>
              </a:rPr>
              <a:t>.</a:t>
            </a:r>
          </a:p>
          <a:p>
            <a:pPr algn="l"/>
            <a:r>
              <a:rPr lang="cs-CZ" b="1" dirty="0">
                <a:solidFill>
                  <a:srgbClr val="444444"/>
                </a:solidFill>
              </a:rPr>
              <a:t>Každý diabetik má u sebe průkaz!!</a:t>
            </a:r>
            <a:endParaRPr lang="cs-CZ" b="1" i="0" dirty="0">
              <a:solidFill>
                <a:srgbClr val="444444"/>
              </a:solidFill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7852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549F7E4A-97FC-4EEF-8754-FCD454765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805136"/>
          </a:xfrm>
        </p:spPr>
        <p:txBody>
          <a:bodyPr/>
          <a:lstStyle/>
          <a:p>
            <a:r>
              <a:rPr lang="cs-CZ" altLang="cs-CZ" sz="3600" dirty="0"/>
              <a:t>Ostatní postupy-při masivním krvácení</a:t>
            </a:r>
          </a:p>
        </p:txBody>
      </p:sp>
      <p:sp>
        <p:nvSpPr>
          <p:cNvPr id="7171" name="Zástupný obsah 2">
            <a:extLst>
              <a:ext uri="{FF2B5EF4-FFF2-40B4-BE49-F238E27FC236}">
                <a16:creationId xmlns:a16="http://schemas.microsoft.com/office/drawing/2014/main" id="{E6CE5F0D-C306-4DF7-BF36-D4AC55AFC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054"/>
          </a:xfrm>
        </p:spPr>
        <p:txBody>
          <a:bodyPr/>
          <a:lstStyle/>
          <a:p>
            <a:r>
              <a:rPr lang="cs-CZ" altLang="cs-CZ" sz="2400" b="1" dirty="0" err="1"/>
              <a:t>Zaškrcovadlo</a:t>
            </a:r>
            <a:r>
              <a:rPr lang="cs-CZ" altLang="cs-CZ" sz="2400" dirty="0"/>
              <a:t>-extrémní prostředek při laické první pomoci, mělo by být </a:t>
            </a:r>
            <a:r>
              <a:rPr lang="cs-CZ" altLang="cs-CZ" sz="2400" b="1" dirty="0"/>
              <a:t>používáno speciálně vyškoleným zachráncem</a:t>
            </a:r>
          </a:p>
          <a:p>
            <a:r>
              <a:rPr lang="cs-CZ" altLang="cs-CZ" sz="2400" dirty="0"/>
              <a:t>alespoň 5 cm široké, nepoužívat tkaničku nebo drát</a:t>
            </a:r>
          </a:p>
          <a:p>
            <a:r>
              <a:rPr lang="cs-CZ" altLang="cs-CZ" sz="2400" dirty="0"/>
              <a:t>přikládá </a:t>
            </a:r>
            <a:r>
              <a:rPr lang="cs-CZ" altLang="cs-CZ" sz="2400" b="1" dirty="0"/>
              <a:t>se nad ránu na paži nebo na stehno </a:t>
            </a:r>
            <a:r>
              <a:rPr lang="cs-CZ" altLang="cs-CZ" sz="2400" dirty="0"/>
              <a:t>(nikdy do těsného sousedství lokte či kolene)</a:t>
            </a:r>
          </a:p>
          <a:p>
            <a:r>
              <a:rPr lang="cs-CZ" altLang="cs-CZ" sz="2400" dirty="0"/>
              <a:t>jednou přiložené </a:t>
            </a:r>
            <a:r>
              <a:rPr lang="cs-CZ" altLang="cs-CZ" sz="2400" dirty="0" err="1"/>
              <a:t>zaškrcovadlo</a:t>
            </a:r>
            <a:r>
              <a:rPr lang="cs-CZ" altLang="cs-CZ" sz="2400" dirty="0"/>
              <a:t> </a:t>
            </a:r>
            <a:r>
              <a:rPr lang="cs-CZ" altLang="cs-CZ" sz="2400" b="1" dirty="0"/>
              <a:t>nikdy nepovolujeme</a:t>
            </a:r>
          </a:p>
          <a:p>
            <a:r>
              <a:rPr lang="cs-CZ" altLang="cs-CZ" sz="2400" b="1" dirty="0"/>
              <a:t>nutné zapsat čas přiložení</a:t>
            </a:r>
            <a:endParaRPr lang="cs-CZ" altLang="cs-CZ" sz="2400" dirty="0"/>
          </a:p>
          <a:p>
            <a:r>
              <a:rPr lang="cs-CZ" altLang="cs-CZ" sz="2400" dirty="0"/>
              <a:t>při déle trvajícím zaškrcení vhodné chladit</a:t>
            </a:r>
          </a:p>
          <a:p>
            <a:r>
              <a:rPr lang="cs-CZ" altLang="cs-CZ" sz="2400" dirty="0"/>
              <a:t>v co nejkratším čase musí být dopraven ke konečnému ošetření</a:t>
            </a:r>
          </a:p>
          <a:p>
            <a:r>
              <a:rPr lang="cs-CZ" altLang="cs-CZ" sz="2400" b="1" dirty="0"/>
              <a:t>zvednutí (elevace) končetiny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B54EE6-5DFC-4014-AC71-8057907CA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Diabetes </a:t>
            </a:r>
            <a:r>
              <a:rPr lang="cs-CZ" dirty="0" err="1"/>
              <a:t>mellitus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CD6BE2-134C-4235-93E0-44DB067EC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4998"/>
          </a:xfrm>
        </p:spPr>
        <p:txBody>
          <a:bodyPr/>
          <a:lstStyle/>
          <a:p>
            <a:pPr marL="109537" indent="0">
              <a:buNone/>
            </a:pPr>
            <a:endParaRPr lang="cs-CZ" dirty="0">
              <a:latin typeface="Trebuchet MS" panose="020B0603020202020204" pitchFamily="34" charset="0"/>
            </a:endParaRPr>
          </a:p>
          <a:p>
            <a:r>
              <a:rPr lang="cs-CZ" dirty="0"/>
              <a:t>Hyperglykémie-ještě neléčený nebo špatně léčený pacient, bezvědomí během desítek hodin a dní</a:t>
            </a:r>
          </a:p>
          <a:p>
            <a:r>
              <a:rPr lang="cs-CZ" dirty="0"/>
              <a:t>Hypoglykémie-po aplikaci inzulínu se nenají nebo nepřiměřeně sportuje, případně si aplikuje větší množství inzulinu</a:t>
            </a:r>
          </a:p>
          <a:p>
            <a:r>
              <a:rPr lang="cs-CZ" dirty="0"/>
              <a:t>Bezvědomí během desítek minut</a:t>
            </a:r>
          </a:p>
        </p:txBody>
      </p:sp>
    </p:spTree>
    <p:extLst>
      <p:ext uri="{BB962C8B-B14F-4D97-AF65-F5344CB8AC3E}">
        <p14:creationId xmlns:p14="http://schemas.microsoft.com/office/powerpoint/2010/main" val="11406166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88BDD1-F088-4B9A-8FE6-ED773FF9A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Cukrovka-Diabetes </a:t>
            </a:r>
            <a:r>
              <a:rPr lang="cs-CZ" dirty="0" err="1"/>
              <a:t>mellitus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11DF8E-1E02-4ABF-B454-699F2461B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/>
          </a:p>
          <a:p>
            <a:r>
              <a:rPr lang="cs-CZ" b="1" dirty="0"/>
              <a:t>Příznaky</a:t>
            </a:r>
            <a:r>
              <a:rPr lang="cs-CZ" dirty="0"/>
              <a:t>: porucha vědomí, možný zápach z úst, nevolnost, velký hlad, pocení</a:t>
            </a:r>
            <a:endParaRPr lang="cs-CZ" b="1" dirty="0"/>
          </a:p>
          <a:p>
            <a:r>
              <a:rPr lang="cs-CZ" b="1" dirty="0"/>
              <a:t>První pomoc</a:t>
            </a:r>
            <a:r>
              <a:rPr lang="cs-CZ" dirty="0"/>
              <a:t>: předpokládáme hypoglykémii</a:t>
            </a:r>
          </a:p>
          <a:p>
            <a:pPr marL="109537" indent="0">
              <a:buNone/>
            </a:pPr>
            <a:r>
              <a:rPr lang="cs-CZ" dirty="0"/>
              <a:t>při vědomí: podat sladký nápoj (</a:t>
            </a:r>
            <a:r>
              <a:rPr lang="cs-CZ" dirty="0" err="1"/>
              <a:t>coca-cola</a:t>
            </a:r>
            <a:r>
              <a:rPr lang="cs-CZ" dirty="0"/>
              <a:t>), cukr (potom se najíst)</a:t>
            </a:r>
          </a:p>
          <a:p>
            <a:r>
              <a:rPr lang="cs-CZ" dirty="0"/>
              <a:t>bezvědomí</a:t>
            </a:r>
          </a:p>
          <a:p>
            <a:r>
              <a:rPr lang="cs-CZ" b="1" dirty="0"/>
              <a:t>Nikdy nepodávat inzulin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35273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72B6EB-D53D-4387-A88E-BFF5D3D0C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/>
          <a:lstStyle/>
          <a:p>
            <a:r>
              <a:rPr lang="cs-CZ" dirty="0"/>
              <a:t>Křečové stavy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94738F-A24A-4E0E-9823-7178C0C30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64" y="1889050"/>
            <a:ext cx="8502116" cy="4564285"/>
          </a:xfrm>
        </p:spPr>
        <p:txBody>
          <a:bodyPr/>
          <a:lstStyle/>
          <a:p>
            <a:r>
              <a:rPr lang="cs-CZ" dirty="0"/>
              <a:t>Epilepsie, přehřátí organismu, úrazy hlavy, febrilní křeče, otravy a jiné</a:t>
            </a:r>
          </a:p>
          <a:p>
            <a:pPr marL="109537" indent="0">
              <a:buNone/>
            </a:pPr>
            <a:r>
              <a:rPr lang="cs-CZ" dirty="0"/>
              <a:t>Příznaky:</a:t>
            </a:r>
          </a:p>
          <a:p>
            <a:r>
              <a:rPr lang="cs-CZ" dirty="0"/>
              <a:t>porucha vědomí, neschopnost komunikovat</a:t>
            </a:r>
          </a:p>
          <a:p>
            <a:r>
              <a:rPr lang="cs-CZ" dirty="0"/>
              <a:t> při velkém záchvatu křeče a záškuby celého těla,</a:t>
            </a:r>
          </a:p>
          <a:p>
            <a:pPr marL="109537" indent="0">
              <a:buNone/>
            </a:pPr>
            <a:r>
              <a:rPr lang="cs-CZ" dirty="0"/>
              <a:t>velké riziko celkového poranění, možné pomočení, pokálení a pěna u úst</a:t>
            </a:r>
          </a:p>
          <a:p>
            <a:pPr marL="109537" indent="0">
              <a:buNone/>
            </a:pPr>
            <a:r>
              <a:rPr lang="cs-CZ" dirty="0"/>
              <a:t>Velký záchvat-porucha vědomí a křeče</a:t>
            </a:r>
          </a:p>
          <a:p>
            <a:pPr marL="109537" indent="0">
              <a:buNone/>
            </a:pPr>
            <a:r>
              <a:rPr lang="cs-CZ" dirty="0"/>
              <a:t>Malý záchvat -zahledění</a:t>
            </a:r>
          </a:p>
          <a:p>
            <a:pPr marL="109537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6373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70A76E-38B9-4924-B7B5-6657A264C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/>
          <a:lstStyle/>
          <a:p>
            <a:r>
              <a:rPr lang="cs-CZ" dirty="0"/>
              <a:t>Křečové stavy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B80E61-B3F4-44D7-8835-BAE7473D4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60" y="1975520"/>
            <a:ext cx="8435280" cy="4491880"/>
          </a:xfrm>
        </p:spPr>
        <p:txBody>
          <a:bodyPr/>
          <a:lstStyle/>
          <a:p>
            <a:pPr marL="109537" indent="0">
              <a:buNone/>
            </a:pPr>
            <a:r>
              <a:rPr lang="cs-CZ" dirty="0"/>
              <a:t>PRVNÍ POMOC</a:t>
            </a:r>
          </a:p>
          <a:p>
            <a:r>
              <a:rPr lang="cs-CZ" dirty="0"/>
              <a:t>zabránit druhotným poraněním především hlavy, ne násilí !</a:t>
            </a:r>
          </a:p>
          <a:p>
            <a:r>
              <a:rPr lang="cs-CZ" dirty="0"/>
              <a:t>nevkládat nic do úst</a:t>
            </a:r>
          </a:p>
          <a:p>
            <a:r>
              <a:rPr lang="cs-CZ" dirty="0"/>
              <a:t>po záchvatu po záchvatu kontrola základních životních funkcí</a:t>
            </a:r>
          </a:p>
          <a:p>
            <a:r>
              <a:rPr lang="cs-CZ" dirty="0"/>
              <a:t>u febrilních křečí (děti 6 měsíců až 5 let) –</a:t>
            </a:r>
          </a:p>
          <a:p>
            <a:pPr marL="109537" indent="0">
              <a:buNone/>
            </a:pPr>
            <a:r>
              <a:rPr lang="cs-CZ" dirty="0"/>
              <a:t>snižovat horečku obklady z vlažné vody. Přikládat je do třísel a do podpaží. Nikdy ne na hrudník.</a:t>
            </a:r>
          </a:p>
          <a:p>
            <a:r>
              <a:rPr lang="cs-CZ" dirty="0"/>
              <a:t>Záchranná služba 155</a:t>
            </a:r>
          </a:p>
        </p:txBody>
      </p:sp>
    </p:spTree>
    <p:extLst>
      <p:ext uri="{BB962C8B-B14F-4D97-AF65-F5344CB8AC3E}">
        <p14:creationId xmlns:p14="http://schemas.microsoft.com/office/powerpoint/2010/main" val="19681281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81AB83-3188-4C2C-9CBC-6DBDB2BC0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Videa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614DCC-020E-4067-A2F1-D31DA0E75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cs-CZ" dirty="0">
                <a:hlinkClick r:id="rId2"/>
              </a:rPr>
              <a:t>První pomoc u alergické reakce</a:t>
            </a:r>
            <a:endParaRPr lang="cs-CZ" altLang="cs-CZ" dirty="0"/>
          </a:p>
          <a:p>
            <a:r>
              <a:rPr lang="cs-CZ" altLang="cs-CZ" dirty="0">
                <a:hlinkClick r:id="rId3"/>
              </a:rPr>
              <a:t>Život ohrožující alergie</a:t>
            </a:r>
            <a:endParaRPr lang="cs-CZ" altLang="cs-CZ" dirty="0"/>
          </a:p>
          <a:p>
            <a:r>
              <a:rPr lang="cs-CZ" altLang="cs-CZ" dirty="0">
                <a:hlinkClick r:id="rId4"/>
              </a:rPr>
              <a:t>Mrtvička: FAST</a:t>
            </a:r>
            <a:endParaRPr lang="cs-CZ" altLang="cs-CZ" dirty="0"/>
          </a:p>
          <a:p>
            <a:r>
              <a:rPr lang="cs-CZ" altLang="cs-CZ" dirty="0">
                <a:hlinkClick r:id="rId5"/>
              </a:rPr>
              <a:t>Krvácení</a:t>
            </a:r>
            <a:endParaRPr lang="cs-CZ" altLang="cs-CZ" dirty="0"/>
          </a:p>
          <a:p>
            <a:r>
              <a:rPr lang="cs-CZ" altLang="cs-CZ" dirty="0">
                <a:hlinkClick r:id="rId6"/>
              </a:rPr>
              <a:t>Popáleniny</a:t>
            </a:r>
            <a:endParaRPr lang="cs-CZ" altLang="cs-CZ" dirty="0"/>
          </a:p>
          <a:p>
            <a:r>
              <a:rPr lang="en-US" altLang="cs-CZ" dirty="0">
                <a:hlinkClick r:id="rId7"/>
              </a:rPr>
              <a:t>First aid education for children</a:t>
            </a:r>
            <a:endParaRPr lang="cs-CZ" altLang="cs-CZ" dirty="0"/>
          </a:p>
          <a:p>
            <a:r>
              <a:rPr lang="cs-CZ" altLang="cs-CZ" dirty="0">
                <a:hlinkClick r:id="rId8"/>
              </a:rPr>
              <a:t>Diabetes</a:t>
            </a:r>
            <a:endParaRPr lang="cs-CZ" altLang="cs-CZ" dirty="0"/>
          </a:p>
          <a:p>
            <a:r>
              <a:rPr lang="cs-CZ" altLang="cs-CZ" dirty="0">
                <a:hlinkClick r:id="rId9"/>
              </a:rPr>
              <a:t>Diabetes 2</a:t>
            </a:r>
            <a:endParaRPr lang="cs-CZ" altLang="cs-CZ" dirty="0"/>
          </a:p>
          <a:p>
            <a:r>
              <a:rPr lang="cs-CZ" altLang="cs-CZ" dirty="0">
                <a:hlinkClick r:id="rId10"/>
              </a:rPr>
              <a:t>Cévní mozková příhoda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8453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4C0B207D-F2A3-447C-80BC-6C9BAC145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Použité zdroje</a:t>
            </a:r>
          </a:p>
        </p:txBody>
      </p:sp>
      <p:sp>
        <p:nvSpPr>
          <p:cNvPr id="30723" name="Zástupný symbol pro obsah 2">
            <a:extLst>
              <a:ext uri="{FF2B5EF4-FFF2-40B4-BE49-F238E27FC236}">
                <a16:creationId xmlns:a16="http://schemas.microsoft.com/office/drawing/2014/main" id="{AAAA27AE-9FD2-420E-9017-B6EEAC295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hlinkClick r:id="rId2"/>
              </a:rPr>
              <a:t>http://asthmacontroltest.com/Europe/Czech%20Republic/cz</a:t>
            </a:r>
            <a:endParaRPr lang="cs-CZ" altLang="cs-CZ" dirty="0"/>
          </a:p>
          <a:p>
            <a:pPr eaLnBrk="1" hangingPunct="1"/>
            <a:r>
              <a:rPr lang="cs-CZ" altLang="cs-CZ" dirty="0">
                <a:hlinkClick r:id="rId3"/>
              </a:rPr>
              <a:t>http://www.cipa.cz/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u="sng" dirty="0">
                <a:solidFill>
                  <a:srgbClr val="0000F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http://is.muni.cz/do/1499/el/estud/fsps/ps08/first_aid/web/index.html</a:t>
            </a:r>
            <a:endParaRPr lang="cs-CZ" dirty="0">
              <a:effectLst/>
              <a:ea typeface="Times New Roman" panose="02020603050405020304" pitchFamily="18" charset="0"/>
            </a:endParaRP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E000BD65-416D-446D-AF50-522C49872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Krvácení z tělních otvorů</a:t>
            </a:r>
            <a:br>
              <a:rPr lang="cs-CZ" altLang="cs-CZ" b="1" dirty="0"/>
            </a:br>
            <a:endParaRPr lang="cs-CZ" altLang="cs-CZ" dirty="0"/>
          </a:p>
        </p:txBody>
      </p:sp>
      <p:sp>
        <p:nvSpPr>
          <p:cNvPr id="8195" name="Zástupný obsah 2">
            <a:extLst>
              <a:ext uri="{FF2B5EF4-FFF2-40B4-BE49-F238E27FC236}">
                <a16:creationId xmlns:a16="http://schemas.microsoft.com/office/drawing/2014/main" id="{0884D5E6-6C55-4212-8F5C-AAA6A9F78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584700"/>
          </a:xfrm>
        </p:spPr>
        <p:txBody>
          <a:bodyPr/>
          <a:lstStyle/>
          <a:p>
            <a:pPr lvl="1"/>
            <a:r>
              <a:rPr lang="cs-CZ" altLang="cs-CZ" sz="2400" b="1" dirty="0">
                <a:solidFill>
                  <a:schemeClr val="tx1"/>
                </a:solidFill>
              </a:rPr>
              <a:t>Z nosu</a:t>
            </a:r>
            <a:br>
              <a:rPr lang="cs-CZ" altLang="cs-CZ" sz="2400" dirty="0">
                <a:solidFill>
                  <a:schemeClr val="tx1"/>
                </a:solidFill>
              </a:rPr>
            </a:br>
            <a:r>
              <a:rPr lang="cs-CZ" altLang="cs-CZ" sz="2400" b="1" dirty="0">
                <a:solidFill>
                  <a:schemeClr val="tx1"/>
                </a:solidFill>
              </a:rPr>
              <a:t>-</a:t>
            </a:r>
            <a:r>
              <a:rPr lang="cs-CZ" altLang="cs-CZ" sz="2400" dirty="0">
                <a:solidFill>
                  <a:schemeClr val="tx1"/>
                </a:solidFill>
              </a:rPr>
              <a:t> mírný </a:t>
            </a:r>
            <a:r>
              <a:rPr lang="cs-CZ" altLang="cs-CZ" sz="2400" b="1" dirty="0">
                <a:solidFill>
                  <a:schemeClr val="tx1"/>
                </a:solidFill>
              </a:rPr>
              <a:t>předklon, stisknout </a:t>
            </a:r>
            <a:r>
              <a:rPr lang="cs-CZ" altLang="cs-CZ" sz="2400" dirty="0">
                <a:solidFill>
                  <a:schemeClr val="tx1"/>
                </a:solidFill>
              </a:rPr>
              <a:t>nosní křídla palcem a ukazovákem na dobu 3-5 min</a:t>
            </a:r>
            <a:br>
              <a:rPr lang="cs-CZ" altLang="cs-CZ" sz="2400" dirty="0">
                <a:solidFill>
                  <a:schemeClr val="tx1"/>
                </a:solidFill>
              </a:rPr>
            </a:br>
            <a:r>
              <a:rPr lang="cs-CZ" altLang="cs-CZ" sz="2400" b="1" dirty="0">
                <a:solidFill>
                  <a:schemeClr val="tx1"/>
                </a:solidFill>
              </a:rPr>
              <a:t>- </a:t>
            </a:r>
            <a:r>
              <a:rPr lang="cs-CZ" altLang="cs-CZ" sz="2400" dirty="0">
                <a:solidFill>
                  <a:schemeClr val="tx1"/>
                </a:solidFill>
              </a:rPr>
              <a:t>přikládat postiženému na </a:t>
            </a:r>
            <a:r>
              <a:rPr lang="cs-CZ" altLang="cs-CZ" sz="2400" b="1" dirty="0">
                <a:solidFill>
                  <a:schemeClr val="tx1"/>
                </a:solidFill>
              </a:rPr>
              <a:t>čelo, zátylek </a:t>
            </a:r>
            <a:r>
              <a:rPr lang="cs-CZ" altLang="cs-CZ" sz="2400" dirty="0">
                <a:solidFill>
                  <a:schemeClr val="tx1"/>
                </a:solidFill>
              </a:rPr>
              <a:t>a kořen nosu chladné obklady, případně aplikace </a:t>
            </a:r>
            <a:r>
              <a:rPr lang="cs-CZ" altLang="cs-CZ" sz="2400" dirty="0" err="1">
                <a:solidFill>
                  <a:schemeClr val="tx1"/>
                </a:solidFill>
              </a:rPr>
              <a:t>Gelasponu</a:t>
            </a:r>
            <a:br>
              <a:rPr lang="cs-CZ" altLang="cs-CZ" sz="2400" dirty="0">
                <a:solidFill>
                  <a:schemeClr val="tx1"/>
                </a:solidFill>
              </a:rPr>
            </a:br>
            <a:r>
              <a:rPr lang="cs-CZ" altLang="cs-CZ" sz="2400" b="1" dirty="0">
                <a:solidFill>
                  <a:schemeClr val="tx1"/>
                </a:solidFill>
              </a:rPr>
              <a:t>- Z ucha</a:t>
            </a:r>
            <a:br>
              <a:rPr lang="cs-CZ" altLang="cs-CZ" sz="2400" b="1" dirty="0">
                <a:solidFill>
                  <a:schemeClr val="tx1"/>
                </a:solidFill>
              </a:rPr>
            </a:br>
            <a:r>
              <a:rPr lang="cs-CZ" altLang="cs-CZ" sz="2400" dirty="0">
                <a:solidFill>
                  <a:schemeClr val="tx1"/>
                </a:solidFill>
              </a:rPr>
              <a:t>-nechat vytékat z ucha</a:t>
            </a:r>
            <a:br>
              <a:rPr lang="cs-CZ" altLang="cs-CZ" sz="2400" dirty="0">
                <a:solidFill>
                  <a:schemeClr val="tx1"/>
                </a:solidFill>
              </a:rPr>
            </a:br>
            <a:r>
              <a:rPr lang="cs-CZ" altLang="cs-CZ" sz="2400" dirty="0">
                <a:solidFill>
                  <a:schemeClr val="tx1"/>
                </a:solidFill>
              </a:rPr>
              <a:t>- sterilní krytí, odsávací obvaz</a:t>
            </a:r>
            <a:endParaRPr lang="cs-CZ" altLang="cs-CZ" sz="2400" b="1" dirty="0">
              <a:solidFill>
                <a:schemeClr val="tx1"/>
              </a:solidFill>
            </a:endParaRPr>
          </a:p>
          <a:p>
            <a:pPr lvl="1"/>
            <a:r>
              <a:rPr lang="cs-CZ" altLang="cs-CZ" sz="2400" b="1" dirty="0">
                <a:solidFill>
                  <a:schemeClr val="tx1"/>
                </a:solidFill>
              </a:rPr>
              <a:t>Z dutiny ústní</a:t>
            </a:r>
            <a:br>
              <a:rPr lang="cs-CZ" altLang="cs-CZ" sz="2400" b="1" dirty="0">
                <a:solidFill>
                  <a:schemeClr val="tx1"/>
                </a:solidFill>
              </a:rPr>
            </a:br>
            <a:r>
              <a:rPr lang="cs-CZ" altLang="cs-CZ" sz="2400" b="1" dirty="0">
                <a:solidFill>
                  <a:schemeClr val="tx1"/>
                </a:solidFill>
              </a:rPr>
              <a:t>- </a:t>
            </a:r>
            <a:r>
              <a:rPr lang="cs-CZ" altLang="cs-CZ" sz="2400" dirty="0">
                <a:solidFill>
                  <a:schemeClr val="tx1"/>
                </a:solidFill>
              </a:rPr>
              <a:t>při vyraženém  zkousnout tampon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2DA3CCDF-76EF-4F1B-97AE-A0673283A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Vnitřní krvácení</a:t>
            </a:r>
          </a:p>
        </p:txBody>
      </p:sp>
      <p:sp>
        <p:nvSpPr>
          <p:cNvPr id="9219" name="Zástupný obsah 2">
            <a:extLst>
              <a:ext uri="{FF2B5EF4-FFF2-40B4-BE49-F238E27FC236}">
                <a16:creationId xmlns:a16="http://schemas.microsoft.com/office/drawing/2014/main" id="{B175A603-88E4-4DCC-8840-840DAB5A7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dirty="0"/>
              <a:t>Mechanizmus úrazu: tupý náraz-hokej, lyžování, bojové sporty</a:t>
            </a:r>
          </a:p>
          <a:p>
            <a:pPr algn="just"/>
            <a:r>
              <a:rPr lang="cs-CZ" altLang="cs-CZ" dirty="0"/>
              <a:t>Poloha po úrazu: úlevová</a:t>
            </a:r>
          </a:p>
          <a:p>
            <a:pPr algn="just"/>
            <a:r>
              <a:rPr lang="cs-CZ" altLang="cs-CZ" dirty="0"/>
              <a:t>První pomoc: voláme záchrannou službu 155 respektujeme polohu pacienta</a:t>
            </a:r>
          </a:p>
          <a:p>
            <a:pPr algn="just"/>
            <a:r>
              <a:rPr lang="cs-CZ" altLang="cs-CZ" dirty="0"/>
              <a:t>Protišoková opatření: teplo, tišení bolesti, transport, ticho, nepodáváme tekutiny</a:t>
            </a:r>
          </a:p>
          <a:p>
            <a:endParaRPr lang="cs-CZ" altLang="cs-CZ" dirty="0"/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0C3B0D3C-0B14-4A91-B8B1-BFA642CD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Cizí těleso v ráně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AEB7C9-4AD3-413B-8EE2-D7BD0336C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2270125"/>
            <a:ext cx="8229600" cy="4324350"/>
          </a:xfrm>
        </p:spPr>
        <p:txBody>
          <a:bodyPr/>
          <a:lstStyle/>
          <a:p>
            <a:pPr>
              <a:defRPr/>
            </a:pPr>
            <a:r>
              <a:rPr lang="cs-CZ" dirty="0"/>
              <a:t>neodstraňovat těleso v ráně</a:t>
            </a:r>
          </a:p>
          <a:p>
            <a:pPr>
              <a:defRPr/>
            </a:pPr>
            <a:r>
              <a:rPr lang="cs-CZ" dirty="0"/>
              <a:t>sterilně obložit</a:t>
            </a:r>
          </a:p>
          <a:p>
            <a:pPr>
              <a:defRPr/>
            </a:pPr>
            <a:r>
              <a:rPr lang="cs-CZ" dirty="0"/>
              <a:t>uklidňovat</a:t>
            </a:r>
          </a:p>
          <a:p>
            <a:pPr>
              <a:defRPr/>
            </a:pPr>
            <a:r>
              <a:rPr lang="cs-CZ" dirty="0"/>
              <a:t> případně zafixovat proti </a:t>
            </a:r>
          </a:p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cs-CZ" dirty="0"/>
              <a:t>    posunu</a:t>
            </a:r>
          </a:p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cs-CZ" dirty="0"/>
              <a:t>    volat 155</a:t>
            </a:r>
          </a:p>
        </p:txBody>
      </p:sp>
      <p:sp>
        <p:nvSpPr>
          <p:cNvPr id="9" name="Shape 620">
            <a:extLst>
              <a:ext uri="{FF2B5EF4-FFF2-40B4-BE49-F238E27FC236}">
                <a16:creationId xmlns:a16="http://schemas.microsoft.com/office/drawing/2014/main" id="{4CFCB891-9DEE-4657-85FC-2F22F0ABD166}"/>
              </a:ext>
            </a:extLst>
          </p:cNvPr>
          <p:cNvSpPr/>
          <p:nvPr/>
        </p:nvSpPr>
        <p:spPr>
          <a:xfrm>
            <a:off x="5532438" y="6232525"/>
            <a:ext cx="3175000" cy="158750"/>
          </a:xfrm>
          <a:custGeom>
            <a:avLst/>
            <a:gdLst/>
            <a:ahLst/>
            <a:cxnLst/>
            <a:rect l="0" t="0" r="0" b="0"/>
            <a:pathLst>
              <a:path w="3175254" h="159258">
                <a:moveTo>
                  <a:pt x="0" y="0"/>
                </a:moveTo>
                <a:lnTo>
                  <a:pt x="63246" y="0"/>
                </a:lnTo>
                <a:lnTo>
                  <a:pt x="63246" y="96012"/>
                </a:lnTo>
                <a:lnTo>
                  <a:pt x="3111247" y="96012"/>
                </a:lnTo>
                <a:lnTo>
                  <a:pt x="3111247" y="0"/>
                </a:lnTo>
                <a:lnTo>
                  <a:pt x="3175254" y="0"/>
                </a:lnTo>
                <a:lnTo>
                  <a:pt x="3175254" y="159258"/>
                </a:lnTo>
                <a:lnTo>
                  <a:pt x="0" y="159258"/>
                </a:lnTo>
                <a:lnTo>
                  <a:pt x="0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D9E4EE"/>
          </a:fillRef>
          <a:effectRef idx="0">
            <a:scrgbClr r="0" g="0" b="0"/>
          </a:effectRef>
          <a:fontRef idx="none"/>
        </p:style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10245" name="Obrázek 9">
            <a:extLst>
              <a:ext uri="{FF2B5EF4-FFF2-40B4-BE49-F238E27FC236}">
                <a16:creationId xmlns:a16="http://schemas.microsoft.com/office/drawing/2014/main" id="{4E981FF1-11DE-414F-8BE6-55D6C7036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906463"/>
            <a:ext cx="4192588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C63DCBD3-EA0E-4DCB-ACED-936DD9E99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Tepelná poranění - Popáleniny</a:t>
            </a:r>
          </a:p>
        </p:txBody>
      </p:sp>
      <p:sp>
        <p:nvSpPr>
          <p:cNvPr id="11267" name="Zástupný obsah 2">
            <a:extLst>
              <a:ext uri="{FF2B5EF4-FFF2-40B4-BE49-F238E27FC236}">
                <a16:creationId xmlns:a16="http://schemas.microsoft.com/office/drawing/2014/main" id="{0C197F82-5814-46B4-9D38-80711C37C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584700"/>
          </a:xfrm>
        </p:spPr>
        <p:txBody>
          <a:bodyPr/>
          <a:lstStyle/>
          <a:p>
            <a:r>
              <a:rPr lang="cs-CZ" altLang="cs-CZ" b="1" dirty="0"/>
              <a:t>Příznaky: </a:t>
            </a:r>
            <a:r>
              <a:rPr lang="cs-CZ" altLang="cs-CZ" dirty="0"/>
              <a:t>bolest, </a:t>
            </a:r>
          </a:p>
          <a:p>
            <a:r>
              <a:rPr lang="cs-CZ" altLang="cs-CZ" dirty="0"/>
              <a:t>viditelné poškození kůže-zarudnutí, puchýře, příškvary</a:t>
            </a:r>
          </a:p>
          <a:p>
            <a:r>
              <a:rPr lang="cs-CZ" altLang="cs-CZ" b="1" dirty="0"/>
              <a:t>Ohrožení: </a:t>
            </a:r>
            <a:r>
              <a:rPr lang="cs-CZ" altLang="cs-CZ" dirty="0"/>
              <a:t>infekce, rozvoj nemoci z popálení nad 10%( u dětí nad 5%)</a:t>
            </a:r>
          </a:p>
          <a:p>
            <a:r>
              <a:rPr lang="cs-CZ" altLang="cs-CZ" b="1" dirty="0"/>
              <a:t>První pomoc-zásady</a:t>
            </a:r>
            <a:r>
              <a:rPr lang="cs-CZ" altLang="cs-CZ" dirty="0"/>
              <a:t>: volání 155, sledování vitálních funkcí,  potom péče o popálené plochy</a:t>
            </a:r>
          </a:p>
          <a:p>
            <a:r>
              <a:rPr lang="cs-CZ" altLang="cs-CZ" dirty="0"/>
              <a:t>chlazení jen do 5% popáleného těla</a:t>
            </a:r>
          </a:p>
          <a:p>
            <a:r>
              <a:rPr lang="cs-CZ" altLang="cs-CZ" dirty="0"/>
              <a:t>teplota vody  4-8°C-</a:t>
            </a:r>
            <a:r>
              <a:rPr lang="cs-CZ" altLang="cs-CZ" b="1" dirty="0"/>
              <a:t>NE KOSTKY LEDU</a:t>
            </a:r>
          </a:p>
          <a:p>
            <a:r>
              <a:rPr lang="cs-CZ" altLang="cs-CZ" dirty="0"/>
              <a:t>sterilní krytí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C1702673-2AE3-42E1-BE60-58D38C33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PRVNÍ POMOC-Postup ošetření popálenin</a:t>
            </a:r>
          </a:p>
        </p:txBody>
      </p:sp>
      <p:sp>
        <p:nvSpPr>
          <p:cNvPr id="11267" name="Zástupný obsah 2">
            <a:extLst>
              <a:ext uri="{FF2B5EF4-FFF2-40B4-BE49-F238E27FC236}">
                <a16:creationId xmlns:a16="http://schemas.microsoft.com/office/drawing/2014/main" id="{580967D6-DD62-4845-8392-B77F1BF4F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2486025"/>
            <a:ext cx="8782050" cy="4324350"/>
          </a:xfrm>
        </p:spPr>
        <p:txBody>
          <a:bodyPr/>
          <a:lstStyle/>
          <a:p>
            <a:pPr>
              <a:defRPr/>
            </a:pPr>
            <a:r>
              <a:rPr lang="cs-CZ" altLang="cs-CZ" dirty="0"/>
              <a:t>svlečení oděvu (</a:t>
            </a:r>
            <a:r>
              <a:rPr lang="cs-CZ" altLang="cs-CZ" dirty="0" err="1"/>
              <a:t>nepřiškvařeného</a:t>
            </a:r>
            <a:r>
              <a:rPr lang="cs-CZ" altLang="cs-CZ" dirty="0"/>
              <a:t>)</a:t>
            </a:r>
          </a:p>
          <a:p>
            <a:pPr>
              <a:defRPr/>
            </a:pPr>
            <a:r>
              <a:rPr lang="cs-CZ" altLang="cs-CZ" dirty="0"/>
              <a:t>odstranění vodičů </a:t>
            </a:r>
          </a:p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cs-CZ" altLang="cs-CZ" dirty="0"/>
              <a:t>  tepla( prstýnky….)</a:t>
            </a:r>
          </a:p>
          <a:p>
            <a:pPr>
              <a:defRPr/>
            </a:pPr>
            <a:r>
              <a:rPr lang="cs-CZ" altLang="cs-CZ" dirty="0"/>
              <a:t>chlazení proudem vody</a:t>
            </a:r>
          </a:p>
          <a:p>
            <a:pPr>
              <a:defRPr/>
            </a:pPr>
            <a:r>
              <a:rPr lang="cs-CZ" altLang="cs-CZ" dirty="0"/>
              <a:t>sterilní krytí</a:t>
            </a:r>
          </a:p>
          <a:p>
            <a:pPr>
              <a:defRPr/>
            </a:pPr>
            <a:r>
              <a:rPr lang="cs-CZ" altLang="cs-CZ" dirty="0"/>
              <a:t>nepropíchávat puchýře</a:t>
            </a:r>
          </a:p>
          <a:p>
            <a:pPr>
              <a:defRPr/>
            </a:pPr>
            <a:r>
              <a:rPr lang="cs-CZ" altLang="cs-CZ" dirty="0"/>
              <a:t>nemazat žádné masti</a:t>
            </a:r>
          </a:p>
        </p:txBody>
      </p:sp>
      <p:pic>
        <p:nvPicPr>
          <p:cNvPr id="12292" name="Obrázek 3">
            <a:extLst>
              <a:ext uri="{FF2B5EF4-FFF2-40B4-BE49-F238E27FC236}">
                <a16:creationId xmlns:a16="http://schemas.microsoft.com/office/drawing/2014/main" id="{374B267D-31B3-4A27-AD05-225212571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2994025"/>
            <a:ext cx="447675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3530</TotalTime>
  <Words>1899</Words>
  <Application>Microsoft Office PowerPoint</Application>
  <PresentationFormat>Předvádění na obrazovce (4:3)</PresentationFormat>
  <Paragraphs>275</Paragraphs>
  <Slides>45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3" baseType="lpstr">
      <vt:lpstr>Arial</vt:lpstr>
      <vt:lpstr>Calibri</vt:lpstr>
      <vt:lpstr>Georgia</vt:lpstr>
      <vt:lpstr>Times New Roman</vt:lpstr>
      <vt:lpstr>Trebuchet MS</vt:lpstr>
      <vt:lpstr>Verdana</vt:lpstr>
      <vt:lpstr>Wingdings 2</vt:lpstr>
      <vt:lpstr>Urbanistický</vt:lpstr>
      <vt:lpstr>První pomoc-krvácení</vt:lpstr>
      <vt:lpstr>Krvácení-zástava masivního                    zevního krvácení</vt:lpstr>
      <vt:lpstr>Tlakový obvaz</vt:lpstr>
      <vt:lpstr>Ostatní postupy-při masivním krvácení</vt:lpstr>
      <vt:lpstr>Krvácení z tělních otvorů </vt:lpstr>
      <vt:lpstr>Vnitřní krvácení</vt:lpstr>
      <vt:lpstr>Cizí těleso v ráně</vt:lpstr>
      <vt:lpstr>Tepelná poranění - Popáleniny</vt:lpstr>
      <vt:lpstr>PRVNÍ POMOC-Postup ošetření popálenin</vt:lpstr>
      <vt:lpstr>Hodnocení lokálních poranění</vt:lpstr>
      <vt:lpstr>Úžeh a úpal</vt:lpstr>
      <vt:lpstr>Postup první pomoci (úpal a úžeh)</vt:lpstr>
      <vt:lpstr>Poškození chladem</vt:lpstr>
      <vt:lpstr>Poškození chladem</vt:lpstr>
      <vt:lpstr>První pomoc při podchlazení</vt:lpstr>
      <vt:lpstr>Úraz elektrickým proudem</vt:lpstr>
      <vt:lpstr> Otravy</vt:lpstr>
      <vt:lpstr>Otravy</vt:lpstr>
      <vt:lpstr>Poleptání a otravy</vt:lpstr>
      <vt:lpstr>Otravy (houby, léky)</vt:lpstr>
      <vt:lpstr>Otrava alkoholem</vt:lpstr>
      <vt:lpstr>Vdechnutí cizího tělesa</vt:lpstr>
      <vt:lpstr>Vdechnutí cizího tělesa</vt:lpstr>
      <vt:lpstr>První pomoc- vdechnutí cizího tělesa</vt:lpstr>
      <vt:lpstr>Vdechnutí tělesa</vt:lpstr>
      <vt:lpstr>Vypuzení tělesa</vt:lpstr>
      <vt:lpstr>Alergie</vt:lpstr>
      <vt:lpstr>Anafylaxe</vt:lpstr>
      <vt:lpstr>První pomoc při anafylaktické reakci</vt:lpstr>
      <vt:lpstr>Aplikace Epipenu</vt:lpstr>
      <vt:lpstr>Preventivní opatření ve škole</vt:lpstr>
      <vt:lpstr>Poranění hybného aparátu</vt:lpstr>
      <vt:lpstr>Fraktura - zlomeniny</vt:lpstr>
      <vt:lpstr>Fixacezlomeniny-fix končetiny </vt:lpstr>
      <vt:lpstr>Fraktury - zlomeniny</vt:lpstr>
      <vt:lpstr>Neúrazové urgentní stavy</vt:lpstr>
      <vt:lpstr>Astma</vt:lpstr>
      <vt:lpstr>Astmatický záchvat</vt:lpstr>
      <vt:lpstr>Cukrovka-Diabetes mellitus</vt:lpstr>
      <vt:lpstr>Diabetes mellitus</vt:lpstr>
      <vt:lpstr>Cukrovka-Diabetes mellitus</vt:lpstr>
      <vt:lpstr>Křečové stavy</vt:lpstr>
      <vt:lpstr>Křečové stavy</vt:lpstr>
      <vt:lpstr>Videa</vt:lpstr>
      <vt:lpstr>Použité zdroje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Dítě s alergií</dc:title>
  <dc:creator>Uzivatel</dc:creator>
  <cp:lastModifiedBy>Hana Janošková</cp:lastModifiedBy>
  <cp:revision>114</cp:revision>
  <dcterms:created xsi:type="dcterms:W3CDTF">2017-03-31T17:29:04Z</dcterms:created>
  <dcterms:modified xsi:type="dcterms:W3CDTF">2022-09-26T08:37:18Z</dcterms:modified>
</cp:coreProperties>
</file>