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12" r:id="rId3"/>
    <p:sldId id="327" r:id="rId4"/>
    <p:sldId id="280" r:id="rId5"/>
    <p:sldId id="313" r:id="rId6"/>
    <p:sldId id="314" r:id="rId7"/>
    <p:sldId id="315" r:id="rId8"/>
    <p:sldId id="317" r:id="rId9"/>
    <p:sldId id="335" r:id="rId10"/>
    <p:sldId id="336" r:id="rId11"/>
    <p:sldId id="330" r:id="rId12"/>
    <p:sldId id="332" r:id="rId13"/>
    <p:sldId id="333" r:id="rId14"/>
    <p:sldId id="33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465BC-3F98-489E-9F93-67B4AA3E9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8E44ED-E6B5-4790-92AC-F2F8ED81A1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06BA18-D5F9-44CD-BAF8-13B81A097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6244C8-8F33-4C5A-8C8D-68F16D52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1495FD-8A46-498E-8D74-064548512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40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9191A-5260-44EF-9735-A1312FF5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9AF40F-DC09-4D09-8DFE-5951C4D3C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4FDF07-D755-46E3-BC94-8C0D96E2D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F0D440-80C5-4F12-AF40-513ADA2D8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F53B51-17FE-4CA9-B9C1-1B52AA9E1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38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C6AB018-A5F9-45FB-BCA4-6E9E1A4D6B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AE175F5-C77F-4249-A2FC-BD408A44C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9F475E-845E-4D5B-9C21-BA41800DC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7F750D-1186-4801-BC85-BCC7011DC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CAEF04-5D74-469B-BAAB-50ECEEF4B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5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41DBF-D43F-4696-A5DA-B696FAF8F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A4E82-8021-4123-A746-6C6FE218D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9CF24C-8E12-4FF7-8ECC-53214E7D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762B71-7C64-4481-BE1A-2166A0FA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251166-2026-4840-9FD2-13B07649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6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E479A-FDC6-4B8D-A8C8-E2456427E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3CD15E-D84F-49E2-9E76-06E6BF835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589D66-9A45-40D8-8D32-0BC4F235F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F2EF5F-670F-48F5-AA0F-BC6445EE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143867-EC10-44B7-831A-AA52F2548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36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9311E-BD2C-409B-8B96-EE32D7D22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991F3-1D5B-4311-A391-E1800CBF5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836FDC-8608-4733-8DE8-BE9610D80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4F57D6-63F8-4846-B38E-AF8E12E2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CB22AA-9467-421D-BD13-DEDCBB22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BDDEFA-DA8A-41D7-93D8-297A5919A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77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83ABF-E966-4A85-91B6-2A345E8DC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EC160F-2707-4EBA-BBC9-05672ED85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AAFBBD-092B-4C73-8FF5-4E5016004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19CCC5F-FD04-4956-9369-CCE8D16A9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D88D00-A525-4B89-B62F-E53C19FF97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073D6CF-361C-48A2-959A-89FC9604A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961F748-ABA0-45E2-8601-CBB228117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DB85DA7-F289-42B8-8E92-7AE6D8731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06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33568-14D7-4EBC-BFA7-FA76B9E4F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A738F5-CFC5-4D24-AAF1-9E734D64C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40194D-70B2-4F22-92D9-6E7A3193E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63CD87-8283-43C9-ACC3-85F91CE9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04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4E59FB4-DCD7-41B4-99EE-A1FCFB6E3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B954BE-B9B9-4BC4-B062-E4DBADED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E0E34A-981E-4E7B-9E34-BE198EA78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40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655C3-AB58-4AB2-9EA2-B956443E7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C6098B-F0A9-4B99-B3A1-1A7BE1183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5595FC5-B912-43A5-BA49-144399B64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A08E8C-7DA7-48BD-A702-7091AAF50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A1636D-D711-49D1-8687-D2983BD60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E256E3-36D7-4521-81EC-A0E9E03F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19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43354-510D-4FD6-9BB8-42B494871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EC9B78-858F-4482-8AE9-D6F0C0C128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98912DF-A022-416B-B66A-B05354F15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630615-26A2-4789-BB83-1C5F2B57D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FBCB185-A49B-4BDA-9276-6F0A0FF29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FAB1B3-1252-4D4B-BCED-481669F67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23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9192713-D6CD-4952-8EE2-BE3B084A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70B0B5-FFFC-448E-92D6-292551BC2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D8604-2EB8-40E2-9CDA-2939DE8391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E51BE-7EB0-45A5-86E0-64C70BCCB9F2}" type="datetimeFigureOut">
              <a:rPr lang="cs-CZ" smtClean="0"/>
              <a:t>19.09.2023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A4704D-2578-4733-97E2-6B035CE2A6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0EDA83-CF9A-4A17-BEBE-492C1B9D5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3E3C5-0FE8-4EFC-AB83-2FC67CBF1D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36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Large confetti">
            <a:extLst>
              <a:ext uri="{FF2B5EF4-FFF2-40B4-BE49-F238E27FC236}">
                <a16:creationId xmlns:a16="http://schemas.microsoft.com/office/drawing/2014/main" id="{E082F938-5D04-43BB-B338-2EB495019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1649" y="2103438"/>
            <a:ext cx="8353425" cy="838200"/>
          </a:xfrm>
          <a:noFill/>
        </p:spPr>
        <p:txBody>
          <a:bodyPr vert="horz" lIns="92075" tIns="46038" rIns="92075" bIns="46038" rtlCol="0" anchor="ctr">
            <a:noAutofit/>
          </a:bodyPr>
          <a:lstStyle/>
          <a:p>
            <a:pPr algn="ctr" eaLnBrk="1" hangingPunct="1"/>
            <a:r>
              <a:rPr lang="cs-CZ" altLang="cs-CZ" sz="4000" dirty="0">
                <a:latin typeface="+mn-lt"/>
              </a:rPr>
              <a:t>Politická forma organizace společnosti</a:t>
            </a:r>
          </a:p>
        </p:txBody>
      </p:sp>
      <p:sp>
        <p:nvSpPr>
          <p:cNvPr id="5124" name="Text Box 26">
            <a:extLst>
              <a:ext uri="{FF2B5EF4-FFF2-40B4-BE49-F238E27FC236}">
                <a16:creationId xmlns:a16="http://schemas.microsoft.com/office/drawing/2014/main" id="{A329635B-04FA-404F-82D8-78D08655C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101" y="152400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5125" name="Text Box 27">
            <a:extLst>
              <a:ext uri="{FF2B5EF4-FFF2-40B4-BE49-F238E27FC236}">
                <a16:creationId xmlns:a16="http://schemas.microsoft.com/office/drawing/2014/main" id="{28DE8D4A-AF3E-407B-8AA5-85D9327CB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Large confetti">
            <a:extLst>
              <a:ext uri="{FF2B5EF4-FFF2-40B4-BE49-F238E27FC236}">
                <a16:creationId xmlns:a16="http://schemas.microsoft.com/office/drawing/2014/main" id="{1A736A95-F6DA-4018-B8ED-832073EDA9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Státní aparát, území a obyvatelstvo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EFF77BE-D97B-426A-AE80-6493137B0C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1" y="2133600"/>
            <a:ext cx="8016875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0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Státní aparát je utvářen hierarchicky uspořádanými správními orgány jejichž chod zajišťuje nový stav – úřednictvo. Vzniká profesionální armáda, policie, soudy a pro chod státu se pravidelně vybírají daně.</a:t>
            </a:r>
          </a:p>
          <a:p>
            <a:pPr lvl="1" eaLnBrk="1" hangingPunct="1">
              <a:lnSpc>
                <a:spcPct val="10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0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Státní území je vymezeno pevnou státní hranicí. Toto by dříve ani nebylo možné vzhledem k předchozí absenci přesných měřických a kartografických metod.</a:t>
            </a:r>
          </a:p>
          <a:p>
            <a:pPr lvl="1" eaLnBrk="1" hangingPunct="1">
              <a:lnSpc>
                <a:spcPct val="10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0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Utváří se vztah mezi jedincem a státem – občanství. Při vzrůstajícím počtu a mobilitě obyvatel od 18. století (rušení nevolnictví) zaručuje stát svým občanům základní práva a svobody.</a:t>
            </a:r>
          </a:p>
          <a:p>
            <a:pPr eaLnBrk="1" hangingPunct="1">
              <a:buFontTx/>
              <a:buNone/>
            </a:pPr>
            <a:endParaRPr lang="cs-CZ" altLang="cs-CZ" sz="1800" dirty="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z="1600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 dirty="0"/>
          </a:p>
        </p:txBody>
      </p:sp>
      <p:sp>
        <p:nvSpPr>
          <p:cNvPr id="14340" name="Text Box 26">
            <a:extLst>
              <a:ext uri="{FF2B5EF4-FFF2-40B4-BE49-F238E27FC236}">
                <a16:creationId xmlns:a16="http://schemas.microsoft.com/office/drawing/2014/main" id="{F7855BDA-9956-4F0C-B60C-40DE25E48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4341" name="Text Box 27">
            <a:extLst>
              <a:ext uri="{FF2B5EF4-FFF2-40B4-BE49-F238E27FC236}">
                <a16:creationId xmlns:a16="http://schemas.microsoft.com/office/drawing/2014/main" id="{60D91374-1EDB-4436-83C4-5D0773238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Large confetti">
            <a:extLst>
              <a:ext uri="{FF2B5EF4-FFF2-40B4-BE49-F238E27FC236}">
                <a16:creationId xmlns:a16="http://schemas.microsoft.com/office/drawing/2014/main" id="{AA17B1CC-5EB8-48A8-805E-C3A8B555A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Státní moc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9835294-D2B0-4B33-B139-ADCD0C3A06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1" y="2133600"/>
            <a:ext cx="8016875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marL="457200" lvl="1" indent="0"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r>
              <a:rPr lang="cs-CZ" altLang="cs-CZ" sz="1800" b="1" u="sng" dirty="0">
                <a:latin typeface="Arial" charset="0"/>
                <a:cs typeface="Arial" charset="0"/>
              </a:rPr>
              <a:t>Vyznačuje se politicko-právními charakteristikami</a:t>
            </a:r>
            <a:r>
              <a:rPr lang="cs-CZ" altLang="cs-CZ" sz="1800" u="sng" dirty="0">
                <a:latin typeface="Arial" charset="0"/>
                <a:cs typeface="Arial" charset="0"/>
              </a:rPr>
              <a:t>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Politický charakter vypovídá o míře demokracie.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Organizace státu – státní mechanismus – institucionálně zajišťuje výkon státní moci a zajišťuje státní suverenitu.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Výrazná změna orientace státní moci v uplynulých 100 letech. Počátkem 20. st. panoval názor, že státní moc nemusí respektovat práva jedince jestliže se jedná o státní účel. Současné pojetí naopak akcentuje postavení a práva jedince.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15364" name="Text Box 26">
            <a:extLst>
              <a:ext uri="{FF2B5EF4-FFF2-40B4-BE49-F238E27FC236}">
                <a16:creationId xmlns:a16="http://schemas.microsoft.com/office/drawing/2014/main" id="{66DB373F-51B9-4350-B8BC-40343335F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5365" name="Text Box 27">
            <a:extLst>
              <a:ext uri="{FF2B5EF4-FFF2-40B4-BE49-F238E27FC236}">
                <a16:creationId xmlns:a16="http://schemas.microsoft.com/office/drawing/2014/main" id="{3BA7F9AE-267D-425D-9C6F-EA0847D4C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 descr="Large confetti">
            <a:extLst>
              <a:ext uri="{FF2B5EF4-FFF2-40B4-BE49-F238E27FC236}">
                <a16:creationId xmlns:a16="http://schemas.microsoft.com/office/drawing/2014/main" id="{CF616D41-81AE-4FC6-99D7-F2EBC4044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Dělba státní moci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D0A35C4-6F0F-4A92-886E-03E23D7BA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1" y="2133600"/>
            <a:ext cx="8016875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marL="457200" lvl="1" indent="0"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r>
              <a:rPr lang="cs-CZ" altLang="cs-CZ" sz="1800" b="1" u="sng" dirty="0">
                <a:latin typeface="Arial" charset="0"/>
                <a:cs typeface="Arial" charset="0"/>
              </a:rPr>
              <a:t>Podle nezávislosti a převažující činnosti se státní orgány člení na:</a:t>
            </a:r>
            <a:endParaRPr lang="cs-CZ" altLang="cs-CZ" sz="1800" u="sng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Parlamentní (zákonodárné).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Exekutivní (výkonné) – hlava státu, vláda a orgány státní správy.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Ochrany práva (soudní) – soudy a ombudsmani (státní zastupitelství bývá někdy řazeno mezi orgány výkonné).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16388" name="Text Box 26">
            <a:extLst>
              <a:ext uri="{FF2B5EF4-FFF2-40B4-BE49-F238E27FC236}">
                <a16:creationId xmlns:a16="http://schemas.microsoft.com/office/drawing/2014/main" id="{138B7681-7429-4292-933F-5CC625675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6389" name="Text Box 27">
            <a:extLst>
              <a:ext uri="{FF2B5EF4-FFF2-40B4-BE49-F238E27FC236}">
                <a16:creationId xmlns:a16="http://schemas.microsoft.com/office/drawing/2014/main" id="{5B215333-4B95-474A-B90F-E43D445CD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 descr="Large confetti">
            <a:extLst>
              <a:ext uri="{FF2B5EF4-FFF2-40B4-BE49-F238E27FC236}">
                <a16:creationId xmlns:a16="http://schemas.microsoft.com/office/drawing/2014/main" id="{231E184C-D2B6-4EC5-850A-BA26124CD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Státní orgány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9824DBE-4802-4730-AB61-D28B15A0CC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8415" y="1635577"/>
            <a:ext cx="8016875" cy="4806043"/>
          </a:xfrm>
        </p:spPr>
        <p:txBody>
          <a:bodyPr vert="horz" lIns="92075" tIns="46038" rIns="92075" bIns="46038" rtlCol="0">
            <a:normAutofit lnSpcReduction="10000"/>
          </a:bodyPr>
          <a:lstStyle/>
          <a:p>
            <a:pPr marL="457200" lvl="1" indent="0"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u="sng" dirty="0">
                <a:latin typeface="Arial" charset="0"/>
                <a:cs typeface="Arial" charset="0"/>
              </a:rPr>
              <a:t>Parlamenty</a:t>
            </a:r>
            <a:r>
              <a:rPr lang="cs-CZ" altLang="cs-CZ" sz="1800" dirty="0">
                <a:latin typeface="Arial" charset="0"/>
                <a:cs typeface="Arial" charset="0"/>
              </a:rPr>
              <a:t> – zastupitelský charakter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u="sng" dirty="0">
                <a:latin typeface="Arial" charset="0"/>
                <a:cs typeface="Arial" charset="0"/>
              </a:rPr>
              <a:t>Hlavy státu </a:t>
            </a:r>
            <a:r>
              <a:rPr lang="cs-CZ" altLang="cs-CZ" sz="1800" dirty="0">
                <a:latin typeface="Arial" charset="0"/>
                <a:cs typeface="Arial" charset="0"/>
              </a:rPr>
              <a:t>– jejich postavení a činnost závisí na formě vlády (patří mezi nejvyšší státní orgány)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u="sng" dirty="0">
                <a:latin typeface="Arial" charset="0"/>
                <a:cs typeface="Arial" charset="0"/>
              </a:rPr>
              <a:t>Vlády</a:t>
            </a:r>
            <a:r>
              <a:rPr lang="cs-CZ" altLang="cs-CZ" sz="1800" dirty="0">
                <a:latin typeface="Arial" charset="0"/>
                <a:cs typeface="Arial" charset="0"/>
              </a:rPr>
              <a:t> – řídí státní politiku a zodpovídají za výkon státní správy, mají normotvornou pravomoc.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u="sng" dirty="0">
                <a:latin typeface="Arial" charset="0"/>
                <a:cs typeface="Arial" charset="0"/>
              </a:rPr>
              <a:t>Ministerstva a ústřední orgány státní správy </a:t>
            </a:r>
            <a:r>
              <a:rPr lang="cs-CZ" altLang="cs-CZ" sz="1800" dirty="0">
                <a:latin typeface="Arial" charset="0"/>
                <a:cs typeface="Arial" charset="0"/>
              </a:rPr>
              <a:t>-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Národní bezpečnostní úřad, Český statistický úřad, Český telekomunikační úřad, Energetický regulační úřad, Úřad pro ochranu hospodářské soutěže, Správa státních hmotných rezerv ….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u="sng" dirty="0">
                <a:latin typeface="Arial" charset="0"/>
                <a:cs typeface="Arial" charset="0"/>
              </a:rPr>
              <a:t>Územní orgány státní správy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u="sng" dirty="0">
                <a:latin typeface="Arial" charset="0"/>
                <a:cs typeface="Arial" charset="0"/>
              </a:rPr>
              <a:t>Soudy, státní zastupitelství, ombudsman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17412" name="Text Box 26">
            <a:extLst>
              <a:ext uri="{FF2B5EF4-FFF2-40B4-BE49-F238E27FC236}">
                <a16:creationId xmlns:a16="http://schemas.microsoft.com/office/drawing/2014/main" id="{274F29AE-AB2D-4E5D-99B3-58B371CE9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7413" name="Text Box 27">
            <a:extLst>
              <a:ext uri="{FF2B5EF4-FFF2-40B4-BE49-F238E27FC236}">
                <a16:creationId xmlns:a16="http://schemas.microsoft.com/office/drawing/2014/main" id="{7B6F0D7E-0F0F-4E9D-9514-7A6A4D411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 descr="Large confetti">
            <a:extLst>
              <a:ext uri="{FF2B5EF4-FFF2-40B4-BE49-F238E27FC236}">
                <a16:creationId xmlns:a16="http://schemas.microsoft.com/office/drawing/2014/main" id="{09E640DC-F54A-4852-9FC1-3AC1A555F1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Charakteristika státu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C78C205-CF5D-4F64-B1DA-BF148F59E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67594" y="1560511"/>
            <a:ext cx="8016875" cy="5199517"/>
          </a:xfrm>
        </p:spPr>
        <p:txBody>
          <a:bodyPr vert="horz" lIns="92075" tIns="46038" rIns="92075" bIns="46038" rtlCol="0">
            <a:normAutofit/>
          </a:bodyPr>
          <a:lstStyle/>
          <a:p>
            <a:pPr marL="457200" lvl="1" indent="0"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r>
              <a:rPr lang="cs-CZ" altLang="cs-CZ" sz="1800" b="1" u="sng" dirty="0">
                <a:latin typeface="Arial" charset="0"/>
                <a:cs typeface="Arial" charset="0"/>
              </a:rPr>
              <a:t>Charakteristické rysy moderního státu:</a:t>
            </a:r>
            <a:endParaRPr lang="cs-CZ" altLang="cs-CZ" sz="1800" u="sng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u="sng" dirty="0">
                <a:latin typeface="Arial" charset="0"/>
                <a:cs typeface="Arial" charset="0"/>
              </a:rPr>
              <a:t>Právní stát </a:t>
            </a:r>
            <a:r>
              <a:rPr lang="cs-CZ" altLang="cs-CZ" sz="1800" dirty="0">
                <a:latin typeface="Arial" charset="0"/>
                <a:cs typeface="Arial" charset="0"/>
              </a:rPr>
              <a:t>– zákon stanovuje pravidla chování státních orgánů jako ochranu před libovůlí státních orgánů. Vymezuje působnost a pravomoci státních orgánů. Soudnictví je nezávislé.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u="sng" dirty="0">
                <a:latin typeface="Arial" charset="0"/>
                <a:cs typeface="Arial" charset="0"/>
              </a:rPr>
              <a:t>Demokratický stát </a:t>
            </a:r>
            <a:r>
              <a:rPr lang="cs-CZ" altLang="cs-CZ" sz="1800" dirty="0">
                <a:latin typeface="Arial" charset="0"/>
                <a:cs typeface="Arial" charset="0"/>
              </a:rPr>
              <a:t>– zajišťuje vliv lidu na státní moc a vládu ve státě.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u="sng" dirty="0">
                <a:latin typeface="Arial" charset="0"/>
                <a:cs typeface="Arial" charset="0"/>
              </a:rPr>
              <a:t>Sociální stát </a:t>
            </a:r>
            <a:r>
              <a:rPr lang="cs-CZ" altLang="cs-CZ" sz="1800" dirty="0">
                <a:latin typeface="Arial" charset="0"/>
                <a:cs typeface="Arial" charset="0"/>
              </a:rPr>
              <a:t>– usiluje o zmírňování rozdílů vyplývajících z napětí mezi svobodou ve společnosti a sociálními potřebami obyvatel – minimální příjem, sociální politika …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18436" name="Text Box 26">
            <a:extLst>
              <a:ext uri="{FF2B5EF4-FFF2-40B4-BE49-F238E27FC236}">
                <a16:creationId xmlns:a16="http://schemas.microsoft.com/office/drawing/2014/main" id="{DE5C4D75-0432-4B4C-9ED7-15A33424C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8437" name="Text Box 27">
            <a:extLst>
              <a:ext uri="{FF2B5EF4-FFF2-40B4-BE49-F238E27FC236}">
                <a16:creationId xmlns:a16="http://schemas.microsoft.com/office/drawing/2014/main" id="{40BD6926-8460-4E8F-A210-D775E59DC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 descr="Large confetti">
            <a:extLst>
              <a:ext uri="{FF2B5EF4-FFF2-40B4-BE49-F238E27FC236}">
                <a16:creationId xmlns:a16="http://schemas.microsoft.com/office/drawing/2014/main" id="{552558C8-6662-4E95-92A3-90D2CFDB7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Státověda</a:t>
            </a:r>
            <a:br>
              <a:rPr lang="cs-CZ" altLang="cs-CZ" sz="4000">
                <a:latin typeface="Arial" panose="020B0604020202020204" pitchFamily="34" charset="0"/>
              </a:rPr>
            </a:br>
            <a:r>
              <a:rPr lang="cs-CZ" altLang="cs-CZ" sz="2400">
                <a:latin typeface="Arial" panose="020B0604020202020204" pitchFamily="34" charset="0"/>
              </a:rPr>
              <a:t>přehled doporučené literatury</a:t>
            </a:r>
          </a:p>
        </p:txBody>
      </p:sp>
      <p:sp>
        <p:nvSpPr>
          <p:cNvPr id="97283" name="Rectangle 1027">
            <a:extLst>
              <a:ext uri="{FF2B5EF4-FFF2-40B4-BE49-F238E27FC236}">
                <a16:creationId xmlns:a16="http://schemas.microsoft.com/office/drawing/2014/main" id="{0CED76E8-7554-4B6A-B0AF-E35E86437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905000"/>
            <a:ext cx="8382000" cy="4692650"/>
          </a:xfrm>
        </p:spPr>
        <p:txBody>
          <a:bodyPr vert="horz" lIns="92075" tIns="46038" rIns="92075" bIns="46038" rtlCol="0">
            <a:normAutofit lnSpcReduction="10000"/>
          </a:bodyPr>
          <a:lstStyle/>
          <a:p>
            <a:pPr eaLnBrk="1" hangingPunct="1">
              <a:lnSpc>
                <a:spcPct val="90000"/>
              </a:lnSpc>
              <a:buSzTx/>
              <a:buFont typeface="Wingdings" pitchFamily="2" charset="2"/>
              <a:buNone/>
              <a:defRPr/>
            </a:pPr>
            <a:endParaRPr lang="pl-PL" altLang="cs-CZ" sz="2400" b="1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Ø"/>
              <a:defRPr/>
            </a:pPr>
            <a:r>
              <a:rPr lang="cs-CZ" altLang="cs-CZ" sz="2400" dirty="0">
                <a:solidFill>
                  <a:schemeClr val="accent6">
                    <a:lumMod val="90000"/>
                    <a:lumOff val="10000"/>
                  </a:schemeClr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cs-CZ" alt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  <a:cs typeface="Times New Roman" pitchFamily="18" charset="0"/>
              </a:rPr>
              <a:t>Filip, j., Svatoň, J.: </a:t>
            </a:r>
            <a:r>
              <a:rPr lang="cs-CZ" alt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Státověda. </a:t>
            </a:r>
            <a:r>
              <a:rPr lang="cs-CZ" altLang="cs-CZ" sz="2400" b="1" i="1" dirty="0" err="1">
                <a:solidFill>
                  <a:schemeClr val="accent6">
                    <a:lumMod val="90000"/>
                    <a:lumOff val="10000"/>
                  </a:schemeClr>
                </a:solidFill>
              </a:rPr>
              <a:t>Wolters</a:t>
            </a:r>
            <a:r>
              <a:rPr lang="cs-CZ" alt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</a:t>
            </a:r>
            <a:r>
              <a:rPr lang="cs-CZ" altLang="cs-CZ" sz="2400" b="1" i="1" dirty="0" err="1">
                <a:solidFill>
                  <a:schemeClr val="accent6">
                    <a:lumMod val="90000"/>
                    <a:lumOff val="10000"/>
                  </a:schemeClr>
                </a:solidFill>
              </a:rPr>
              <a:t>Kluwer</a:t>
            </a:r>
            <a:r>
              <a:rPr lang="cs-CZ" alt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, 2011, 400 s.</a:t>
            </a:r>
            <a:br>
              <a:rPr lang="cs-CZ" alt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</a:br>
            <a:endParaRPr lang="cs-CZ" altLang="cs-CZ" sz="2400" b="1" i="1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Ø"/>
              <a:defRPr/>
            </a:pPr>
            <a:r>
              <a:rPr 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Klíma, K. a kol. Státověda. Plzeň, 2006.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Ø"/>
              <a:defRPr/>
            </a:pPr>
            <a:endParaRPr lang="cs-CZ" altLang="cs-CZ" sz="2400" b="1" i="1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Ø"/>
              <a:defRPr/>
            </a:pPr>
            <a:r>
              <a:rPr lang="cs-CZ" alt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Balík, Z.: Komunální politika. </a:t>
            </a:r>
            <a:r>
              <a:rPr lang="cs-CZ" altLang="cs-CZ" sz="2400" b="1" i="1" dirty="0" err="1">
                <a:solidFill>
                  <a:schemeClr val="accent6">
                    <a:lumMod val="90000"/>
                    <a:lumOff val="10000"/>
                  </a:schemeClr>
                </a:solidFill>
              </a:rPr>
              <a:t>Grada</a:t>
            </a:r>
            <a:r>
              <a:rPr lang="cs-CZ" alt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, 2009, 250 s.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None/>
              <a:defRPr/>
            </a:pPr>
            <a:endParaRPr lang="cs-CZ" altLang="cs-CZ" sz="1800" dirty="0">
              <a:solidFill>
                <a:schemeClr val="accent6">
                  <a:lumMod val="90000"/>
                  <a:lumOff val="10000"/>
                </a:schemeClr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Ø"/>
              <a:defRPr/>
            </a:pPr>
            <a:r>
              <a:rPr lang="pt-BR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Ústava České republiky - č. 1/1993 Sb.</a:t>
            </a:r>
            <a:endParaRPr lang="cs-CZ" sz="2400" b="1" i="1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Ø"/>
              <a:defRPr/>
            </a:pPr>
            <a:r>
              <a:rPr 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Zákon o obcích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Ø"/>
              <a:defRPr/>
            </a:pPr>
            <a:r>
              <a:rPr lang="cs-CZ" sz="2400" b="1" i="1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Zákony o volbách: do parlamentu ČR, do Evropského parlamentu, do krajských a obecních zastupitelstev a volbě prezidenta.</a:t>
            </a:r>
            <a:endParaRPr lang="pt-BR" sz="2400" b="1" i="1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Ø"/>
              <a:defRPr/>
            </a:pPr>
            <a:endParaRPr lang="cs-CZ" altLang="cs-CZ" sz="2400" b="1" i="1" dirty="0">
              <a:solidFill>
                <a:schemeClr val="bg2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</p:txBody>
      </p:sp>
      <p:sp>
        <p:nvSpPr>
          <p:cNvPr id="6148" name="Text Box 1028">
            <a:extLst>
              <a:ext uri="{FF2B5EF4-FFF2-40B4-BE49-F238E27FC236}">
                <a16:creationId xmlns:a16="http://schemas.microsoft.com/office/drawing/2014/main" id="{C7531C5B-279F-419F-BF08-7AFE814CA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149" name="Text Box 1029">
            <a:extLst>
              <a:ext uri="{FF2B5EF4-FFF2-40B4-BE49-F238E27FC236}">
                <a16:creationId xmlns:a16="http://schemas.microsoft.com/office/drawing/2014/main" id="{0C22BC6C-695E-4E72-846D-1F818E773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descr="Large confetti">
            <a:extLst>
              <a:ext uri="{FF2B5EF4-FFF2-40B4-BE49-F238E27FC236}">
                <a16:creationId xmlns:a16="http://schemas.microsoft.com/office/drawing/2014/main" id="{AA439EB4-37EA-4E5C-BBA1-4138B5F3E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Státověda</a:t>
            </a: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7956973-9C60-4D77-A201-69F3DF29D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24139" y="1628775"/>
            <a:ext cx="8016875" cy="4895850"/>
          </a:xfrm>
        </p:spPr>
        <p:txBody>
          <a:bodyPr vert="horz" lIns="92075" tIns="46038" rIns="92075" bIns="46038" rtlCol="0">
            <a:normAutofit/>
          </a:bodyPr>
          <a:lstStyle/>
          <a:p>
            <a:pPr eaLnBrk="1" hangingPunct="1">
              <a:buSzTx/>
              <a:buFont typeface="Wingdings" pitchFamily="2" charset="2"/>
              <a:buChar char="Ø"/>
              <a:defRPr/>
            </a:pPr>
            <a:r>
              <a:rPr lang="cs-CZ" sz="2000" b="1" i="1" u="sng" dirty="0">
                <a:solidFill>
                  <a:schemeClr val="accent6">
                    <a:lumMod val="90000"/>
                    <a:lumOff val="10000"/>
                  </a:schemeClr>
                </a:solidFill>
                <a:latin typeface="Arial" charset="0"/>
              </a:rPr>
              <a:t>Vymezení  pojmu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Státověda - vědní obor, který se obecně věnuje studiu veřejné moci a mechanismům jejího uplatňování.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solidFill>
                <a:schemeClr val="accent6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Předmětem studia státovědy jsou zákonitosti tvorby a uplatňování veřejné moci.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solidFill>
                <a:schemeClr val="accent6">
                  <a:lumMod val="90000"/>
                  <a:lumOff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Subjekty uplatňování veřejné moci jsou především stát, instituce pro výkon samosprávy a jejich orgány.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Státověda ze tedy zabývá zejména státem, orgány veřejné moci a mechanismy uplatňování veřejné moci. 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  <a:defRPr/>
            </a:pPr>
            <a:endParaRPr lang="cs-CZ" sz="1800" dirty="0">
              <a:solidFill>
                <a:srgbClr val="001428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sz="2400" dirty="0"/>
          </a:p>
        </p:txBody>
      </p:sp>
      <p:sp>
        <p:nvSpPr>
          <p:cNvPr id="7172" name="Text Box 26">
            <a:extLst>
              <a:ext uri="{FF2B5EF4-FFF2-40B4-BE49-F238E27FC236}">
                <a16:creationId xmlns:a16="http://schemas.microsoft.com/office/drawing/2014/main" id="{3B93017F-5DD1-4BE2-A7AF-D4FFF808B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7173" name="Text Box 27">
            <a:extLst>
              <a:ext uri="{FF2B5EF4-FFF2-40B4-BE49-F238E27FC236}">
                <a16:creationId xmlns:a16="http://schemas.microsoft.com/office/drawing/2014/main" id="{3124A97D-65D2-47E1-80C4-0AE23ECDD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descr="Large confetti">
            <a:extLst>
              <a:ext uri="{FF2B5EF4-FFF2-40B4-BE49-F238E27FC236}">
                <a16:creationId xmlns:a16="http://schemas.microsoft.com/office/drawing/2014/main" id="{CCF5C5EC-3BE6-4755-9CF2-BDD039F7B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Stát</a:t>
            </a: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99CF98F-42F2-419F-8AD1-1430C4484C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24139" y="1628775"/>
            <a:ext cx="8016875" cy="4895850"/>
          </a:xfrm>
        </p:spPr>
        <p:txBody>
          <a:bodyPr vert="horz" lIns="92075" tIns="46038" rIns="92075" bIns="46038" rtlCol="0">
            <a:normAutofit/>
          </a:bodyPr>
          <a:lstStyle/>
          <a:p>
            <a:pPr eaLnBrk="1" hangingPunct="1">
              <a:buSzTx/>
              <a:buFont typeface="Wingdings" pitchFamily="2" charset="2"/>
              <a:buChar char="Ø"/>
              <a:defRPr/>
            </a:pPr>
            <a:r>
              <a:rPr lang="cs-CZ" sz="2000" b="1" i="1" u="sng" dirty="0">
                <a:solidFill>
                  <a:schemeClr val="accent6">
                    <a:lumMod val="90000"/>
                    <a:lumOff val="10000"/>
                  </a:schemeClr>
                </a:solidFill>
                <a:latin typeface="Arial" charset="0"/>
              </a:rPr>
              <a:t>Vymezení  pojmu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Obecně politická forma organizace společnosti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solidFill>
                <a:schemeClr val="accent6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Machiavelli - zavádí pojem "stát„. Stát je neutrální, neboť nezahrnuje myšlenku dobra ani zla. Jeho hlavním a jediným zájmem je rozšíření a udržení moci, kterou neudržuje řád, ale vojenská síla.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solidFill>
                <a:schemeClr val="accent6">
                  <a:lumMod val="90000"/>
                  <a:lumOff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Hobbes definuje stát jako tzv. společenskou smlouvu mezi jednotlivcem a panovníkem. Dle jeho názoru král přejímá veškerou výkonnou, zákonodárnou a soudní moc, proti které není žádné odvolání.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Hegel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stát chápe jako politickou jednotku určenou územím, obyvatelstvem a autonomní vládou. Příslušnost k tomuto státu je dána občanstvím.</a:t>
            </a:r>
            <a:endParaRPr lang="cs-CZ" sz="1800" dirty="0">
              <a:solidFill>
                <a:srgbClr val="001428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cs-CZ" sz="1800" dirty="0">
              <a:solidFill>
                <a:srgbClr val="001428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sz="2400" dirty="0"/>
          </a:p>
        </p:txBody>
      </p:sp>
      <p:sp>
        <p:nvSpPr>
          <p:cNvPr id="8196" name="Text Box 26">
            <a:extLst>
              <a:ext uri="{FF2B5EF4-FFF2-40B4-BE49-F238E27FC236}">
                <a16:creationId xmlns:a16="http://schemas.microsoft.com/office/drawing/2014/main" id="{553F3804-1DC1-494B-A3AA-C7A97374A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8197" name="Text Box 27">
            <a:extLst>
              <a:ext uri="{FF2B5EF4-FFF2-40B4-BE49-F238E27FC236}">
                <a16:creationId xmlns:a16="http://schemas.microsoft.com/office/drawing/2014/main" id="{115F022F-A78D-4D4B-9EBC-A1EB8A45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 descr="Large confetti">
            <a:extLst>
              <a:ext uri="{FF2B5EF4-FFF2-40B4-BE49-F238E27FC236}">
                <a16:creationId xmlns:a16="http://schemas.microsoft.com/office/drawing/2014/main" id="{5EAB169C-7EE4-4942-8367-DB49D6A83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Stát</a:t>
            </a: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395D900-EB91-49A1-9767-6AE3B6B75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2076" y="1628775"/>
            <a:ext cx="8016875" cy="4895850"/>
          </a:xfrm>
        </p:spPr>
        <p:txBody>
          <a:bodyPr vert="horz" lIns="92075" tIns="46038" rIns="92075" bIns="46038" rtlCol="0">
            <a:normAutofit/>
          </a:bodyPr>
          <a:lstStyle/>
          <a:p>
            <a:pPr eaLnBrk="1" hangingPunct="1">
              <a:buSzTx/>
              <a:buFont typeface="Wingdings" pitchFamily="2" charset="2"/>
              <a:buChar char="Ø"/>
              <a:defRPr/>
            </a:pPr>
            <a:r>
              <a:rPr lang="cs-CZ" sz="1800" b="1" u="sng" dirty="0">
                <a:solidFill>
                  <a:srgbClr val="001428"/>
                </a:solidFill>
                <a:latin typeface="Arial" charset="0"/>
              </a:rPr>
              <a:t>Podstatu státu tvoří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Státní území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Obyvatelstvo státu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Aparát státní moci</a:t>
            </a:r>
          </a:p>
          <a:p>
            <a:pPr lvl="1" eaLnBrk="1" hangingPunct="1">
              <a:buSzTx/>
              <a:buFont typeface="Wingdings" panose="05000000000000000000" pitchFamily="2" charset="2"/>
              <a:buNone/>
              <a:defRPr/>
            </a:pPr>
            <a:endParaRPr lang="cs-CZ" sz="1800" dirty="0">
              <a:solidFill>
                <a:srgbClr val="001428"/>
              </a:solidFill>
              <a:latin typeface="Arial" charset="0"/>
            </a:endParaRPr>
          </a:p>
          <a:p>
            <a:pPr marL="342900" lvl="1" indent="-342900">
              <a:buFont typeface="Wingdings" panose="05000000000000000000" pitchFamily="2" charset="2"/>
              <a:buChar char="Ø"/>
              <a:defRPr/>
            </a:pPr>
            <a:r>
              <a:rPr lang="cs-CZ" sz="1800" b="1" i="1" u="sng" dirty="0">
                <a:solidFill>
                  <a:srgbClr val="001428"/>
                </a:solidFill>
                <a:latin typeface="Arial" charset="0"/>
              </a:rPr>
              <a:t>Povaha státu je podmíněna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Charakterem společnosti (obyvatelstvo, národ, </a:t>
            </a:r>
          </a:p>
          <a:p>
            <a:pPr marL="400050" lvl="2" indent="0">
              <a:buNone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      občané, cizinci)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Charakterem státní moci (monarchistická, aristokratická, mocensky vyvážená a kontrolovatelná)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Charakterem uplatňování práva (samostatnost soudů, rovnost občanů před zákonem)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solidFill>
                  <a:srgbClr val="001428"/>
                </a:solidFill>
                <a:latin typeface="Arial" charset="0"/>
              </a:rPr>
              <a:t>Charakterem péče o obecné blaho 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endParaRPr lang="cs-CZ" sz="1400" dirty="0">
              <a:latin typeface="Arial" pitchFamily="34" charset="0"/>
              <a:cs typeface="Arial" pitchFamily="34" charset="0"/>
            </a:endParaRP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endParaRPr lang="cs-CZ" sz="1400" dirty="0">
              <a:solidFill>
                <a:srgbClr val="001428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sz="2400" dirty="0"/>
          </a:p>
        </p:txBody>
      </p:sp>
      <p:sp>
        <p:nvSpPr>
          <p:cNvPr id="9220" name="Text Box 26">
            <a:extLst>
              <a:ext uri="{FF2B5EF4-FFF2-40B4-BE49-F238E27FC236}">
                <a16:creationId xmlns:a16="http://schemas.microsoft.com/office/drawing/2014/main" id="{DFC26B0C-D7D0-4D10-82E0-E009010F4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9221" name="Text Box 27">
            <a:extLst>
              <a:ext uri="{FF2B5EF4-FFF2-40B4-BE49-F238E27FC236}">
                <a16:creationId xmlns:a16="http://schemas.microsoft.com/office/drawing/2014/main" id="{01B69CF1-695A-48B6-B28D-50266F724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 descr="Large confetti">
            <a:extLst>
              <a:ext uri="{FF2B5EF4-FFF2-40B4-BE49-F238E27FC236}">
                <a16:creationId xmlns:a16="http://schemas.microsoft.com/office/drawing/2014/main" id="{B731301D-677F-411C-BBA8-BB26FDC2B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 dirty="0">
                <a:latin typeface="Comic Sans MS" panose="030F0702030302020204" pitchFamily="66" charset="0"/>
              </a:rPr>
              <a:t>Funkce státu</a:t>
            </a:r>
            <a:endParaRPr lang="cs-CZ" altLang="cs-CZ" sz="2400" dirty="0">
              <a:latin typeface="Arial" panose="020B0604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888DACE-78C0-4E4F-9FB1-2F6FD006D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1" y="1523999"/>
            <a:ext cx="8016875" cy="5203371"/>
          </a:xfrm>
        </p:spPr>
        <p:txBody>
          <a:bodyPr vert="horz" lIns="92075" tIns="46038" rIns="92075" bIns="46038" rtlCol="0">
            <a:normAutofit fontScale="62500" lnSpcReduction="20000"/>
          </a:bodyPr>
          <a:lstStyle/>
          <a:p>
            <a:pPr marL="0" indent="0" eaLnBrk="1" hangingPunct="1">
              <a:buSzTx/>
              <a:buNone/>
            </a:pPr>
            <a:r>
              <a:rPr lang="cs-CZ" altLang="cs-CZ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Vnitřní</a:t>
            </a:r>
          </a:p>
          <a:p>
            <a:pPr marL="0" indent="0" eaLnBrk="1" hangingPunct="1">
              <a:buSzTx/>
              <a:buNone/>
            </a:pPr>
            <a:b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Jsou zajištěny právním systémem státního útvaru a vykonávány byrokratickým aparátem.</a:t>
            </a:r>
          </a:p>
          <a:p>
            <a:pPr marL="0" indent="0" eaLnBrk="1" hangingPunct="1">
              <a:buSzTx/>
              <a:buNone/>
            </a:pPr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Bezpečnostní – zajištění bezpečnosti občanů a jejich majetku a vnitřní zabezpečení fungování státu, jeho institucí a orgánů na území státu.</a:t>
            </a:r>
          </a:p>
          <a:p>
            <a:pPr marL="457200" lvl="1" indent="0" eaLnBrk="1" hangingPunct="1">
              <a:lnSpc>
                <a:spcPct val="120000"/>
              </a:lnSpc>
              <a:buSzTx/>
              <a:buNone/>
            </a:pPr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Třídně - potlačovatelská – chrání legitimní společenské vztahy.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Právní – zajištění respektování právního řádu ve všech oblastech činnosti společnosti a také práv a svobod občanů.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Ekonomická – stanovení podmínek pro fungování ekonomiky a jejich garance.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Sociální – zajištění nemocných a starých občanů a těch, kteří ztratili prostředky obživy.</a:t>
            </a: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endParaRPr lang="cs-CZ" alt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SzTx/>
              <a:buFont typeface="Wingdings" panose="05000000000000000000" pitchFamily="2" charset="2"/>
              <a:buChar char="Ø"/>
            </a:pP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Kulturní – péče o kulturní dědictví, rozvoj vzdělanosti ( školství a vědy), hmotné a duchovní kultury a výchovy.</a:t>
            </a:r>
            <a:b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altLang="cs-CZ" sz="1600" dirty="0"/>
            </a:b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342900">
              <a:buFont typeface="Wingdings" panose="05000000000000000000" pitchFamily="2" charset="2"/>
              <a:buChar char="Ø"/>
            </a:pPr>
            <a:endParaRPr lang="cs-CZ" altLang="cs-CZ" sz="1400" dirty="0">
              <a:solidFill>
                <a:srgbClr val="00142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1800" dirty="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z="1600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 dirty="0"/>
          </a:p>
        </p:txBody>
      </p:sp>
      <p:sp>
        <p:nvSpPr>
          <p:cNvPr id="10244" name="Text Box 26">
            <a:extLst>
              <a:ext uri="{FF2B5EF4-FFF2-40B4-BE49-F238E27FC236}">
                <a16:creationId xmlns:a16="http://schemas.microsoft.com/office/drawing/2014/main" id="{F37C9A4C-996C-4E54-BD78-50DED5172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0245" name="Text Box 27">
            <a:extLst>
              <a:ext uri="{FF2B5EF4-FFF2-40B4-BE49-F238E27FC236}">
                <a16:creationId xmlns:a16="http://schemas.microsoft.com/office/drawing/2014/main" id="{A051BA8A-C3FB-4C63-94EB-1452BE866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 descr="Large confetti">
            <a:extLst>
              <a:ext uri="{FF2B5EF4-FFF2-40B4-BE49-F238E27FC236}">
                <a16:creationId xmlns:a16="http://schemas.microsoft.com/office/drawing/2014/main" id="{E26E04D6-11A6-4FF6-8E92-2EF659C0B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Funkce státu</a:t>
            </a: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8D37063-278A-4F94-AB27-9C97D51D2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8608" y="1782536"/>
            <a:ext cx="8016875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buNone/>
              <a:defRPr/>
            </a:pPr>
            <a:endParaRPr lang="cs-CZ" sz="1800" b="1" i="1" u="sng" dirty="0">
              <a:solidFill>
                <a:srgbClr val="001428"/>
              </a:solidFill>
              <a:latin typeface="Arial" charset="0"/>
            </a:endParaRPr>
          </a:p>
          <a:p>
            <a:pPr marL="457200" lvl="1" indent="0" eaLnBrk="1" hangingPunct="1">
              <a:buSzTx/>
              <a:buNone/>
              <a:defRPr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Vnější 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eaLnBrk="1" hangingPunct="1">
              <a:buSzTx/>
              <a:buNone/>
              <a:defRPr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 mezistátních vztazích řeší: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Zajištění vztahů s dalšími státy ( diplomacie),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Regulaci zahraničního obchodu ( stanovení podmínek a okolností pro zahraniční obchodní vztahy),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Obranu území před případným napadením, zapojení státu do boje o světový mír a mezinárodní bezpečnost.</a:t>
            </a:r>
          </a:p>
          <a:p>
            <a:pPr marL="742950" lvl="2" indent="-342900">
              <a:buFont typeface="Wingdings" panose="05000000000000000000" pitchFamily="2" charset="2"/>
              <a:buChar char="Ø"/>
              <a:defRPr/>
            </a:pPr>
            <a:endParaRPr lang="cs-CZ" sz="1400" dirty="0">
              <a:solidFill>
                <a:srgbClr val="001428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endParaRPr 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sz="2400" dirty="0"/>
          </a:p>
        </p:txBody>
      </p:sp>
      <p:sp>
        <p:nvSpPr>
          <p:cNvPr id="11268" name="Text Box 26">
            <a:extLst>
              <a:ext uri="{FF2B5EF4-FFF2-40B4-BE49-F238E27FC236}">
                <a16:creationId xmlns:a16="http://schemas.microsoft.com/office/drawing/2014/main" id="{BAE79235-9DEB-4AC2-8F3E-B80AB737F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1269" name="Text Box 27">
            <a:extLst>
              <a:ext uri="{FF2B5EF4-FFF2-40B4-BE49-F238E27FC236}">
                <a16:creationId xmlns:a16="http://schemas.microsoft.com/office/drawing/2014/main" id="{E0552CEB-E382-404F-9F04-FF66366BB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 descr="Large confetti">
            <a:extLst>
              <a:ext uri="{FF2B5EF4-FFF2-40B4-BE49-F238E27FC236}">
                <a16:creationId xmlns:a16="http://schemas.microsoft.com/office/drawing/2014/main" id="{F693CA64-B04E-4AD3-A52B-90D82B6B5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Vývoj funkcí státu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95D3ECD-B5DA-400C-9BC8-3765E8717F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47208" y="1660071"/>
            <a:ext cx="8016875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marL="457200" lvl="1" indent="0"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Funkce státu se v návaznosti na vývoj společnosti mění</a:t>
            </a:r>
            <a:endParaRPr lang="cs-CZ" altLang="cs-CZ" sz="1800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Příkladem je dříve uznávaný nástroj politiky státu vést útočnou válku v zájmu rozšiřování svého vlivu a území.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 současnosti je výše uvedené pojetí vyloučeno.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Nově se naopak objevují úkoly státu v oblasti ochrany životního prostředí.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Proměňují se vlivy mezinárodního charakteru. Nadnárodní organizace  jako Evropská unie uplatňuje veřejnou moc bez souhlasu členských států.</a:t>
            </a:r>
            <a:endParaRPr lang="cs-CZ" altLang="cs-CZ" sz="1800" dirty="0">
              <a:solidFill>
                <a:srgbClr val="001428"/>
              </a:solidFill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12292" name="Text Box 26">
            <a:extLst>
              <a:ext uri="{FF2B5EF4-FFF2-40B4-BE49-F238E27FC236}">
                <a16:creationId xmlns:a16="http://schemas.microsoft.com/office/drawing/2014/main" id="{702DD916-5F71-48AB-A98E-045952FE0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2293" name="Text Box 27">
            <a:extLst>
              <a:ext uri="{FF2B5EF4-FFF2-40B4-BE49-F238E27FC236}">
                <a16:creationId xmlns:a16="http://schemas.microsoft.com/office/drawing/2014/main" id="{8960231A-9071-4648-A18C-FC47561F3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Large confetti">
            <a:extLst>
              <a:ext uri="{FF2B5EF4-FFF2-40B4-BE49-F238E27FC236}">
                <a16:creationId xmlns:a16="http://schemas.microsoft.com/office/drawing/2014/main" id="{718F55C6-497D-44E3-98A2-7AF398921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cs-CZ" altLang="cs-CZ" sz="4000">
                <a:latin typeface="Comic Sans MS" panose="030F0702030302020204" pitchFamily="66" charset="0"/>
              </a:rPr>
              <a:t>Vývoj znaků moderního státu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C13A6F0-F7E8-49E4-867B-178EE6655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87562" y="1782535"/>
            <a:ext cx="8016875" cy="3962400"/>
          </a:xfrm>
        </p:spPr>
        <p:txBody>
          <a:bodyPr vert="horz" lIns="92075" tIns="46038" rIns="92075" bIns="46038" rtlCol="0">
            <a:normAutofit fontScale="92500" lnSpcReduction="10000"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Postupná koncentrace původní roztříštěné moci feudálů do rukou panovníka (centralizace moci),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Transformace moci mezi státní orgány – legislativa, exekutiva …,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Stát přestává být panovníkovým majetkem a soustřeďuje moc,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Odstraňuje výsady šlechty, univerzit, církve …,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Stát se odděluje od církve, není založen na náboženství ale na výkonu státní moci podle práva,</a:t>
            </a: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Utváří se princip státní suverenity (J.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Bodin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 a základy mezinárodního práva.</a:t>
            </a:r>
          </a:p>
          <a:p>
            <a:pPr eaLnBrk="1" hangingPunct="1">
              <a:buFontTx/>
              <a:buNone/>
            </a:pPr>
            <a:endParaRPr lang="cs-CZ" altLang="cs-CZ" sz="1800" dirty="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z="1600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 dirty="0"/>
          </a:p>
        </p:txBody>
      </p:sp>
      <p:sp>
        <p:nvSpPr>
          <p:cNvPr id="13316" name="Text Box 26">
            <a:extLst>
              <a:ext uri="{FF2B5EF4-FFF2-40B4-BE49-F238E27FC236}">
                <a16:creationId xmlns:a16="http://schemas.microsoft.com/office/drawing/2014/main" id="{11276B84-9A07-455F-A2EB-88924B7A0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13317" name="Text Box 27">
            <a:extLst>
              <a:ext uri="{FF2B5EF4-FFF2-40B4-BE49-F238E27FC236}">
                <a16:creationId xmlns:a16="http://schemas.microsoft.com/office/drawing/2014/main" id="{BA0C2839-11C9-46F0-B787-DC6439DAF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1001</Words>
  <Application>Microsoft Office PowerPoint</Application>
  <PresentationFormat>Širokoúhlá obrazovka</PresentationFormat>
  <Paragraphs>174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Wingdings</vt:lpstr>
      <vt:lpstr>Motiv Office</vt:lpstr>
      <vt:lpstr>Politická forma organizace společnosti</vt:lpstr>
      <vt:lpstr>Státověda přehled doporučené literatury</vt:lpstr>
      <vt:lpstr>Státověda</vt:lpstr>
      <vt:lpstr>Stát</vt:lpstr>
      <vt:lpstr>Stát</vt:lpstr>
      <vt:lpstr>Funkce státu</vt:lpstr>
      <vt:lpstr>Funkce státu</vt:lpstr>
      <vt:lpstr>Vývoj funkcí státu</vt:lpstr>
      <vt:lpstr>Vývoj znaků moderního státu</vt:lpstr>
      <vt:lpstr>Státní aparát, území a obyvatelstvo</vt:lpstr>
      <vt:lpstr>Státní moc</vt:lpstr>
      <vt:lpstr>Dělba státní moci</vt:lpstr>
      <vt:lpstr>Státní orgány</vt:lpstr>
      <vt:lpstr>Charakteristika státu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Státověda - obsah</dc:title>
  <dc:creator>Svatopluk Novák</dc:creator>
  <cp:lastModifiedBy>Svatopluk Novák</cp:lastModifiedBy>
  <cp:revision>10</cp:revision>
  <dcterms:created xsi:type="dcterms:W3CDTF">2020-10-13T08:25:51Z</dcterms:created>
  <dcterms:modified xsi:type="dcterms:W3CDTF">2023-09-19T12:25:49Z</dcterms:modified>
</cp:coreProperties>
</file>