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6"/>
  </p:notesMasterIdLst>
  <p:handoutMasterIdLst>
    <p:handoutMasterId r:id="rId67"/>
  </p:handoutMasterIdLst>
  <p:sldIdLst>
    <p:sldId id="256" r:id="rId2"/>
    <p:sldId id="398" r:id="rId3"/>
    <p:sldId id="435" r:id="rId4"/>
    <p:sldId id="442" r:id="rId5"/>
    <p:sldId id="443" r:id="rId6"/>
    <p:sldId id="444" r:id="rId7"/>
    <p:sldId id="445" r:id="rId8"/>
    <p:sldId id="446" r:id="rId9"/>
    <p:sldId id="449" r:id="rId10"/>
    <p:sldId id="452" r:id="rId11"/>
    <p:sldId id="450" r:id="rId12"/>
    <p:sldId id="451" r:id="rId13"/>
    <p:sldId id="453" r:id="rId14"/>
    <p:sldId id="454" r:id="rId15"/>
    <p:sldId id="455" r:id="rId16"/>
    <p:sldId id="456" r:id="rId17"/>
    <p:sldId id="457" r:id="rId18"/>
    <p:sldId id="501" r:id="rId19"/>
    <p:sldId id="502" r:id="rId20"/>
    <p:sldId id="447" r:id="rId21"/>
    <p:sldId id="496" r:id="rId22"/>
    <p:sldId id="458" r:id="rId23"/>
    <p:sldId id="459" r:id="rId24"/>
    <p:sldId id="495" r:id="rId25"/>
    <p:sldId id="460" r:id="rId26"/>
    <p:sldId id="461" r:id="rId27"/>
    <p:sldId id="462" r:id="rId28"/>
    <p:sldId id="463" r:id="rId29"/>
    <p:sldId id="464" r:id="rId30"/>
    <p:sldId id="465" r:id="rId31"/>
    <p:sldId id="466" r:id="rId32"/>
    <p:sldId id="467" r:id="rId33"/>
    <p:sldId id="468" r:id="rId34"/>
    <p:sldId id="469" r:id="rId35"/>
    <p:sldId id="470" r:id="rId36"/>
    <p:sldId id="497" r:id="rId37"/>
    <p:sldId id="471" r:id="rId38"/>
    <p:sldId id="472" r:id="rId39"/>
    <p:sldId id="473" r:id="rId40"/>
    <p:sldId id="474" r:id="rId41"/>
    <p:sldId id="475" r:id="rId42"/>
    <p:sldId id="476" r:id="rId43"/>
    <p:sldId id="481" r:id="rId44"/>
    <p:sldId id="477" r:id="rId45"/>
    <p:sldId id="478" r:id="rId46"/>
    <p:sldId id="482" r:id="rId47"/>
    <p:sldId id="479" r:id="rId48"/>
    <p:sldId id="483" r:id="rId49"/>
    <p:sldId id="484" r:id="rId50"/>
    <p:sldId id="485" r:id="rId51"/>
    <p:sldId id="486" r:id="rId52"/>
    <p:sldId id="487" r:id="rId53"/>
    <p:sldId id="480" r:id="rId54"/>
    <p:sldId id="488" r:id="rId55"/>
    <p:sldId id="489" r:id="rId56"/>
    <p:sldId id="490" r:id="rId57"/>
    <p:sldId id="491" r:id="rId58"/>
    <p:sldId id="492" r:id="rId59"/>
    <p:sldId id="498" r:id="rId60"/>
    <p:sldId id="499" r:id="rId61"/>
    <p:sldId id="493" r:id="rId62"/>
    <p:sldId id="494" r:id="rId63"/>
    <p:sldId id="500" r:id="rId64"/>
    <p:sldId id="441" r:id="rId65"/>
  </p:sldIdLst>
  <p:sldSz cx="12192000" cy="6858000"/>
  <p:notesSz cx="6797675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86602" autoAdjust="0"/>
  </p:normalViewPr>
  <p:slideViewPr>
    <p:cSldViewPr snapToGrid="0">
      <p:cViewPr varScale="1">
        <p:scale>
          <a:sx n="58" d="100"/>
          <a:sy n="58" d="100"/>
        </p:scale>
        <p:origin x="900" y="4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C94FD9-DAE4-4A3F-AD32-0D5B639D86A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E14BB2-5925-49AF-BC30-463B0F2B3D3A}">
      <dgm:prSet phldrT="[Text]"/>
      <dgm:spPr/>
      <dgm:t>
        <a:bodyPr/>
        <a:lstStyle/>
        <a:p>
          <a:r>
            <a:rPr lang="cs-CZ" dirty="0"/>
            <a:t>rigidní</a:t>
          </a:r>
          <a:endParaRPr lang="en-US" dirty="0"/>
        </a:p>
      </dgm:t>
    </dgm:pt>
    <dgm:pt modelId="{C05B204E-ABCE-4FB0-970D-060A63EDEB1D}" type="parTrans" cxnId="{DFFB2205-C370-4BAB-804D-55D46A956C4E}">
      <dgm:prSet/>
      <dgm:spPr/>
      <dgm:t>
        <a:bodyPr/>
        <a:lstStyle/>
        <a:p>
          <a:endParaRPr lang="en-US"/>
        </a:p>
      </dgm:t>
    </dgm:pt>
    <dgm:pt modelId="{2E29DEE8-553E-470F-B7C1-49962652E00F}" type="sibTrans" cxnId="{DFFB2205-C370-4BAB-804D-55D46A956C4E}">
      <dgm:prSet/>
      <dgm:spPr/>
      <dgm:t>
        <a:bodyPr/>
        <a:lstStyle/>
        <a:p>
          <a:endParaRPr lang="en-US"/>
        </a:p>
      </dgm:t>
    </dgm:pt>
    <dgm:pt modelId="{2D4B9245-B67D-4163-9830-013581372755}">
      <dgm:prSet phldrT="[Text]"/>
      <dgm:spPr/>
      <dgm:t>
        <a:bodyPr/>
        <a:lstStyle/>
        <a:p>
          <a:r>
            <a:rPr lang="cs-CZ" dirty="0"/>
            <a:t>flexibilní</a:t>
          </a:r>
          <a:endParaRPr lang="en-US" dirty="0"/>
        </a:p>
      </dgm:t>
    </dgm:pt>
    <dgm:pt modelId="{D392B9BF-6691-4D72-A786-EBE9123FEB64}" type="parTrans" cxnId="{4FF95ED4-13B3-4654-8D8E-21C58C665CD7}">
      <dgm:prSet/>
      <dgm:spPr/>
      <dgm:t>
        <a:bodyPr/>
        <a:lstStyle/>
        <a:p>
          <a:endParaRPr lang="en-US"/>
        </a:p>
      </dgm:t>
    </dgm:pt>
    <dgm:pt modelId="{A65C6D82-3D5F-4DD3-8DAD-C3E377F015B8}" type="sibTrans" cxnId="{4FF95ED4-13B3-4654-8D8E-21C58C665CD7}">
      <dgm:prSet/>
      <dgm:spPr/>
      <dgm:t>
        <a:bodyPr/>
        <a:lstStyle/>
        <a:p>
          <a:endParaRPr lang="en-US"/>
        </a:p>
      </dgm:t>
    </dgm:pt>
    <dgm:pt modelId="{185EEF63-24C0-4024-BC55-40379A3C8E66}" type="pres">
      <dgm:prSet presAssocID="{6BC94FD9-DAE4-4A3F-AD32-0D5B639D86A4}" presName="Name0" presStyleCnt="0">
        <dgm:presLayoutVars>
          <dgm:chMax val="7"/>
          <dgm:chPref val="7"/>
          <dgm:dir/>
        </dgm:presLayoutVars>
      </dgm:prSet>
      <dgm:spPr/>
    </dgm:pt>
    <dgm:pt modelId="{CA97099B-81CA-43ED-8337-9CE9678FB845}" type="pres">
      <dgm:prSet presAssocID="{6BC94FD9-DAE4-4A3F-AD32-0D5B639D86A4}" presName="Name1" presStyleCnt="0"/>
      <dgm:spPr/>
    </dgm:pt>
    <dgm:pt modelId="{437A54B0-6DD1-462B-A06F-541742D57F39}" type="pres">
      <dgm:prSet presAssocID="{6BC94FD9-DAE4-4A3F-AD32-0D5B639D86A4}" presName="cycle" presStyleCnt="0"/>
      <dgm:spPr/>
    </dgm:pt>
    <dgm:pt modelId="{E7171D6E-1110-4C55-A8A5-4BB9DBB4175C}" type="pres">
      <dgm:prSet presAssocID="{6BC94FD9-DAE4-4A3F-AD32-0D5B639D86A4}" presName="srcNode" presStyleLbl="node1" presStyleIdx="0" presStyleCnt="2"/>
      <dgm:spPr/>
    </dgm:pt>
    <dgm:pt modelId="{41F197FB-CDF1-4123-BC9D-2D4213CC61E9}" type="pres">
      <dgm:prSet presAssocID="{6BC94FD9-DAE4-4A3F-AD32-0D5B639D86A4}" presName="conn" presStyleLbl="parChTrans1D2" presStyleIdx="0" presStyleCnt="1"/>
      <dgm:spPr/>
    </dgm:pt>
    <dgm:pt modelId="{484B122D-BCCB-460D-9540-CE6B241D97C8}" type="pres">
      <dgm:prSet presAssocID="{6BC94FD9-DAE4-4A3F-AD32-0D5B639D86A4}" presName="extraNode" presStyleLbl="node1" presStyleIdx="0" presStyleCnt="2"/>
      <dgm:spPr/>
    </dgm:pt>
    <dgm:pt modelId="{489D0F3D-9B67-4DDE-951B-8FDCB157CBBE}" type="pres">
      <dgm:prSet presAssocID="{6BC94FD9-DAE4-4A3F-AD32-0D5B639D86A4}" presName="dstNode" presStyleLbl="node1" presStyleIdx="0" presStyleCnt="2"/>
      <dgm:spPr/>
    </dgm:pt>
    <dgm:pt modelId="{DAE085B2-3C40-4400-A2A3-FB95555B4CE1}" type="pres">
      <dgm:prSet presAssocID="{DDE14BB2-5925-49AF-BC30-463B0F2B3D3A}" presName="text_1" presStyleLbl="node1" presStyleIdx="0" presStyleCnt="2">
        <dgm:presLayoutVars>
          <dgm:bulletEnabled val="1"/>
        </dgm:presLayoutVars>
      </dgm:prSet>
      <dgm:spPr/>
    </dgm:pt>
    <dgm:pt modelId="{7DB45DFC-2FA5-4F0C-992D-7CCB542F9EC6}" type="pres">
      <dgm:prSet presAssocID="{DDE14BB2-5925-49AF-BC30-463B0F2B3D3A}" presName="accent_1" presStyleCnt="0"/>
      <dgm:spPr/>
    </dgm:pt>
    <dgm:pt modelId="{783FB05F-B1F6-4529-9042-41FAEC33908D}" type="pres">
      <dgm:prSet presAssocID="{DDE14BB2-5925-49AF-BC30-463B0F2B3D3A}" presName="accentRepeatNode" presStyleLbl="solidFgAcc1" presStyleIdx="0" presStyleCnt="2"/>
      <dgm:spPr/>
    </dgm:pt>
    <dgm:pt modelId="{16421BB1-7836-47F4-B137-DC1D1E637C3F}" type="pres">
      <dgm:prSet presAssocID="{2D4B9245-B67D-4163-9830-013581372755}" presName="text_2" presStyleLbl="node1" presStyleIdx="1" presStyleCnt="2">
        <dgm:presLayoutVars>
          <dgm:bulletEnabled val="1"/>
        </dgm:presLayoutVars>
      </dgm:prSet>
      <dgm:spPr/>
    </dgm:pt>
    <dgm:pt modelId="{851D91CA-7627-40FA-963E-CFF4E3683716}" type="pres">
      <dgm:prSet presAssocID="{2D4B9245-B67D-4163-9830-013581372755}" presName="accent_2" presStyleCnt="0"/>
      <dgm:spPr/>
    </dgm:pt>
    <dgm:pt modelId="{18FA3985-875F-4BAF-A3F1-9D67F82EAEEF}" type="pres">
      <dgm:prSet presAssocID="{2D4B9245-B67D-4163-9830-013581372755}" presName="accentRepeatNode" presStyleLbl="solidFgAcc1" presStyleIdx="1" presStyleCnt="2"/>
      <dgm:spPr/>
    </dgm:pt>
  </dgm:ptLst>
  <dgm:cxnLst>
    <dgm:cxn modelId="{DFFB2205-C370-4BAB-804D-55D46A956C4E}" srcId="{6BC94FD9-DAE4-4A3F-AD32-0D5B639D86A4}" destId="{DDE14BB2-5925-49AF-BC30-463B0F2B3D3A}" srcOrd="0" destOrd="0" parTransId="{C05B204E-ABCE-4FB0-970D-060A63EDEB1D}" sibTransId="{2E29DEE8-553E-470F-B7C1-49962652E00F}"/>
    <dgm:cxn modelId="{D4A4043A-2A95-464A-B69B-1D2F48ACB100}" type="presOf" srcId="{2D4B9245-B67D-4163-9830-013581372755}" destId="{16421BB1-7836-47F4-B137-DC1D1E637C3F}" srcOrd="0" destOrd="0" presId="urn:microsoft.com/office/officeart/2008/layout/VerticalCurvedList"/>
    <dgm:cxn modelId="{66CF856D-1D01-45F0-AC41-5539FBC54E98}" type="presOf" srcId="{DDE14BB2-5925-49AF-BC30-463B0F2B3D3A}" destId="{DAE085B2-3C40-4400-A2A3-FB95555B4CE1}" srcOrd="0" destOrd="0" presId="urn:microsoft.com/office/officeart/2008/layout/VerticalCurvedList"/>
    <dgm:cxn modelId="{7F6EAF70-5B17-43A6-BA77-0E5C040CAF3C}" type="presOf" srcId="{6BC94FD9-DAE4-4A3F-AD32-0D5B639D86A4}" destId="{185EEF63-24C0-4024-BC55-40379A3C8E66}" srcOrd="0" destOrd="0" presId="urn:microsoft.com/office/officeart/2008/layout/VerticalCurvedList"/>
    <dgm:cxn modelId="{73F2E0D1-5C4B-4BEC-B2E6-057461795FC7}" type="presOf" srcId="{2E29DEE8-553E-470F-B7C1-49962652E00F}" destId="{41F197FB-CDF1-4123-BC9D-2D4213CC61E9}" srcOrd="0" destOrd="0" presId="urn:microsoft.com/office/officeart/2008/layout/VerticalCurvedList"/>
    <dgm:cxn modelId="{4FF95ED4-13B3-4654-8D8E-21C58C665CD7}" srcId="{6BC94FD9-DAE4-4A3F-AD32-0D5B639D86A4}" destId="{2D4B9245-B67D-4163-9830-013581372755}" srcOrd="1" destOrd="0" parTransId="{D392B9BF-6691-4D72-A786-EBE9123FEB64}" sibTransId="{A65C6D82-3D5F-4DD3-8DAD-C3E377F015B8}"/>
    <dgm:cxn modelId="{DAE15354-9D54-4B7C-B4BC-DCA9824AA938}" type="presParOf" srcId="{185EEF63-24C0-4024-BC55-40379A3C8E66}" destId="{CA97099B-81CA-43ED-8337-9CE9678FB845}" srcOrd="0" destOrd="0" presId="urn:microsoft.com/office/officeart/2008/layout/VerticalCurvedList"/>
    <dgm:cxn modelId="{D94CF791-6480-452B-B852-585665486C5E}" type="presParOf" srcId="{CA97099B-81CA-43ED-8337-9CE9678FB845}" destId="{437A54B0-6DD1-462B-A06F-541742D57F39}" srcOrd="0" destOrd="0" presId="urn:microsoft.com/office/officeart/2008/layout/VerticalCurvedList"/>
    <dgm:cxn modelId="{885F80AB-BB60-40B1-BF68-03CED41EA535}" type="presParOf" srcId="{437A54B0-6DD1-462B-A06F-541742D57F39}" destId="{E7171D6E-1110-4C55-A8A5-4BB9DBB4175C}" srcOrd="0" destOrd="0" presId="urn:microsoft.com/office/officeart/2008/layout/VerticalCurvedList"/>
    <dgm:cxn modelId="{F7E66D51-3CBF-44BD-8E82-EC1D4CBC4D14}" type="presParOf" srcId="{437A54B0-6DD1-462B-A06F-541742D57F39}" destId="{41F197FB-CDF1-4123-BC9D-2D4213CC61E9}" srcOrd="1" destOrd="0" presId="urn:microsoft.com/office/officeart/2008/layout/VerticalCurvedList"/>
    <dgm:cxn modelId="{51D9CEEF-6DC8-49AC-AAB2-F9575384B640}" type="presParOf" srcId="{437A54B0-6DD1-462B-A06F-541742D57F39}" destId="{484B122D-BCCB-460D-9540-CE6B241D97C8}" srcOrd="2" destOrd="0" presId="urn:microsoft.com/office/officeart/2008/layout/VerticalCurvedList"/>
    <dgm:cxn modelId="{A8AD4940-F509-4A70-A6AE-073308D85730}" type="presParOf" srcId="{437A54B0-6DD1-462B-A06F-541742D57F39}" destId="{489D0F3D-9B67-4DDE-951B-8FDCB157CBBE}" srcOrd="3" destOrd="0" presId="urn:microsoft.com/office/officeart/2008/layout/VerticalCurvedList"/>
    <dgm:cxn modelId="{A6C29752-6E46-4078-BD58-423BFEF2624F}" type="presParOf" srcId="{CA97099B-81CA-43ED-8337-9CE9678FB845}" destId="{DAE085B2-3C40-4400-A2A3-FB95555B4CE1}" srcOrd="1" destOrd="0" presId="urn:microsoft.com/office/officeart/2008/layout/VerticalCurvedList"/>
    <dgm:cxn modelId="{543D3618-9B54-4401-A3FB-3A5B63A01371}" type="presParOf" srcId="{CA97099B-81CA-43ED-8337-9CE9678FB845}" destId="{7DB45DFC-2FA5-4F0C-992D-7CCB542F9EC6}" srcOrd="2" destOrd="0" presId="urn:microsoft.com/office/officeart/2008/layout/VerticalCurvedList"/>
    <dgm:cxn modelId="{A04CE69B-6E91-4D67-96CB-37874FB0A5A8}" type="presParOf" srcId="{7DB45DFC-2FA5-4F0C-992D-7CCB542F9EC6}" destId="{783FB05F-B1F6-4529-9042-41FAEC33908D}" srcOrd="0" destOrd="0" presId="urn:microsoft.com/office/officeart/2008/layout/VerticalCurvedList"/>
    <dgm:cxn modelId="{D828B6F3-0EA5-455C-8941-D9C3ACDF0E50}" type="presParOf" srcId="{CA97099B-81CA-43ED-8337-9CE9678FB845}" destId="{16421BB1-7836-47F4-B137-DC1D1E637C3F}" srcOrd="3" destOrd="0" presId="urn:microsoft.com/office/officeart/2008/layout/VerticalCurvedList"/>
    <dgm:cxn modelId="{282D66C8-8620-4CAE-AC6B-E4C9581C9738}" type="presParOf" srcId="{CA97099B-81CA-43ED-8337-9CE9678FB845}" destId="{851D91CA-7627-40FA-963E-CFF4E3683716}" srcOrd="4" destOrd="0" presId="urn:microsoft.com/office/officeart/2008/layout/VerticalCurvedList"/>
    <dgm:cxn modelId="{848B875F-0A2E-4178-9927-53A821615233}" type="presParOf" srcId="{851D91CA-7627-40FA-963E-CFF4E3683716}" destId="{18FA3985-875F-4BAF-A3F1-9D67F82EAEE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C94FD9-DAE4-4A3F-AD32-0D5B639D86A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E14BB2-5925-49AF-BC30-463B0F2B3D3A}">
      <dgm:prSet phldrT="[Text]"/>
      <dgm:spPr/>
      <dgm:t>
        <a:bodyPr/>
        <a:lstStyle/>
        <a:p>
          <a:r>
            <a:rPr lang="cs-CZ" dirty="0"/>
            <a:t>trvalé</a:t>
          </a:r>
          <a:endParaRPr lang="en-US" dirty="0"/>
        </a:p>
      </dgm:t>
    </dgm:pt>
    <dgm:pt modelId="{C05B204E-ABCE-4FB0-970D-060A63EDEB1D}" type="parTrans" cxnId="{DFFB2205-C370-4BAB-804D-55D46A956C4E}">
      <dgm:prSet/>
      <dgm:spPr/>
      <dgm:t>
        <a:bodyPr/>
        <a:lstStyle/>
        <a:p>
          <a:endParaRPr lang="en-US"/>
        </a:p>
      </dgm:t>
    </dgm:pt>
    <dgm:pt modelId="{2E29DEE8-553E-470F-B7C1-49962652E00F}" type="sibTrans" cxnId="{DFFB2205-C370-4BAB-804D-55D46A956C4E}">
      <dgm:prSet/>
      <dgm:spPr/>
      <dgm:t>
        <a:bodyPr/>
        <a:lstStyle/>
        <a:p>
          <a:endParaRPr lang="en-US"/>
        </a:p>
      </dgm:t>
    </dgm:pt>
    <dgm:pt modelId="{2D4B9245-B67D-4163-9830-013581372755}">
      <dgm:prSet phldrT="[Text]"/>
      <dgm:spPr/>
      <dgm:t>
        <a:bodyPr/>
        <a:lstStyle/>
        <a:p>
          <a:r>
            <a:rPr lang="cs-CZ" dirty="0"/>
            <a:t>prozatímní</a:t>
          </a:r>
          <a:endParaRPr lang="en-US" dirty="0"/>
        </a:p>
      </dgm:t>
    </dgm:pt>
    <dgm:pt modelId="{D392B9BF-6691-4D72-A786-EBE9123FEB64}" type="parTrans" cxnId="{4FF95ED4-13B3-4654-8D8E-21C58C665CD7}">
      <dgm:prSet/>
      <dgm:spPr/>
      <dgm:t>
        <a:bodyPr/>
        <a:lstStyle/>
        <a:p>
          <a:endParaRPr lang="en-US"/>
        </a:p>
      </dgm:t>
    </dgm:pt>
    <dgm:pt modelId="{A65C6D82-3D5F-4DD3-8DAD-C3E377F015B8}" type="sibTrans" cxnId="{4FF95ED4-13B3-4654-8D8E-21C58C665CD7}">
      <dgm:prSet/>
      <dgm:spPr/>
      <dgm:t>
        <a:bodyPr/>
        <a:lstStyle/>
        <a:p>
          <a:endParaRPr lang="en-US"/>
        </a:p>
      </dgm:t>
    </dgm:pt>
    <dgm:pt modelId="{185EEF63-24C0-4024-BC55-40379A3C8E66}" type="pres">
      <dgm:prSet presAssocID="{6BC94FD9-DAE4-4A3F-AD32-0D5B639D86A4}" presName="Name0" presStyleCnt="0">
        <dgm:presLayoutVars>
          <dgm:chMax val="7"/>
          <dgm:chPref val="7"/>
          <dgm:dir/>
        </dgm:presLayoutVars>
      </dgm:prSet>
      <dgm:spPr/>
    </dgm:pt>
    <dgm:pt modelId="{CA97099B-81CA-43ED-8337-9CE9678FB845}" type="pres">
      <dgm:prSet presAssocID="{6BC94FD9-DAE4-4A3F-AD32-0D5B639D86A4}" presName="Name1" presStyleCnt="0"/>
      <dgm:spPr/>
    </dgm:pt>
    <dgm:pt modelId="{437A54B0-6DD1-462B-A06F-541742D57F39}" type="pres">
      <dgm:prSet presAssocID="{6BC94FD9-DAE4-4A3F-AD32-0D5B639D86A4}" presName="cycle" presStyleCnt="0"/>
      <dgm:spPr/>
    </dgm:pt>
    <dgm:pt modelId="{E7171D6E-1110-4C55-A8A5-4BB9DBB4175C}" type="pres">
      <dgm:prSet presAssocID="{6BC94FD9-DAE4-4A3F-AD32-0D5B639D86A4}" presName="srcNode" presStyleLbl="node1" presStyleIdx="0" presStyleCnt="2"/>
      <dgm:spPr/>
    </dgm:pt>
    <dgm:pt modelId="{41F197FB-CDF1-4123-BC9D-2D4213CC61E9}" type="pres">
      <dgm:prSet presAssocID="{6BC94FD9-DAE4-4A3F-AD32-0D5B639D86A4}" presName="conn" presStyleLbl="parChTrans1D2" presStyleIdx="0" presStyleCnt="1"/>
      <dgm:spPr/>
    </dgm:pt>
    <dgm:pt modelId="{484B122D-BCCB-460D-9540-CE6B241D97C8}" type="pres">
      <dgm:prSet presAssocID="{6BC94FD9-DAE4-4A3F-AD32-0D5B639D86A4}" presName="extraNode" presStyleLbl="node1" presStyleIdx="0" presStyleCnt="2"/>
      <dgm:spPr/>
    </dgm:pt>
    <dgm:pt modelId="{489D0F3D-9B67-4DDE-951B-8FDCB157CBBE}" type="pres">
      <dgm:prSet presAssocID="{6BC94FD9-DAE4-4A3F-AD32-0D5B639D86A4}" presName="dstNode" presStyleLbl="node1" presStyleIdx="0" presStyleCnt="2"/>
      <dgm:spPr/>
    </dgm:pt>
    <dgm:pt modelId="{DAE085B2-3C40-4400-A2A3-FB95555B4CE1}" type="pres">
      <dgm:prSet presAssocID="{DDE14BB2-5925-49AF-BC30-463B0F2B3D3A}" presName="text_1" presStyleLbl="node1" presStyleIdx="0" presStyleCnt="2">
        <dgm:presLayoutVars>
          <dgm:bulletEnabled val="1"/>
        </dgm:presLayoutVars>
      </dgm:prSet>
      <dgm:spPr/>
    </dgm:pt>
    <dgm:pt modelId="{7DB45DFC-2FA5-4F0C-992D-7CCB542F9EC6}" type="pres">
      <dgm:prSet presAssocID="{DDE14BB2-5925-49AF-BC30-463B0F2B3D3A}" presName="accent_1" presStyleCnt="0"/>
      <dgm:spPr/>
    </dgm:pt>
    <dgm:pt modelId="{783FB05F-B1F6-4529-9042-41FAEC33908D}" type="pres">
      <dgm:prSet presAssocID="{DDE14BB2-5925-49AF-BC30-463B0F2B3D3A}" presName="accentRepeatNode" presStyleLbl="solidFgAcc1" presStyleIdx="0" presStyleCnt="2"/>
      <dgm:spPr/>
    </dgm:pt>
    <dgm:pt modelId="{16421BB1-7836-47F4-B137-DC1D1E637C3F}" type="pres">
      <dgm:prSet presAssocID="{2D4B9245-B67D-4163-9830-013581372755}" presName="text_2" presStyleLbl="node1" presStyleIdx="1" presStyleCnt="2">
        <dgm:presLayoutVars>
          <dgm:bulletEnabled val="1"/>
        </dgm:presLayoutVars>
      </dgm:prSet>
      <dgm:spPr/>
    </dgm:pt>
    <dgm:pt modelId="{851D91CA-7627-40FA-963E-CFF4E3683716}" type="pres">
      <dgm:prSet presAssocID="{2D4B9245-B67D-4163-9830-013581372755}" presName="accent_2" presStyleCnt="0"/>
      <dgm:spPr/>
    </dgm:pt>
    <dgm:pt modelId="{18FA3985-875F-4BAF-A3F1-9D67F82EAEEF}" type="pres">
      <dgm:prSet presAssocID="{2D4B9245-B67D-4163-9830-013581372755}" presName="accentRepeatNode" presStyleLbl="solidFgAcc1" presStyleIdx="1" presStyleCnt="2"/>
      <dgm:spPr/>
    </dgm:pt>
  </dgm:ptLst>
  <dgm:cxnLst>
    <dgm:cxn modelId="{DFFB2205-C370-4BAB-804D-55D46A956C4E}" srcId="{6BC94FD9-DAE4-4A3F-AD32-0D5B639D86A4}" destId="{DDE14BB2-5925-49AF-BC30-463B0F2B3D3A}" srcOrd="0" destOrd="0" parTransId="{C05B204E-ABCE-4FB0-970D-060A63EDEB1D}" sibTransId="{2E29DEE8-553E-470F-B7C1-49962652E00F}"/>
    <dgm:cxn modelId="{D4A4043A-2A95-464A-B69B-1D2F48ACB100}" type="presOf" srcId="{2D4B9245-B67D-4163-9830-013581372755}" destId="{16421BB1-7836-47F4-B137-DC1D1E637C3F}" srcOrd="0" destOrd="0" presId="urn:microsoft.com/office/officeart/2008/layout/VerticalCurvedList"/>
    <dgm:cxn modelId="{66CF856D-1D01-45F0-AC41-5539FBC54E98}" type="presOf" srcId="{DDE14BB2-5925-49AF-BC30-463B0F2B3D3A}" destId="{DAE085B2-3C40-4400-A2A3-FB95555B4CE1}" srcOrd="0" destOrd="0" presId="urn:microsoft.com/office/officeart/2008/layout/VerticalCurvedList"/>
    <dgm:cxn modelId="{7F6EAF70-5B17-43A6-BA77-0E5C040CAF3C}" type="presOf" srcId="{6BC94FD9-DAE4-4A3F-AD32-0D5B639D86A4}" destId="{185EEF63-24C0-4024-BC55-40379A3C8E66}" srcOrd="0" destOrd="0" presId="urn:microsoft.com/office/officeart/2008/layout/VerticalCurvedList"/>
    <dgm:cxn modelId="{73F2E0D1-5C4B-4BEC-B2E6-057461795FC7}" type="presOf" srcId="{2E29DEE8-553E-470F-B7C1-49962652E00F}" destId="{41F197FB-CDF1-4123-BC9D-2D4213CC61E9}" srcOrd="0" destOrd="0" presId="urn:microsoft.com/office/officeart/2008/layout/VerticalCurvedList"/>
    <dgm:cxn modelId="{4FF95ED4-13B3-4654-8D8E-21C58C665CD7}" srcId="{6BC94FD9-DAE4-4A3F-AD32-0D5B639D86A4}" destId="{2D4B9245-B67D-4163-9830-013581372755}" srcOrd="1" destOrd="0" parTransId="{D392B9BF-6691-4D72-A786-EBE9123FEB64}" sibTransId="{A65C6D82-3D5F-4DD3-8DAD-C3E377F015B8}"/>
    <dgm:cxn modelId="{DAE15354-9D54-4B7C-B4BC-DCA9824AA938}" type="presParOf" srcId="{185EEF63-24C0-4024-BC55-40379A3C8E66}" destId="{CA97099B-81CA-43ED-8337-9CE9678FB845}" srcOrd="0" destOrd="0" presId="urn:microsoft.com/office/officeart/2008/layout/VerticalCurvedList"/>
    <dgm:cxn modelId="{D94CF791-6480-452B-B852-585665486C5E}" type="presParOf" srcId="{CA97099B-81CA-43ED-8337-9CE9678FB845}" destId="{437A54B0-6DD1-462B-A06F-541742D57F39}" srcOrd="0" destOrd="0" presId="urn:microsoft.com/office/officeart/2008/layout/VerticalCurvedList"/>
    <dgm:cxn modelId="{885F80AB-BB60-40B1-BF68-03CED41EA535}" type="presParOf" srcId="{437A54B0-6DD1-462B-A06F-541742D57F39}" destId="{E7171D6E-1110-4C55-A8A5-4BB9DBB4175C}" srcOrd="0" destOrd="0" presId="urn:microsoft.com/office/officeart/2008/layout/VerticalCurvedList"/>
    <dgm:cxn modelId="{F7E66D51-3CBF-44BD-8E82-EC1D4CBC4D14}" type="presParOf" srcId="{437A54B0-6DD1-462B-A06F-541742D57F39}" destId="{41F197FB-CDF1-4123-BC9D-2D4213CC61E9}" srcOrd="1" destOrd="0" presId="urn:microsoft.com/office/officeart/2008/layout/VerticalCurvedList"/>
    <dgm:cxn modelId="{51D9CEEF-6DC8-49AC-AAB2-F9575384B640}" type="presParOf" srcId="{437A54B0-6DD1-462B-A06F-541742D57F39}" destId="{484B122D-BCCB-460D-9540-CE6B241D97C8}" srcOrd="2" destOrd="0" presId="urn:microsoft.com/office/officeart/2008/layout/VerticalCurvedList"/>
    <dgm:cxn modelId="{A8AD4940-F509-4A70-A6AE-073308D85730}" type="presParOf" srcId="{437A54B0-6DD1-462B-A06F-541742D57F39}" destId="{489D0F3D-9B67-4DDE-951B-8FDCB157CBBE}" srcOrd="3" destOrd="0" presId="urn:microsoft.com/office/officeart/2008/layout/VerticalCurvedList"/>
    <dgm:cxn modelId="{A6C29752-6E46-4078-BD58-423BFEF2624F}" type="presParOf" srcId="{CA97099B-81CA-43ED-8337-9CE9678FB845}" destId="{DAE085B2-3C40-4400-A2A3-FB95555B4CE1}" srcOrd="1" destOrd="0" presId="urn:microsoft.com/office/officeart/2008/layout/VerticalCurvedList"/>
    <dgm:cxn modelId="{543D3618-9B54-4401-A3FB-3A5B63A01371}" type="presParOf" srcId="{CA97099B-81CA-43ED-8337-9CE9678FB845}" destId="{7DB45DFC-2FA5-4F0C-992D-7CCB542F9EC6}" srcOrd="2" destOrd="0" presId="urn:microsoft.com/office/officeart/2008/layout/VerticalCurvedList"/>
    <dgm:cxn modelId="{A04CE69B-6E91-4D67-96CB-37874FB0A5A8}" type="presParOf" srcId="{7DB45DFC-2FA5-4F0C-992D-7CCB542F9EC6}" destId="{783FB05F-B1F6-4529-9042-41FAEC33908D}" srcOrd="0" destOrd="0" presId="urn:microsoft.com/office/officeart/2008/layout/VerticalCurvedList"/>
    <dgm:cxn modelId="{D828B6F3-0EA5-455C-8941-D9C3ACDF0E50}" type="presParOf" srcId="{CA97099B-81CA-43ED-8337-9CE9678FB845}" destId="{16421BB1-7836-47F4-B137-DC1D1E637C3F}" srcOrd="3" destOrd="0" presId="urn:microsoft.com/office/officeart/2008/layout/VerticalCurvedList"/>
    <dgm:cxn modelId="{282D66C8-8620-4CAE-AC6B-E4C9581C9738}" type="presParOf" srcId="{CA97099B-81CA-43ED-8337-9CE9678FB845}" destId="{851D91CA-7627-40FA-963E-CFF4E3683716}" srcOrd="4" destOrd="0" presId="urn:microsoft.com/office/officeart/2008/layout/VerticalCurvedList"/>
    <dgm:cxn modelId="{848B875F-0A2E-4178-9927-53A821615233}" type="presParOf" srcId="{851D91CA-7627-40FA-963E-CFF4E3683716}" destId="{18FA3985-875F-4BAF-A3F1-9D67F82EAEE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C94FD9-DAE4-4A3F-AD32-0D5B639D86A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E14BB2-5925-49AF-BC30-463B0F2B3D3A}">
      <dgm:prSet phldrT="[Text]"/>
      <dgm:spPr/>
      <dgm:t>
        <a:bodyPr/>
        <a:lstStyle/>
        <a:p>
          <a:r>
            <a:rPr lang="cs-CZ" dirty="0"/>
            <a:t>psané</a:t>
          </a:r>
          <a:endParaRPr lang="en-US" dirty="0"/>
        </a:p>
      </dgm:t>
    </dgm:pt>
    <dgm:pt modelId="{C05B204E-ABCE-4FB0-970D-060A63EDEB1D}" type="parTrans" cxnId="{DFFB2205-C370-4BAB-804D-55D46A956C4E}">
      <dgm:prSet/>
      <dgm:spPr/>
      <dgm:t>
        <a:bodyPr/>
        <a:lstStyle/>
        <a:p>
          <a:endParaRPr lang="en-US"/>
        </a:p>
      </dgm:t>
    </dgm:pt>
    <dgm:pt modelId="{2E29DEE8-553E-470F-B7C1-49962652E00F}" type="sibTrans" cxnId="{DFFB2205-C370-4BAB-804D-55D46A956C4E}">
      <dgm:prSet/>
      <dgm:spPr/>
      <dgm:t>
        <a:bodyPr/>
        <a:lstStyle/>
        <a:p>
          <a:endParaRPr lang="en-US"/>
        </a:p>
      </dgm:t>
    </dgm:pt>
    <dgm:pt modelId="{2D4B9245-B67D-4163-9830-013581372755}">
      <dgm:prSet phldrT="[Text]"/>
      <dgm:spPr/>
      <dgm:t>
        <a:bodyPr/>
        <a:lstStyle/>
        <a:p>
          <a:r>
            <a:rPr lang="cs-CZ" dirty="0"/>
            <a:t>nepsané</a:t>
          </a:r>
          <a:endParaRPr lang="en-US" dirty="0"/>
        </a:p>
      </dgm:t>
    </dgm:pt>
    <dgm:pt modelId="{D392B9BF-6691-4D72-A786-EBE9123FEB64}" type="parTrans" cxnId="{4FF95ED4-13B3-4654-8D8E-21C58C665CD7}">
      <dgm:prSet/>
      <dgm:spPr/>
      <dgm:t>
        <a:bodyPr/>
        <a:lstStyle/>
        <a:p>
          <a:endParaRPr lang="en-US"/>
        </a:p>
      </dgm:t>
    </dgm:pt>
    <dgm:pt modelId="{A65C6D82-3D5F-4DD3-8DAD-C3E377F015B8}" type="sibTrans" cxnId="{4FF95ED4-13B3-4654-8D8E-21C58C665CD7}">
      <dgm:prSet/>
      <dgm:spPr/>
      <dgm:t>
        <a:bodyPr/>
        <a:lstStyle/>
        <a:p>
          <a:endParaRPr lang="en-US"/>
        </a:p>
      </dgm:t>
    </dgm:pt>
    <dgm:pt modelId="{185EEF63-24C0-4024-BC55-40379A3C8E66}" type="pres">
      <dgm:prSet presAssocID="{6BC94FD9-DAE4-4A3F-AD32-0D5B639D86A4}" presName="Name0" presStyleCnt="0">
        <dgm:presLayoutVars>
          <dgm:chMax val="7"/>
          <dgm:chPref val="7"/>
          <dgm:dir/>
        </dgm:presLayoutVars>
      </dgm:prSet>
      <dgm:spPr/>
    </dgm:pt>
    <dgm:pt modelId="{CA97099B-81CA-43ED-8337-9CE9678FB845}" type="pres">
      <dgm:prSet presAssocID="{6BC94FD9-DAE4-4A3F-AD32-0D5B639D86A4}" presName="Name1" presStyleCnt="0"/>
      <dgm:spPr/>
    </dgm:pt>
    <dgm:pt modelId="{437A54B0-6DD1-462B-A06F-541742D57F39}" type="pres">
      <dgm:prSet presAssocID="{6BC94FD9-DAE4-4A3F-AD32-0D5B639D86A4}" presName="cycle" presStyleCnt="0"/>
      <dgm:spPr/>
    </dgm:pt>
    <dgm:pt modelId="{E7171D6E-1110-4C55-A8A5-4BB9DBB4175C}" type="pres">
      <dgm:prSet presAssocID="{6BC94FD9-DAE4-4A3F-AD32-0D5B639D86A4}" presName="srcNode" presStyleLbl="node1" presStyleIdx="0" presStyleCnt="2"/>
      <dgm:spPr/>
    </dgm:pt>
    <dgm:pt modelId="{41F197FB-CDF1-4123-BC9D-2D4213CC61E9}" type="pres">
      <dgm:prSet presAssocID="{6BC94FD9-DAE4-4A3F-AD32-0D5B639D86A4}" presName="conn" presStyleLbl="parChTrans1D2" presStyleIdx="0" presStyleCnt="1"/>
      <dgm:spPr/>
    </dgm:pt>
    <dgm:pt modelId="{484B122D-BCCB-460D-9540-CE6B241D97C8}" type="pres">
      <dgm:prSet presAssocID="{6BC94FD9-DAE4-4A3F-AD32-0D5B639D86A4}" presName="extraNode" presStyleLbl="node1" presStyleIdx="0" presStyleCnt="2"/>
      <dgm:spPr/>
    </dgm:pt>
    <dgm:pt modelId="{489D0F3D-9B67-4DDE-951B-8FDCB157CBBE}" type="pres">
      <dgm:prSet presAssocID="{6BC94FD9-DAE4-4A3F-AD32-0D5B639D86A4}" presName="dstNode" presStyleLbl="node1" presStyleIdx="0" presStyleCnt="2"/>
      <dgm:spPr/>
    </dgm:pt>
    <dgm:pt modelId="{DAE085B2-3C40-4400-A2A3-FB95555B4CE1}" type="pres">
      <dgm:prSet presAssocID="{DDE14BB2-5925-49AF-BC30-463B0F2B3D3A}" presName="text_1" presStyleLbl="node1" presStyleIdx="0" presStyleCnt="2">
        <dgm:presLayoutVars>
          <dgm:bulletEnabled val="1"/>
        </dgm:presLayoutVars>
      </dgm:prSet>
      <dgm:spPr/>
    </dgm:pt>
    <dgm:pt modelId="{7DB45DFC-2FA5-4F0C-992D-7CCB542F9EC6}" type="pres">
      <dgm:prSet presAssocID="{DDE14BB2-5925-49AF-BC30-463B0F2B3D3A}" presName="accent_1" presStyleCnt="0"/>
      <dgm:spPr/>
    </dgm:pt>
    <dgm:pt modelId="{783FB05F-B1F6-4529-9042-41FAEC33908D}" type="pres">
      <dgm:prSet presAssocID="{DDE14BB2-5925-49AF-BC30-463B0F2B3D3A}" presName="accentRepeatNode" presStyleLbl="solidFgAcc1" presStyleIdx="0" presStyleCnt="2"/>
      <dgm:spPr/>
    </dgm:pt>
    <dgm:pt modelId="{16421BB1-7836-47F4-B137-DC1D1E637C3F}" type="pres">
      <dgm:prSet presAssocID="{2D4B9245-B67D-4163-9830-013581372755}" presName="text_2" presStyleLbl="node1" presStyleIdx="1" presStyleCnt="2">
        <dgm:presLayoutVars>
          <dgm:bulletEnabled val="1"/>
        </dgm:presLayoutVars>
      </dgm:prSet>
      <dgm:spPr/>
    </dgm:pt>
    <dgm:pt modelId="{851D91CA-7627-40FA-963E-CFF4E3683716}" type="pres">
      <dgm:prSet presAssocID="{2D4B9245-B67D-4163-9830-013581372755}" presName="accent_2" presStyleCnt="0"/>
      <dgm:spPr/>
    </dgm:pt>
    <dgm:pt modelId="{18FA3985-875F-4BAF-A3F1-9D67F82EAEEF}" type="pres">
      <dgm:prSet presAssocID="{2D4B9245-B67D-4163-9830-013581372755}" presName="accentRepeatNode" presStyleLbl="solidFgAcc1" presStyleIdx="1" presStyleCnt="2"/>
      <dgm:spPr/>
    </dgm:pt>
  </dgm:ptLst>
  <dgm:cxnLst>
    <dgm:cxn modelId="{DFFB2205-C370-4BAB-804D-55D46A956C4E}" srcId="{6BC94FD9-DAE4-4A3F-AD32-0D5B639D86A4}" destId="{DDE14BB2-5925-49AF-BC30-463B0F2B3D3A}" srcOrd="0" destOrd="0" parTransId="{C05B204E-ABCE-4FB0-970D-060A63EDEB1D}" sibTransId="{2E29DEE8-553E-470F-B7C1-49962652E00F}"/>
    <dgm:cxn modelId="{D4A4043A-2A95-464A-B69B-1D2F48ACB100}" type="presOf" srcId="{2D4B9245-B67D-4163-9830-013581372755}" destId="{16421BB1-7836-47F4-B137-DC1D1E637C3F}" srcOrd="0" destOrd="0" presId="urn:microsoft.com/office/officeart/2008/layout/VerticalCurvedList"/>
    <dgm:cxn modelId="{66CF856D-1D01-45F0-AC41-5539FBC54E98}" type="presOf" srcId="{DDE14BB2-5925-49AF-BC30-463B0F2B3D3A}" destId="{DAE085B2-3C40-4400-A2A3-FB95555B4CE1}" srcOrd="0" destOrd="0" presId="urn:microsoft.com/office/officeart/2008/layout/VerticalCurvedList"/>
    <dgm:cxn modelId="{7F6EAF70-5B17-43A6-BA77-0E5C040CAF3C}" type="presOf" srcId="{6BC94FD9-DAE4-4A3F-AD32-0D5B639D86A4}" destId="{185EEF63-24C0-4024-BC55-40379A3C8E66}" srcOrd="0" destOrd="0" presId="urn:microsoft.com/office/officeart/2008/layout/VerticalCurvedList"/>
    <dgm:cxn modelId="{73F2E0D1-5C4B-4BEC-B2E6-057461795FC7}" type="presOf" srcId="{2E29DEE8-553E-470F-B7C1-49962652E00F}" destId="{41F197FB-CDF1-4123-BC9D-2D4213CC61E9}" srcOrd="0" destOrd="0" presId="urn:microsoft.com/office/officeart/2008/layout/VerticalCurvedList"/>
    <dgm:cxn modelId="{4FF95ED4-13B3-4654-8D8E-21C58C665CD7}" srcId="{6BC94FD9-DAE4-4A3F-AD32-0D5B639D86A4}" destId="{2D4B9245-B67D-4163-9830-013581372755}" srcOrd="1" destOrd="0" parTransId="{D392B9BF-6691-4D72-A786-EBE9123FEB64}" sibTransId="{A65C6D82-3D5F-4DD3-8DAD-C3E377F015B8}"/>
    <dgm:cxn modelId="{DAE15354-9D54-4B7C-B4BC-DCA9824AA938}" type="presParOf" srcId="{185EEF63-24C0-4024-BC55-40379A3C8E66}" destId="{CA97099B-81CA-43ED-8337-9CE9678FB845}" srcOrd="0" destOrd="0" presId="urn:microsoft.com/office/officeart/2008/layout/VerticalCurvedList"/>
    <dgm:cxn modelId="{D94CF791-6480-452B-B852-585665486C5E}" type="presParOf" srcId="{CA97099B-81CA-43ED-8337-9CE9678FB845}" destId="{437A54B0-6DD1-462B-A06F-541742D57F39}" srcOrd="0" destOrd="0" presId="urn:microsoft.com/office/officeart/2008/layout/VerticalCurvedList"/>
    <dgm:cxn modelId="{885F80AB-BB60-40B1-BF68-03CED41EA535}" type="presParOf" srcId="{437A54B0-6DD1-462B-A06F-541742D57F39}" destId="{E7171D6E-1110-4C55-A8A5-4BB9DBB4175C}" srcOrd="0" destOrd="0" presId="urn:microsoft.com/office/officeart/2008/layout/VerticalCurvedList"/>
    <dgm:cxn modelId="{F7E66D51-3CBF-44BD-8E82-EC1D4CBC4D14}" type="presParOf" srcId="{437A54B0-6DD1-462B-A06F-541742D57F39}" destId="{41F197FB-CDF1-4123-BC9D-2D4213CC61E9}" srcOrd="1" destOrd="0" presId="urn:microsoft.com/office/officeart/2008/layout/VerticalCurvedList"/>
    <dgm:cxn modelId="{51D9CEEF-6DC8-49AC-AAB2-F9575384B640}" type="presParOf" srcId="{437A54B0-6DD1-462B-A06F-541742D57F39}" destId="{484B122D-BCCB-460D-9540-CE6B241D97C8}" srcOrd="2" destOrd="0" presId="urn:microsoft.com/office/officeart/2008/layout/VerticalCurvedList"/>
    <dgm:cxn modelId="{A8AD4940-F509-4A70-A6AE-073308D85730}" type="presParOf" srcId="{437A54B0-6DD1-462B-A06F-541742D57F39}" destId="{489D0F3D-9B67-4DDE-951B-8FDCB157CBBE}" srcOrd="3" destOrd="0" presId="urn:microsoft.com/office/officeart/2008/layout/VerticalCurvedList"/>
    <dgm:cxn modelId="{A6C29752-6E46-4078-BD58-423BFEF2624F}" type="presParOf" srcId="{CA97099B-81CA-43ED-8337-9CE9678FB845}" destId="{DAE085B2-3C40-4400-A2A3-FB95555B4CE1}" srcOrd="1" destOrd="0" presId="urn:microsoft.com/office/officeart/2008/layout/VerticalCurvedList"/>
    <dgm:cxn modelId="{543D3618-9B54-4401-A3FB-3A5B63A01371}" type="presParOf" srcId="{CA97099B-81CA-43ED-8337-9CE9678FB845}" destId="{7DB45DFC-2FA5-4F0C-992D-7CCB542F9EC6}" srcOrd="2" destOrd="0" presId="urn:microsoft.com/office/officeart/2008/layout/VerticalCurvedList"/>
    <dgm:cxn modelId="{A04CE69B-6E91-4D67-96CB-37874FB0A5A8}" type="presParOf" srcId="{7DB45DFC-2FA5-4F0C-992D-7CCB542F9EC6}" destId="{783FB05F-B1F6-4529-9042-41FAEC33908D}" srcOrd="0" destOrd="0" presId="urn:microsoft.com/office/officeart/2008/layout/VerticalCurvedList"/>
    <dgm:cxn modelId="{D828B6F3-0EA5-455C-8941-D9C3ACDF0E50}" type="presParOf" srcId="{CA97099B-81CA-43ED-8337-9CE9678FB845}" destId="{16421BB1-7836-47F4-B137-DC1D1E637C3F}" srcOrd="3" destOrd="0" presId="urn:microsoft.com/office/officeart/2008/layout/VerticalCurvedList"/>
    <dgm:cxn modelId="{282D66C8-8620-4CAE-AC6B-E4C9581C9738}" type="presParOf" srcId="{CA97099B-81CA-43ED-8337-9CE9678FB845}" destId="{851D91CA-7627-40FA-963E-CFF4E3683716}" srcOrd="4" destOrd="0" presId="urn:microsoft.com/office/officeart/2008/layout/VerticalCurvedList"/>
    <dgm:cxn modelId="{848B875F-0A2E-4178-9927-53A821615233}" type="presParOf" srcId="{851D91CA-7627-40FA-963E-CFF4E3683716}" destId="{18FA3985-875F-4BAF-A3F1-9D67F82EAEE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C94FD9-DAE4-4A3F-AD32-0D5B639D86A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E14BB2-5925-49AF-BC30-463B0F2B3D3A}">
      <dgm:prSet phldrT="[Text]"/>
      <dgm:spPr/>
      <dgm:t>
        <a:bodyPr/>
        <a:lstStyle/>
        <a:p>
          <a:r>
            <a:rPr lang="cs-CZ" dirty="0" err="1"/>
            <a:t>monolegální</a:t>
          </a:r>
          <a:endParaRPr lang="en-US" dirty="0"/>
        </a:p>
      </dgm:t>
    </dgm:pt>
    <dgm:pt modelId="{C05B204E-ABCE-4FB0-970D-060A63EDEB1D}" type="parTrans" cxnId="{DFFB2205-C370-4BAB-804D-55D46A956C4E}">
      <dgm:prSet/>
      <dgm:spPr/>
      <dgm:t>
        <a:bodyPr/>
        <a:lstStyle/>
        <a:p>
          <a:endParaRPr lang="en-US"/>
        </a:p>
      </dgm:t>
    </dgm:pt>
    <dgm:pt modelId="{2E29DEE8-553E-470F-B7C1-49962652E00F}" type="sibTrans" cxnId="{DFFB2205-C370-4BAB-804D-55D46A956C4E}">
      <dgm:prSet/>
      <dgm:spPr/>
      <dgm:t>
        <a:bodyPr/>
        <a:lstStyle/>
        <a:p>
          <a:endParaRPr lang="en-US"/>
        </a:p>
      </dgm:t>
    </dgm:pt>
    <dgm:pt modelId="{2D4B9245-B67D-4163-9830-013581372755}">
      <dgm:prSet phldrT="[Text]"/>
      <dgm:spPr/>
      <dgm:t>
        <a:bodyPr/>
        <a:lstStyle/>
        <a:p>
          <a:r>
            <a:rPr lang="cs-CZ" dirty="0" err="1"/>
            <a:t>polylegální</a:t>
          </a:r>
          <a:endParaRPr lang="en-US" dirty="0"/>
        </a:p>
      </dgm:t>
    </dgm:pt>
    <dgm:pt modelId="{D392B9BF-6691-4D72-A786-EBE9123FEB64}" type="parTrans" cxnId="{4FF95ED4-13B3-4654-8D8E-21C58C665CD7}">
      <dgm:prSet/>
      <dgm:spPr/>
      <dgm:t>
        <a:bodyPr/>
        <a:lstStyle/>
        <a:p>
          <a:endParaRPr lang="en-US"/>
        </a:p>
      </dgm:t>
    </dgm:pt>
    <dgm:pt modelId="{A65C6D82-3D5F-4DD3-8DAD-C3E377F015B8}" type="sibTrans" cxnId="{4FF95ED4-13B3-4654-8D8E-21C58C665CD7}">
      <dgm:prSet/>
      <dgm:spPr/>
      <dgm:t>
        <a:bodyPr/>
        <a:lstStyle/>
        <a:p>
          <a:endParaRPr lang="en-US"/>
        </a:p>
      </dgm:t>
    </dgm:pt>
    <dgm:pt modelId="{185EEF63-24C0-4024-BC55-40379A3C8E66}" type="pres">
      <dgm:prSet presAssocID="{6BC94FD9-DAE4-4A3F-AD32-0D5B639D86A4}" presName="Name0" presStyleCnt="0">
        <dgm:presLayoutVars>
          <dgm:chMax val="7"/>
          <dgm:chPref val="7"/>
          <dgm:dir/>
        </dgm:presLayoutVars>
      </dgm:prSet>
      <dgm:spPr/>
    </dgm:pt>
    <dgm:pt modelId="{CA97099B-81CA-43ED-8337-9CE9678FB845}" type="pres">
      <dgm:prSet presAssocID="{6BC94FD9-DAE4-4A3F-AD32-0D5B639D86A4}" presName="Name1" presStyleCnt="0"/>
      <dgm:spPr/>
    </dgm:pt>
    <dgm:pt modelId="{437A54B0-6DD1-462B-A06F-541742D57F39}" type="pres">
      <dgm:prSet presAssocID="{6BC94FD9-DAE4-4A3F-AD32-0D5B639D86A4}" presName="cycle" presStyleCnt="0"/>
      <dgm:spPr/>
    </dgm:pt>
    <dgm:pt modelId="{E7171D6E-1110-4C55-A8A5-4BB9DBB4175C}" type="pres">
      <dgm:prSet presAssocID="{6BC94FD9-DAE4-4A3F-AD32-0D5B639D86A4}" presName="srcNode" presStyleLbl="node1" presStyleIdx="0" presStyleCnt="2"/>
      <dgm:spPr/>
    </dgm:pt>
    <dgm:pt modelId="{41F197FB-CDF1-4123-BC9D-2D4213CC61E9}" type="pres">
      <dgm:prSet presAssocID="{6BC94FD9-DAE4-4A3F-AD32-0D5B639D86A4}" presName="conn" presStyleLbl="parChTrans1D2" presStyleIdx="0" presStyleCnt="1"/>
      <dgm:spPr/>
    </dgm:pt>
    <dgm:pt modelId="{484B122D-BCCB-460D-9540-CE6B241D97C8}" type="pres">
      <dgm:prSet presAssocID="{6BC94FD9-DAE4-4A3F-AD32-0D5B639D86A4}" presName="extraNode" presStyleLbl="node1" presStyleIdx="0" presStyleCnt="2"/>
      <dgm:spPr/>
    </dgm:pt>
    <dgm:pt modelId="{489D0F3D-9B67-4DDE-951B-8FDCB157CBBE}" type="pres">
      <dgm:prSet presAssocID="{6BC94FD9-DAE4-4A3F-AD32-0D5B639D86A4}" presName="dstNode" presStyleLbl="node1" presStyleIdx="0" presStyleCnt="2"/>
      <dgm:spPr/>
    </dgm:pt>
    <dgm:pt modelId="{DAE085B2-3C40-4400-A2A3-FB95555B4CE1}" type="pres">
      <dgm:prSet presAssocID="{DDE14BB2-5925-49AF-BC30-463B0F2B3D3A}" presName="text_1" presStyleLbl="node1" presStyleIdx="0" presStyleCnt="2">
        <dgm:presLayoutVars>
          <dgm:bulletEnabled val="1"/>
        </dgm:presLayoutVars>
      </dgm:prSet>
      <dgm:spPr/>
    </dgm:pt>
    <dgm:pt modelId="{7DB45DFC-2FA5-4F0C-992D-7CCB542F9EC6}" type="pres">
      <dgm:prSet presAssocID="{DDE14BB2-5925-49AF-BC30-463B0F2B3D3A}" presName="accent_1" presStyleCnt="0"/>
      <dgm:spPr/>
    </dgm:pt>
    <dgm:pt modelId="{783FB05F-B1F6-4529-9042-41FAEC33908D}" type="pres">
      <dgm:prSet presAssocID="{DDE14BB2-5925-49AF-BC30-463B0F2B3D3A}" presName="accentRepeatNode" presStyleLbl="solidFgAcc1" presStyleIdx="0" presStyleCnt="2"/>
      <dgm:spPr/>
    </dgm:pt>
    <dgm:pt modelId="{16421BB1-7836-47F4-B137-DC1D1E637C3F}" type="pres">
      <dgm:prSet presAssocID="{2D4B9245-B67D-4163-9830-013581372755}" presName="text_2" presStyleLbl="node1" presStyleIdx="1" presStyleCnt="2">
        <dgm:presLayoutVars>
          <dgm:bulletEnabled val="1"/>
        </dgm:presLayoutVars>
      </dgm:prSet>
      <dgm:spPr/>
    </dgm:pt>
    <dgm:pt modelId="{851D91CA-7627-40FA-963E-CFF4E3683716}" type="pres">
      <dgm:prSet presAssocID="{2D4B9245-B67D-4163-9830-013581372755}" presName="accent_2" presStyleCnt="0"/>
      <dgm:spPr/>
    </dgm:pt>
    <dgm:pt modelId="{18FA3985-875F-4BAF-A3F1-9D67F82EAEEF}" type="pres">
      <dgm:prSet presAssocID="{2D4B9245-B67D-4163-9830-013581372755}" presName="accentRepeatNode" presStyleLbl="solidFgAcc1" presStyleIdx="1" presStyleCnt="2"/>
      <dgm:spPr/>
    </dgm:pt>
  </dgm:ptLst>
  <dgm:cxnLst>
    <dgm:cxn modelId="{DFFB2205-C370-4BAB-804D-55D46A956C4E}" srcId="{6BC94FD9-DAE4-4A3F-AD32-0D5B639D86A4}" destId="{DDE14BB2-5925-49AF-BC30-463B0F2B3D3A}" srcOrd="0" destOrd="0" parTransId="{C05B204E-ABCE-4FB0-970D-060A63EDEB1D}" sibTransId="{2E29DEE8-553E-470F-B7C1-49962652E00F}"/>
    <dgm:cxn modelId="{D4A4043A-2A95-464A-B69B-1D2F48ACB100}" type="presOf" srcId="{2D4B9245-B67D-4163-9830-013581372755}" destId="{16421BB1-7836-47F4-B137-DC1D1E637C3F}" srcOrd="0" destOrd="0" presId="urn:microsoft.com/office/officeart/2008/layout/VerticalCurvedList"/>
    <dgm:cxn modelId="{66CF856D-1D01-45F0-AC41-5539FBC54E98}" type="presOf" srcId="{DDE14BB2-5925-49AF-BC30-463B0F2B3D3A}" destId="{DAE085B2-3C40-4400-A2A3-FB95555B4CE1}" srcOrd="0" destOrd="0" presId="urn:microsoft.com/office/officeart/2008/layout/VerticalCurvedList"/>
    <dgm:cxn modelId="{7F6EAF70-5B17-43A6-BA77-0E5C040CAF3C}" type="presOf" srcId="{6BC94FD9-DAE4-4A3F-AD32-0D5B639D86A4}" destId="{185EEF63-24C0-4024-BC55-40379A3C8E66}" srcOrd="0" destOrd="0" presId="urn:microsoft.com/office/officeart/2008/layout/VerticalCurvedList"/>
    <dgm:cxn modelId="{73F2E0D1-5C4B-4BEC-B2E6-057461795FC7}" type="presOf" srcId="{2E29DEE8-553E-470F-B7C1-49962652E00F}" destId="{41F197FB-CDF1-4123-BC9D-2D4213CC61E9}" srcOrd="0" destOrd="0" presId="urn:microsoft.com/office/officeart/2008/layout/VerticalCurvedList"/>
    <dgm:cxn modelId="{4FF95ED4-13B3-4654-8D8E-21C58C665CD7}" srcId="{6BC94FD9-DAE4-4A3F-AD32-0D5B639D86A4}" destId="{2D4B9245-B67D-4163-9830-013581372755}" srcOrd="1" destOrd="0" parTransId="{D392B9BF-6691-4D72-A786-EBE9123FEB64}" sibTransId="{A65C6D82-3D5F-4DD3-8DAD-C3E377F015B8}"/>
    <dgm:cxn modelId="{DAE15354-9D54-4B7C-B4BC-DCA9824AA938}" type="presParOf" srcId="{185EEF63-24C0-4024-BC55-40379A3C8E66}" destId="{CA97099B-81CA-43ED-8337-9CE9678FB845}" srcOrd="0" destOrd="0" presId="urn:microsoft.com/office/officeart/2008/layout/VerticalCurvedList"/>
    <dgm:cxn modelId="{D94CF791-6480-452B-B852-585665486C5E}" type="presParOf" srcId="{CA97099B-81CA-43ED-8337-9CE9678FB845}" destId="{437A54B0-6DD1-462B-A06F-541742D57F39}" srcOrd="0" destOrd="0" presId="urn:microsoft.com/office/officeart/2008/layout/VerticalCurvedList"/>
    <dgm:cxn modelId="{885F80AB-BB60-40B1-BF68-03CED41EA535}" type="presParOf" srcId="{437A54B0-6DD1-462B-A06F-541742D57F39}" destId="{E7171D6E-1110-4C55-A8A5-4BB9DBB4175C}" srcOrd="0" destOrd="0" presId="urn:microsoft.com/office/officeart/2008/layout/VerticalCurvedList"/>
    <dgm:cxn modelId="{F7E66D51-3CBF-44BD-8E82-EC1D4CBC4D14}" type="presParOf" srcId="{437A54B0-6DD1-462B-A06F-541742D57F39}" destId="{41F197FB-CDF1-4123-BC9D-2D4213CC61E9}" srcOrd="1" destOrd="0" presId="urn:microsoft.com/office/officeart/2008/layout/VerticalCurvedList"/>
    <dgm:cxn modelId="{51D9CEEF-6DC8-49AC-AAB2-F9575384B640}" type="presParOf" srcId="{437A54B0-6DD1-462B-A06F-541742D57F39}" destId="{484B122D-BCCB-460D-9540-CE6B241D97C8}" srcOrd="2" destOrd="0" presId="urn:microsoft.com/office/officeart/2008/layout/VerticalCurvedList"/>
    <dgm:cxn modelId="{A8AD4940-F509-4A70-A6AE-073308D85730}" type="presParOf" srcId="{437A54B0-6DD1-462B-A06F-541742D57F39}" destId="{489D0F3D-9B67-4DDE-951B-8FDCB157CBBE}" srcOrd="3" destOrd="0" presId="urn:microsoft.com/office/officeart/2008/layout/VerticalCurvedList"/>
    <dgm:cxn modelId="{A6C29752-6E46-4078-BD58-423BFEF2624F}" type="presParOf" srcId="{CA97099B-81CA-43ED-8337-9CE9678FB845}" destId="{DAE085B2-3C40-4400-A2A3-FB95555B4CE1}" srcOrd="1" destOrd="0" presId="urn:microsoft.com/office/officeart/2008/layout/VerticalCurvedList"/>
    <dgm:cxn modelId="{543D3618-9B54-4401-A3FB-3A5B63A01371}" type="presParOf" srcId="{CA97099B-81CA-43ED-8337-9CE9678FB845}" destId="{7DB45DFC-2FA5-4F0C-992D-7CCB542F9EC6}" srcOrd="2" destOrd="0" presId="urn:microsoft.com/office/officeart/2008/layout/VerticalCurvedList"/>
    <dgm:cxn modelId="{A04CE69B-6E91-4D67-96CB-37874FB0A5A8}" type="presParOf" srcId="{7DB45DFC-2FA5-4F0C-992D-7CCB542F9EC6}" destId="{783FB05F-B1F6-4529-9042-41FAEC33908D}" srcOrd="0" destOrd="0" presId="urn:microsoft.com/office/officeart/2008/layout/VerticalCurvedList"/>
    <dgm:cxn modelId="{D828B6F3-0EA5-455C-8941-D9C3ACDF0E50}" type="presParOf" srcId="{CA97099B-81CA-43ED-8337-9CE9678FB845}" destId="{16421BB1-7836-47F4-B137-DC1D1E637C3F}" srcOrd="3" destOrd="0" presId="urn:microsoft.com/office/officeart/2008/layout/VerticalCurvedList"/>
    <dgm:cxn modelId="{282D66C8-8620-4CAE-AC6B-E4C9581C9738}" type="presParOf" srcId="{CA97099B-81CA-43ED-8337-9CE9678FB845}" destId="{851D91CA-7627-40FA-963E-CFF4E3683716}" srcOrd="4" destOrd="0" presId="urn:microsoft.com/office/officeart/2008/layout/VerticalCurvedList"/>
    <dgm:cxn modelId="{848B875F-0A2E-4178-9927-53A821615233}" type="presParOf" srcId="{851D91CA-7627-40FA-963E-CFF4E3683716}" destId="{18FA3985-875F-4BAF-A3F1-9D67F82EAEE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C94FD9-DAE4-4A3F-AD32-0D5B639D86A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E14BB2-5925-49AF-BC30-463B0F2B3D3A}">
      <dgm:prSet phldrT="[Text]"/>
      <dgm:spPr/>
      <dgm:t>
        <a:bodyPr/>
        <a:lstStyle/>
        <a:p>
          <a:r>
            <a:rPr lang="cs-CZ" dirty="0"/>
            <a:t>oktrojovaná</a:t>
          </a:r>
          <a:endParaRPr lang="en-US" dirty="0"/>
        </a:p>
      </dgm:t>
    </dgm:pt>
    <dgm:pt modelId="{C05B204E-ABCE-4FB0-970D-060A63EDEB1D}" type="parTrans" cxnId="{DFFB2205-C370-4BAB-804D-55D46A956C4E}">
      <dgm:prSet/>
      <dgm:spPr/>
      <dgm:t>
        <a:bodyPr/>
        <a:lstStyle/>
        <a:p>
          <a:endParaRPr lang="en-US"/>
        </a:p>
      </dgm:t>
    </dgm:pt>
    <dgm:pt modelId="{2E29DEE8-553E-470F-B7C1-49962652E00F}" type="sibTrans" cxnId="{DFFB2205-C370-4BAB-804D-55D46A956C4E}">
      <dgm:prSet/>
      <dgm:spPr/>
      <dgm:t>
        <a:bodyPr/>
        <a:lstStyle/>
        <a:p>
          <a:endParaRPr lang="en-US"/>
        </a:p>
      </dgm:t>
    </dgm:pt>
    <dgm:pt modelId="{2D4B9245-B67D-4163-9830-013581372755}">
      <dgm:prSet phldrT="[Text]"/>
      <dgm:spPr/>
      <dgm:t>
        <a:bodyPr/>
        <a:lstStyle/>
        <a:p>
          <a:r>
            <a:rPr lang="cs-CZ" dirty="0"/>
            <a:t>dohodnutá</a:t>
          </a:r>
          <a:endParaRPr lang="en-US" dirty="0"/>
        </a:p>
      </dgm:t>
    </dgm:pt>
    <dgm:pt modelId="{D392B9BF-6691-4D72-A786-EBE9123FEB64}" type="parTrans" cxnId="{4FF95ED4-13B3-4654-8D8E-21C58C665CD7}">
      <dgm:prSet/>
      <dgm:spPr/>
      <dgm:t>
        <a:bodyPr/>
        <a:lstStyle/>
        <a:p>
          <a:endParaRPr lang="en-US"/>
        </a:p>
      </dgm:t>
    </dgm:pt>
    <dgm:pt modelId="{A65C6D82-3D5F-4DD3-8DAD-C3E377F015B8}" type="sibTrans" cxnId="{4FF95ED4-13B3-4654-8D8E-21C58C665CD7}">
      <dgm:prSet/>
      <dgm:spPr/>
      <dgm:t>
        <a:bodyPr/>
        <a:lstStyle/>
        <a:p>
          <a:endParaRPr lang="en-US"/>
        </a:p>
      </dgm:t>
    </dgm:pt>
    <dgm:pt modelId="{8D85D5A1-6539-44E8-B738-DE82E56F09B5}">
      <dgm:prSet/>
      <dgm:spPr/>
      <dgm:t>
        <a:bodyPr/>
        <a:lstStyle/>
        <a:p>
          <a:r>
            <a:rPr lang="cs-CZ" dirty="0"/>
            <a:t>revoluční</a:t>
          </a:r>
          <a:endParaRPr lang="en-US" dirty="0"/>
        </a:p>
      </dgm:t>
    </dgm:pt>
    <dgm:pt modelId="{78D024BF-9DE0-4B93-8096-2E60E23C4256}" type="parTrans" cxnId="{790B7B62-BFEA-4866-BA4E-65EE812FB51F}">
      <dgm:prSet/>
      <dgm:spPr/>
      <dgm:t>
        <a:bodyPr/>
        <a:lstStyle/>
        <a:p>
          <a:endParaRPr lang="en-US"/>
        </a:p>
      </dgm:t>
    </dgm:pt>
    <dgm:pt modelId="{E4B60671-2176-4459-8AC2-EF68E6412B81}" type="sibTrans" cxnId="{790B7B62-BFEA-4866-BA4E-65EE812FB51F}">
      <dgm:prSet/>
      <dgm:spPr/>
      <dgm:t>
        <a:bodyPr/>
        <a:lstStyle/>
        <a:p>
          <a:endParaRPr lang="en-US"/>
        </a:p>
      </dgm:t>
    </dgm:pt>
    <dgm:pt modelId="{185EEF63-24C0-4024-BC55-40379A3C8E66}" type="pres">
      <dgm:prSet presAssocID="{6BC94FD9-DAE4-4A3F-AD32-0D5B639D86A4}" presName="Name0" presStyleCnt="0">
        <dgm:presLayoutVars>
          <dgm:chMax val="7"/>
          <dgm:chPref val="7"/>
          <dgm:dir/>
        </dgm:presLayoutVars>
      </dgm:prSet>
      <dgm:spPr/>
    </dgm:pt>
    <dgm:pt modelId="{CA97099B-81CA-43ED-8337-9CE9678FB845}" type="pres">
      <dgm:prSet presAssocID="{6BC94FD9-DAE4-4A3F-AD32-0D5B639D86A4}" presName="Name1" presStyleCnt="0"/>
      <dgm:spPr/>
    </dgm:pt>
    <dgm:pt modelId="{437A54B0-6DD1-462B-A06F-541742D57F39}" type="pres">
      <dgm:prSet presAssocID="{6BC94FD9-DAE4-4A3F-AD32-0D5B639D86A4}" presName="cycle" presStyleCnt="0"/>
      <dgm:spPr/>
    </dgm:pt>
    <dgm:pt modelId="{E7171D6E-1110-4C55-A8A5-4BB9DBB4175C}" type="pres">
      <dgm:prSet presAssocID="{6BC94FD9-DAE4-4A3F-AD32-0D5B639D86A4}" presName="srcNode" presStyleLbl="node1" presStyleIdx="0" presStyleCnt="3"/>
      <dgm:spPr/>
    </dgm:pt>
    <dgm:pt modelId="{41F197FB-CDF1-4123-BC9D-2D4213CC61E9}" type="pres">
      <dgm:prSet presAssocID="{6BC94FD9-DAE4-4A3F-AD32-0D5B639D86A4}" presName="conn" presStyleLbl="parChTrans1D2" presStyleIdx="0" presStyleCnt="1"/>
      <dgm:spPr/>
    </dgm:pt>
    <dgm:pt modelId="{484B122D-BCCB-460D-9540-CE6B241D97C8}" type="pres">
      <dgm:prSet presAssocID="{6BC94FD9-DAE4-4A3F-AD32-0D5B639D86A4}" presName="extraNode" presStyleLbl="node1" presStyleIdx="0" presStyleCnt="3"/>
      <dgm:spPr/>
    </dgm:pt>
    <dgm:pt modelId="{489D0F3D-9B67-4DDE-951B-8FDCB157CBBE}" type="pres">
      <dgm:prSet presAssocID="{6BC94FD9-DAE4-4A3F-AD32-0D5B639D86A4}" presName="dstNode" presStyleLbl="node1" presStyleIdx="0" presStyleCnt="3"/>
      <dgm:spPr/>
    </dgm:pt>
    <dgm:pt modelId="{DAE085B2-3C40-4400-A2A3-FB95555B4CE1}" type="pres">
      <dgm:prSet presAssocID="{DDE14BB2-5925-49AF-BC30-463B0F2B3D3A}" presName="text_1" presStyleLbl="node1" presStyleIdx="0" presStyleCnt="3">
        <dgm:presLayoutVars>
          <dgm:bulletEnabled val="1"/>
        </dgm:presLayoutVars>
      </dgm:prSet>
      <dgm:spPr/>
    </dgm:pt>
    <dgm:pt modelId="{7DB45DFC-2FA5-4F0C-992D-7CCB542F9EC6}" type="pres">
      <dgm:prSet presAssocID="{DDE14BB2-5925-49AF-BC30-463B0F2B3D3A}" presName="accent_1" presStyleCnt="0"/>
      <dgm:spPr/>
    </dgm:pt>
    <dgm:pt modelId="{783FB05F-B1F6-4529-9042-41FAEC33908D}" type="pres">
      <dgm:prSet presAssocID="{DDE14BB2-5925-49AF-BC30-463B0F2B3D3A}" presName="accentRepeatNode" presStyleLbl="solidFgAcc1" presStyleIdx="0" presStyleCnt="3"/>
      <dgm:spPr/>
    </dgm:pt>
    <dgm:pt modelId="{B49706D6-3835-4017-AA2D-9DC3FA4AD755}" type="pres">
      <dgm:prSet presAssocID="{8D85D5A1-6539-44E8-B738-DE82E56F09B5}" presName="text_2" presStyleLbl="node1" presStyleIdx="1" presStyleCnt="3">
        <dgm:presLayoutVars>
          <dgm:bulletEnabled val="1"/>
        </dgm:presLayoutVars>
      </dgm:prSet>
      <dgm:spPr/>
    </dgm:pt>
    <dgm:pt modelId="{52BBFFD0-CA72-4156-95D1-122E21C7912A}" type="pres">
      <dgm:prSet presAssocID="{8D85D5A1-6539-44E8-B738-DE82E56F09B5}" presName="accent_2" presStyleCnt="0"/>
      <dgm:spPr/>
    </dgm:pt>
    <dgm:pt modelId="{0FD89F20-CFDE-4CE7-BC04-8F94D5072832}" type="pres">
      <dgm:prSet presAssocID="{8D85D5A1-6539-44E8-B738-DE82E56F09B5}" presName="accentRepeatNode" presStyleLbl="solidFgAcc1" presStyleIdx="1" presStyleCnt="3"/>
      <dgm:spPr/>
    </dgm:pt>
    <dgm:pt modelId="{C3F4C5AD-E630-4FA0-AEF3-D384546B31DA}" type="pres">
      <dgm:prSet presAssocID="{2D4B9245-B67D-4163-9830-013581372755}" presName="text_3" presStyleLbl="node1" presStyleIdx="2" presStyleCnt="3">
        <dgm:presLayoutVars>
          <dgm:bulletEnabled val="1"/>
        </dgm:presLayoutVars>
      </dgm:prSet>
      <dgm:spPr/>
    </dgm:pt>
    <dgm:pt modelId="{9933D9A7-30E6-4F5C-B845-8FDDF11BE339}" type="pres">
      <dgm:prSet presAssocID="{2D4B9245-B67D-4163-9830-013581372755}" presName="accent_3" presStyleCnt="0"/>
      <dgm:spPr/>
    </dgm:pt>
    <dgm:pt modelId="{18FA3985-875F-4BAF-A3F1-9D67F82EAEEF}" type="pres">
      <dgm:prSet presAssocID="{2D4B9245-B67D-4163-9830-013581372755}" presName="accentRepeatNode" presStyleLbl="solidFgAcc1" presStyleIdx="2" presStyleCnt="3"/>
      <dgm:spPr/>
    </dgm:pt>
  </dgm:ptLst>
  <dgm:cxnLst>
    <dgm:cxn modelId="{DFFB2205-C370-4BAB-804D-55D46A956C4E}" srcId="{6BC94FD9-DAE4-4A3F-AD32-0D5B639D86A4}" destId="{DDE14BB2-5925-49AF-BC30-463B0F2B3D3A}" srcOrd="0" destOrd="0" parTransId="{C05B204E-ABCE-4FB0-970D-060A63EDEB1D}" sibTransId="{2E29DEE8-553E-470F-B7C1-49962652E00F}"/>
    <dgm:cxn modelId="{790B7B62-BFEA-4866-BA4E-65EE812FB51F}" srcId="{6BC94FD9-DAE4-4A3F-AD32-0D5B639D86A4}" destId="{8D85D5A1-6539-44E8-B738-DE82E56F09B5}" srcOrd="1" destOrd="0" parTransId="{78D024BF-9DE0-4B93-8096-2E60E23C4256}" sibTransId="{E4B60671-2176-4459-8AC2-EF68E6412B81}"/>
    <dgm:cxn modelId="{66CF856D-1D01-45F0-AC41-5539FBC54E98}" type="presOf" srcId="{DDE14BB2-5925-49AF-BC30-463B0F2B3D3A}" destId="{DAE085B2-3C40-4400-A2A3-FB95555B4CE1}" srcOrd="0" destOrd="0" presId="urn:microsoft.com/office/officeart/2008/layout/VerticalCurvedList"/>
    <dgm:cxn modelId="{7F6EAF70-5B17-43A6-BA77-0E5C040CAF3C}" type="presOf" srcId="{6BC94FD9-DAE4-4A3F-AD32-0D5B639D86A4}" destId="{185EEF63-24C0-4024-BC55-40379A3C8E66}" srcOrd="0" destOrd="0" presId="urn:microsoft.com/office/officeart/2008/layout/VerticalCurvedList"/>
    <dgm:cxn modelId="{59E20F95-97B1-463A-805C-6032A3919681}" type="presOf" srcId="{8D85D5A1-6539-44E8-B738-DE82E56F09B5}" destId="{B49706D6-3835-4017-AA2D-9DC3FA4AD755}" srcOrd="0" destOrd="0" presId="urn:microsoft.com/office/officeart/2008/layout/VerticalCurvedList"/>
    <dgm:cxn modelId="{5DCA499A-095E-4E11-B1FB-9460077C5E99}" type="presOf" srcId="{2D4B9245-B67D-4163-9830-013581372755}" destId="{C3F4C5AD-E630-4FA0-AEF3-D384546B31DA}" srcOrd="0" destOrd="0" presId="urn:microsoft.com/office/officeart/2008/layout/VerticalCurvedList"/>
    <dgm:cxn modelId="{73F2E0D1-5C4B-4BEC-B2E6-057461795FC7}" type="presOf" srcId="{2E29DEE8-553E-470F-B7C1-49962652E00F}" destId="{41F197FB-CDF1-4123-BC9D-2D4213CC61E9}" srcOrd="0" destOrd="0" presId="urn:microsoft.com/office/officeart/2008/layout/VerticalCurvedList"/>
    <dgm:cxn modelId="{4FF95ED4-13B3-4654-8D8E-21C58C665CD7}" srcId="{6BC94FD9-DAE4-4A3F-AD32-0D5B639D86A4}" destId="{2D4B9245-B67D-4163-9830-013581372755}" srcOrd="2" destOrd="0" parTransId="{D392B9BF-6691-4D72-A786-EBE9123FEB64}" sibTransId="{A65C6D82-3D5F-4DD3-8DAD-C3E377F015B8}"/>
    <dgm:cxn modelId="{DAE15354-9D54-4B7C-B4BC-DCA9824AA938}" type="presParOf" srcId="{185EEF63-24C0-4024-BC55-40379A3C8E66}" destId="{CA97099B-81CA-43ED-8337-9CE9678FB845}" srcOrd="0" destOrd="0" presId="urn:microsoft.com/office/officeart/2008/layout/VerticalCurvedList"/>
    <dgm:cxn modelId="{D94CF791-6480-452B-B852-585665486C5E}" type="presParOf" srcId="{CA97099B-81CA-43ED-8337-9CE9678FB845}" destId="{437A54B0-6DD1-462B-A06F-541742D57F39}" srcOrd="0" destOrd="0" presId="urn:microsoft.com/office/officeart/2008/layout/VerticalCurvedList"/>
    <dgm:cxn modelId="{885F80AB-BB60-40B1-BF68-03CED41EA535}" type="presParOf" srcId="{437A54B0-6DD1-462B-A06F-541742D57F39}" destId="{E7171D6E-1110-4C55-A8A5-4BB9DBB4175C}" srcOrd="0" destOrd="0" presId="urn:microsoft.com/office/officeart/2008/layout/VerticalCurvedList"/>
    <dgm:cxn modelId="{F7E66D51-3CBF-44BD-8E82-EC1D4CBC4D14}" type="presParOf" srcId="{437A54B0-6DD1-462B-A06F-541742D57F39}" destId="{41F197FB-CDF1-4123-BC9D-2D4213CC61E9}" srcOrd="1" destOrd="0" presId="urn:microsoft.com/office/officeart/2008/layout/VerticalCurvedList"/>
    <dgm:cxn modelId="{51D9CEEF-6DC8-49AC-AAB2-F9575384B640}" type="presParOf" srcId="{437A54B0-6DD1-462B-A06F-541742D57F39}" destId="{484B122D-BCCB-460D-9540-CE6B241D97C8}" srcOrd="2" destOrd="0" presId="urn:microsoft.com/office/officeart/2008/layout/VerticalCurvedList"/>
    <dgm:cxn modelId="{A8AD4940-F509-4A70-A6AE-073308D85730}" type="presParOf" srcId="{437A54B0-6DD1-462B-A06F-541742D57F39}" destId="{489D0F3D-9B67-4DDE-951B-8FDCB157CBBE}" srcOrd="3" destOrd="0" presId="urn:microsoft.com/office/officeart/2008/layout/VerticalCurvedList"/>
    <dgm:cxn modelId="{A6C29752-6E46-4078-BD58-423BFEF2624F}" type="presParOf" srcId="{CA97099B-81CA-43ED-8337-9CE9678FB845}" destId="{DAE085B2-3C40-4400-A2A3-FB95555B4CE1}" srcOrd="1" destOrd="0" presId="urn:microsoft.com/office/officeart/2008/layout/VerticalCurvedList"/>
    <dgm:cxn modelId="{543D3618-9B54-4401-A3FB-3A5B63A01371}" type="presParOf" srcId="{CA97099B-81CA-43ED-8337-9CE9678FB845}" destId="{7DB45DFC-2FA5-4F0C-992D-7CCB542F9EC6}" srcOrd="2" destOrd="0" presId="urn:microsoft.com/office/officeart/2008/layout/VerticalCurvedList"/>
    <dgm:cxn modelId="{A04CE69B-6E91-4D67-96CB-37874FB0A5A8}" type="presParOf" srcId="{7DB45DFC-2FA5-4F0C-992D-7CCB542F9EC6}" destId="{783FB05F-B1F6-4529-9042-41FAEC33908D}" srcOrd="0" destOrd="0" presId="urn:microsoft.com/office/officeart/2008/layout/VerticalCurvedList"/>
    <dgm:cxn modelId="{704D6F64-93E5-4A3E-BFBB-4119B13F8FF6}" type="presParOf" srcId="{CA97099B-81CA-43ED-8337-9CE9678FB845}" destId="{B49706D6-3835-4017-AA2D-9DC3FA4AD755}" srcOrd="3" destOrd="0" presId="urn:microsoft.com/office/officeart/2008/layout/VerticalCurvedList"/>
    <dgm:cxn modelId="{B1984914-AC22-4BC7-89B1-B93E0BF53BA1}" type="presParOf" srcId="{CA97099B-81CA-43ED-8337-9CE9678FB845}" destId="{52BBFFD0-CA72-4156-95D1-122E21C7912A}" srcOrd="4" destOrd="0" presId="urn:microsoft.com/office/officeart/2008/layout/VerticalCurvedList"/>
    <dgm:cxn modelId="{7899129F-E7B1-42FC-A353-087A05C2B075}" type="presParOf" srcId="{52BBFFD0-CA72-4156-95D1-122E21C7912A}" destId="{0FD89F20-CFDE-4CE7-BC04-8F94D5072832}" srcOrd="0" destOrd="0" presId="urn:microsoft.com/office/officeart/2008/layout/VerticalCurvedList"/>
    <dgm:cxn modelId="{3DB90653-5CD2-4587-82C1-30C3C205FC5D}" type="presParOf" srcId="{CA97099B-81CA-43ED-8337-9CE9678FB845}" destId="{C3F4C5AD-E630-4FA0-AEF3-D384546B31DA}" srcOrd="5" destOrd="0" presId="urn:microsoft.com/office/officeart/2008/layout/VerticalCurvedList"/>
    <dgm:cxn modelId="{CFAD8ED0-074E-41CD-87F3-3FF869AE0744}" type="presParOf" srcId="{CA97099B-81CA-43ED-8337-9CE9678FB845}" destId="{9933D9A7-30E6-4F5C-B845-8FDDF11BE339}" srcOrd="6" destOrd="0" presId="urn:microsoft.com/office/officeart/2008/layout/VerticalCurvedList"/>
    <dgm:cxn modelId="{ECDAB46A-FB88-412F-BCD1-C8DA0158BECF}" type="presParOf" srcId="{9933D9A7-30E6-4F5C-B845-8FDDF11BE339}" destId="{18FA3985-875F-4BAF-A3F1-9D67F82EAEE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CE1B73-2A4B-4D1A-9F5E-8250CD02994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36BBC58-9180-4FA3-94CF-29FEED8782EC}">
      <dgm:prSet phldrT="[Text]" custT="1"/>
      <dgm:spPr/>
      <dgm:t>
        <a:bodyPr/>
        <a:lstStyle/>
        <a:p>
          <a:r>
            <a:rPr lang="cs-CZ" sz="2000" b="1" dirty="0">
              <a:solidFill>
                <a:srgbClr val="FF0000"/>
              </a:solidFill>
              <a:highlight>
                <a:srgbClr val="FFFF00"/>
              </a:highlight>
            </a:rPr>
            <a:t>ÚSTAVA A ÚSTAVNÍ ZÁKONY </a:t>
          </a:r>
          <a:endParaRPr lang="en-US" sz="2000" b="1" dirty="0">
            <a:solidFill>
              <a:srgbClr val="FF0000"/>
            </a:solidFill>
            <a:highlight>
              <a:srgbClr val="FFFF00"/>
            </a:highlight>
          </a:endParaRPr>
        </a:p>
      </dgm:t>
    </dgm:pt>
    <dgm:pt modelId="{AE8CF9EE-DC47-4964-92E0-E8A95C7E829B}" type="parTrans" cxnId="{1E45D2A7-93EA-4044-85F6-2D79AF1EE287}">
      <dgm:prSet/>
      <dgm:spPr/>
      <dgm:t>
        <a:bodyPr/>
        <a:lstStyle/>
        <a:p>
          <a:endParaRPr lang="en-US"/>
        </a:p>
      </dgm:t>
    </dgm:pt>
    <dgm:pt modelId="{C37C108B-1CC8-480D-973C-9AABD3B0E0FD}" type="sibTrans" cxnId="{1E45D2A7-93EA-4044-85F6-2D79AF1EE287}">
      <dgm:prSet/>
      <dgm:spPr/>
      <dgm:t>
        <a:bodyPr/>
        <a:lstStyle/>
        <a:p>
          <a:endParaRPr lang="en-US"/>
        </a:p>
      </dgm:t>
    </dgm:pt>
    <dgm:pt modelId="{0267901A-13D5-450D-8D6F-1B84871269E8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  <a:highlight>
                <a:srgbClr val="FFFF00"/>
              </a:highlight>
            </a:rPr>
            <a:t>NAŘÍZENÍ VLÁDY</a:t>
          </a:r>
          <a:endParaRPr lang="en-US" dirty="0">
            <a:solidFill>
              <a:srgbClr val="FF0000"/>
            </a:solidFill>
            <a:highlight>
              <a:srgbClr val="FFFF00"/>
            </a:highlight>
          </a:endParaRPr>
        </a:p>
      </dgm:t>
    </dgm:pt>
    <dgm:pt modelId="{865CC0ED-B1EE-414B-A82A-1B6D3F12FDB3}" type="parTrans" cxnId="{DAF112A4-AFC6-4EDA-87C7-AAF42D541E9A}">
      <dgm:prSet/>
      <dgm:spPr/>
      <dgm:t>
        <a:bodyPr/>
        <a:lstStyle/>
        <a:p>
          <a:endParaRPr lang="en-US"/>
        </a:p>
      </dgm:t>
    </dgm:pt>
    <dgm:pt modelId="{EC7E39E0-B62D-440C-92C0-20B34586F2FB}" type="sibTrans" cxnId="{DAF112A4-AFC6-4EDA-87C7-AAF42D541E9A}">
      <dgm:prSet/>
      <dgm:spPr/>
      <dgm:t>
        <a:bodyPr/>
        <a:lstStyle/>
        <a:p>
          <a:endParaRPr lang="en-US"/>
        </a:p>
      </dgm:t>
    </dgm:pt>
    <dgm:pt modelId="{1EB1208B-5D28-4DB6-BB14-5A7C6620BAC2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  <a:highlight>
                <a:srgbClr val="FFFF00"/>
              </a:highlight>
            </a:rPr>
            <a:t>VYHLÁŠKY MINISTERSTEV</a:t>
          </a:r>
          <a:endParaRPr lang="en-US" dirty="0">
            <a:solidFill>
              <a:srgbClr val="FF0000"/>
            </a:solidFill>
            <a:highlight>
              <a:srgbClr val="FFFF00"/>
            </a:highlight>
          </a:endParaRPr>
        </a:p>
      </dgm:t>
    </dgm:pt>
    <dgm:pt modelId="{5CDD5E9C-DC1E-4B6B-9A37-70D1BB1088F0}" type="parTrans" cxnId="{CF9BB9A5-6BDC-4610-9DDF-C327DE43C106}">
      <dgm:prSet/>
      <dgm:spPr/>
      <dgm:t>
        <a:bodyPr/>
        <a:lstStyle/>
        <a:p>
          <a:endParaRPr lang="en-US"/>
        </a:p>
      </dgm:t>
    </dgm:pt>
    <dgm:pt modelId="{7900D62F-3265-4B22-B8B3-72D1DF320494}" type="sibTrans" cxnId="{CF9BB9A5-6BDC-4610-9DDF-C327DE43C106}">
      <dgm:prSet/>
      <dgm:spPr/>
      <dgm:t>
        <a:bodyPr/>
        <a:lstStyle/>
        <a:p>
          <a:endParaRPr lang="en-US"/>
        </a:p>
      </dgm:t>
    </dgm:pt>
    <dgm:pt modelId="{F83801C7-1088-4FF9-B14D-0C5390476677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  <a:highlight>
                <a:srgbClr val="FFFF00"/>
              </a:highlight>
            </a:rPr>
            <a:t>ZÁKONY A ZÁKONNÁ OPATŘENÍ</a:t>
          </a:r>
          <a:endParaRPr lang="en-US" dirty="0">
            <a:solidFill>
              <a:srgbClr val="FF0000"/>
            </a:solidFill>
            <a:highlight>
              <a:srgbClr val="FFFF00"/>
            </a:highlight>
          </a:endParaRPr>
        </a:p>
      </dgm:t>
    </dgm:pt>
    <dgm:pt modelId="{0B2D989F-DA6B-486E-B5C5-52BFD5B3CEA0}" type="parTrans" cxnId="{408A6BFE-7171-4A41-85CD-2632AFB01B10}">
      <dgm:prSet/>
      <dgm:spPr/>
      <dgm:t>
        <a:bodyPr/>
        <a:lstStyle/>
        <a:p>
          <a:endParaRPr lang="en-US"/>
        </a:p>
      </dgm:t>
    </dgm:pt>
    <dgm:pt modelId="{746344DB-5949-4DC0-ADEB-10BF4904534E}" type="sibTrans" cxnId="{408A6BFE-7171-4A41-85CD-2632AFB01B10}">
      <dgm:prSet/>
      <dgm:spPr/>
      <dgm:t>
        <a:bodyPr/>
        <a:lstStyle/>
        <a:p>
          <a:endParaRPr lang="en-US"/>
        </a:p>
      </dgm:t>
    </dgm:pt>
    <dgm:pt modelId="{E5A63708-CEA5-4ADF-91BE-FFDC01A9F63A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  <a:highlight>
                <a:srgbClr val="FFFF00"/>
              </a:highlight>
            </a:rPr>
            <a:t>OBECNĚ ZÁVAZNÉ VYHLÁŠKY/NAŘÍZENÍ OBCÍ A KRAJŮ</a:t>
          </a:r>
          <a:endParaRPr lang="en-US" dirty="0">
            <a:solidFill>
              <a:srgbClr val="FF0000"/>
            </a:solidFill>
            <a:highlight>
              <a:srgbClr val="FFFF00"/>
            </a:highlight>
          </a:endParaRPr>
        </a:p>
      </dgm:t>
    </dgm:pt>
    <dgm:pt modelId="{0DAC5814-8CC6-412C-8F81-7CD692E2DFD6}" type="parTrans" cxnId="{EF1E0CA3-D212-4A79-8379-A76CCADBC14A}">
      <dgm:prSet/>
      <dgm:spPr/>
      <dgm:t>
        <a:bodyPr/>
        <a:lstStyle/>
        <a:p>
          <a:endParaRPr lang="en-US"/>
        </a:p>
      </dgm:t>
    </dgm:pt>
    <dgm:pt modelId="{4312B6EB-A13A-445D-B568-0F71D7BAE965}" type="sibTrans" cxnId="{EF1E0CA3-D212-4A79-8379-A76CCADBC14A}">
      <dgm:prSet/>
      <dgm:spPr/>
      <dgm:t>
        <a:bodyPr/>
        <a:lstStyle/>
        <a:p>
          <a:endParaRPr lang="en-US"/>
        </a:p>
      </dgm:t>
    </dgm:pt>
    <dgm:pt modelId="{2EC8C273-4683-4089-97A6-D4564D1FAD68}" type="pres">
      <dgm:prSet presAssocID="{D2CE1B73-2A4B-4D1A-9F5E-8250CD02994B}" presName="Name0" presStyleCnt="0">
        <dgm:presLayoutVars>
          <dgm:dir/>
          <dgm:animLvl val="lvl"/>
          <dgm:resizeHandles val="exact"/>
        </dgm:presLayoutVars>
      </dgm:prSet>
      <dgm:spPr/>
    </dgm:pt>
    <dgm:pt modelId="{1589123F-E4A1-4C2C-B90D-8EFD1B524FB1}" type="pres">
      <dgm:prSet presAssocID="{F36BBC58-9180-4FA3-94CF-29FEED8782EC}" presName="Name8" presStyleCnt="0"/>
      <dgm:spPr/>
    </dgm:pt>
    <dgm:pt modelId="{5C50E0CC-B74A-4020-B2B0-C2C9B54697AC}" type="pres">
      <dgm:prSet presAssocID="{F36BBC58-9180-4FA3-94CF-29FEED8782EC}" presName="level" presStyleLbl="node1" presStyleIdx="0" presStyleCnt="5">
        <dgm:presLayoutVars>
          <dgm:chMax val="1"/>
          <dgm:bulletEnabled val="1"/>
        </dgm:presLayoutVars>
      </dgm:prSet>
      <dgm:spPr/>
    </dgm:pt>
    <dgm:pt modelId="{E8AABD59-AF81-49C8-ACEB-C25F8D975488}" type="pres">
      <dgm:prSet presAssocID="{F36BBC58-9180-4FA3-94CF-29FEED8782E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2B475FC-2497-4C19-843E-AA32FE177B0E}" type="pres">
      <dgm:prSet presAssocID="{F83801C7-1088-4FF9-B14D-0C5390476677}" presName="Name8" presStyleCnt="0"/>
      <dgm:spPr/>
    </dgm:pt>
    <dgm:pt modelId="{5CD96624-722E-4188-A61E-42249429D442}" type="pres">
      <dgm:prSet presAssocID="{F83801C7-1088-4FF9-B14D-0C5390476677}" presName="level" presStyleLbl="node1" presStyleIdx="1" presStyleCnt="5">
        <dgm:presLayoutVars>
          <dgm:chMax val="1"/>
          <dgm:bulletEnabled val="1"/>
        </dgm:presLayoutVars>
      </dgm:prSet>
      <dgm:spPr/>
    </dgm:pt>
    <dgm:pt modelId="{DAE3E736-0744-4A9B-A994-550BDFAD03A5}" type="pres">
      <dgm:prSet presAssocID="{F83801C7-1088-4FF9-B14D-0C539047667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9388C10-70AA-41FF-A186-0C472F803FD0}" type="pres">
      <dgm:prSet presAssocID="{0267901A-13D5-450D-8D6F-1B84871269E8}" presName="Name8" presStyleCnt="0"/>
      <dgm:spPr/>
    </dgm:pt>
    <dgm:pt modelId="{EFEEFD7C-B7F9-498C-A7C2-EE740EC6122F}" type="pres">
      <dgm:prSet presAssocID="{0267901A-13D5-450D-8D6F-1B84871269E8}" presName="level" presStyleLbl="node1" presStyleIdx="2" presStyleCnt="5">
        <dgm:presLayoutVars>
          <dgm:chMax val="1"/>
          <dgm:bulletEnabled val="1"/>
        </dgm:presLayoutVars>
      </dgm:prSet>
      <dgm:spPr/>
    </dgm:pt>
    <dgm:pt modelId="{5D59BBDD-EE80-4BD0-A612-3E1B4FBB73C9}" type="pres">
      <dgm:prSet presAssocID="{0267901A-13D5-450D-8D6F-1B84871269E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5CA1AD0-EC84-4C31-8607-C6F490D98C96}" type="pres">
      <dgm:prSet presAssocID="{1EB1208B-5D28-4DB6-BB14-5A7C6620BAC2}" presName="Name8" presStyleCnt="0"/>
      <dgm:spPr/>
    </dgm:pt>
    <dgm:pt modelId="{1333D817-D384-4EDA-AE29-BEC5B59BF5F8}" type="pres">
      <dgm:prSet presAssocID="{1EB1208B-5D28-4DB6-BB14-5A7C6620BAC2}" presName="level" presStyleLbl="node1" presStyleIdx="3" presStyleCnt="5">
        <dgm:presLayoutVars>
          <dgm:chMax val="1"/>
          <dgm:bulletEnabled val="1"/>
        </dgm:presLayoutVars>
      </dgm:prSet>
      <dgm:spPr/>
    </dgm:pt>
    <dgm:pt modelId="{8C125796-8521-4041-BD1E-1548E4D0D7CE}" type="pres">
      <dgm:prSet presAssocID="{1EB1208B-5D28-4DB6-BB14-5A7C6620BAC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CCFE326-0104-41A2-9ADF-FD72D53A4D57}" type="pres">
      <dgm:prSet presAssocID="{E5A63708-CEA5-4ADF-91BE-FFDC01A9F63A}" presName="Name8" presStyleCnt="0"/>
      <dgm:spPr/>
    </dgm:pt>
    <dgm:pt modelId="{A34D2FE0-516B-4AB3-9A41-1E9BF70714AD}" type="pres">
      <dgm:prSet presAssocID="{E5A63708-CEA5-4ADF-91BE-FFDC01A9F63A}" presName="level" presStyleLbl="node1" presStyleIdx="4" presStyleCnt="5">
        <dgm:presLayoutVars>
          <dgm:chMax val="1"/>
          <dgm:bulletEnabled val="1"/>
        </dgm:presLayoutVars>
      </dgm:prSet>
      <dgm:spPr/>
    </dgm:pt>
    <dgm:pt modelId="{53B74082-3414-4E5D-B897-40FEFB7390FC}" type="pres">
      <dgm:prSet presAssocID="{E5A63708-CEA5-4ADF-91BE-FFDC01A9F63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2C68204-A631-4509-BB1C-430C5EDF2503}" type="presOf" srcId="{F83801C7-1088-4FF9-B14D-0C5390476677}" destId="{DAE3E736-0744-4A9B-A994-550BDFAD03A5}" srcOrd="1" destOrd="0" presId="urn:microsoft.com/office/officeart/2005/8/layout/pyramid1"/>
    <dgm:cxn modelId="{FECC4617-DC7A-43D3-A51E-23AA7258A2FD}" type="presOf" srcId="{F36BBC58-9180-4FA3-94CF-29FEED8782EC}" destId="{5C50E0CC-B74A-4020-B2B0-C2C9B54697AC}" srcOrd="0" destOrd="0" presId="urn:microsoft.com/office/officeart/2005/8/layout/pyramid1"/>
    <dgm:cxn modelId="{B5E5192D-01EA-442B-A6D7-3A20BF57D248}" type="presOf" srcId="{D2CE1B73-2A4B-4D1A-9F5E-8250CD02994B}" destId="{2EC8C273-4683-4089-97A6-D4564D1FAD68}" srcOrd="0" destOrd="0" presId="urn:microsoft.com/office/officeart/2005/8/layout/pyramid1"/>
    <dgm:cxn modelId="{DBCBB13C-C0CC-4B25-A494-E6FE99ADD719}" type="presOf" srcId="{0267901A-13D5-450D-8D6F-1B84871269E8}" destId="{EFEEFD7C-B7F9-498C-A7C2-EE740EC6122F}" srcOrd="0" destOrd="0" presId="urn:microsoft.com/office/officeart/2005/8/layout/pyramid1"/>
    <dgm:cxn modelId="{EA295755-A499-431E-B183-79CFDBE718B9}" type="presOf" srcId="{1EB1208B-5D28-4DB6-BB14-5A7C6620BAC2}" destId="{1333D817-D384-4EDA-AE29-BEC5B59BF5F8}" srcOrd="0" destOrd="0" presId="urn:microsoft.com/office/officeart/2005/8/layout/pyramid1"/>
    <dgm:cxn modelId="{EA8C0759-709D-45F2-800D-699E65F8BEEB}" type="presOf" srcId="{1EB1208B-5D28-4DB6-BB14-5A7C6620BAC2}" destId="{8C125796-8521-4041-BD1E-1548E4D0D7CE}" srcOrd="1" destOrd="0" presId="urn:microsoft.com/office/officeart/2005/8/layout/pyramid1"/>
    <dgm:cxn modelId="{4419CA87-FE1F-45AD-80A7-2D5F77E6B43B}" type="presOf" srcId="{F36BBC58-9180-4FA3-94CF-29FEED8782EC}" destId="{E8AABD59-AF81-49C8-ACEB-C25F8D975488}" srcOrd="1" destOrd="0" presId="urn:microsoft.com/office/officeart/2005/8/layout/pyramid1"/>
    <dgm:cxn modelId="{47031A9D-654A-429F-87CE-324BF9DBA487}" type="presOf" srcId="{E5A63708-CEA5-4ADF-91BE-FFDC01A9F63A}" destId="{53B74082-3414-4E5D-B897-40FEFB7390FC}" srcOrd="1" destOrd="0" presId="urn:microsoft.com/office/officeart/2005/8/layout/pyramid1"/>
    <dgm:cxn modelId="{EF1E0CA3-D212-4A79-8379-A76CCADBC14A}" srcId="{D2CE1B73-2A4B-4D1A-9F5E-8250CD02994B}" destId="{E5A63708-CEA5-4ADF-91BE-FFDC01A9F63A}" srcOrd="4" destOrd="0" parTransId="{0DAC5814-8CC6-412C-8F81-7CD692E2DFD6}" sibTransId="{4312B6EB-A13A-445D-B568-0F71D7BAE965}"/>
    <dgm:cxn modelId="{DAF112A4-AFC6-4EDA-87C7-AAF42D541E9A}" srcId="{D2CE1B73-2A4B-4D1A-9F5E-8250CD02994B}" destId="{0267901A-13D5-450D-8D6F-1B84871269E8}" srcOrd="2" destOrd="0" parTransId="{865CC0ED-B1EE-414B-A82A-1B6D3F12FDB3}" sibTransId="{EC7E39E0-B62D-440C-92C0-20B34586F2FB}"/>
    <dgm:cxn modelId="{CF9BB9A5-6BDC-4610-9DDF-C327DE43C106}" srcId="{D2CE1B73-2A4B-4D1A-9F5E-8250CD02994B}" destId="{1EB1208B-5D28-4DB6-BB14-5A7C6620BAC2}" srcOrd="3" destOrd="0" parTransId="{5CDD5E9C-DC1E-4B6B-9A37-70D1BB1088F0}" sibTransId="{7900D62F-3265-4B22-B8B3-72D1DF320494}"/>
    <dgm:cxn modelId="{1E45D2A7-93EA-4044-85F6-2D79AF1EE287}" srcId="{D2CE1B73-2A4B-4D1A-9F5E-8250CD02994B}" destId="{F36BBC58-9180-4FA3-94CF-29FEED8782EC}" srcOrd="0" destOrd="0" parTransId="{AE8CF9EE-DC47-4964-92E0-E8A95C7E829B}" sibTransId="{C37C108B-1CC8-480D-973C-9AABD3B0E0FD}"/>
    <dgm:cxn modelId="{296308C7-B69A-41E0-B157-1321D9B21B68}" type="presOf" srcId="{F83801C7-1088-4FF9-B14D-0C5390476677}" destId="{5CD96624-722E-4188-A61E-42249429D442}" srcOrd="0" destOrd="0" presId="urn:microsoft.com/office/officeart/2005/8/layout/pyramid1"/>
    <dgm:cxn modelId="{7583A1CE-B9B1-4707-921B-F88843A50726}" type="presOf" srcId="{E5A63708-CEA5-4ADF-91BE-FFDC01A9F63A}" destId="{A34D2FE0-516B-4AB3-9A41-1E9BF70714AD}" srcOrd="0" destOrd="0" presId="urn:microsoft.com/office/officeart/2005/8/layout/pyramid1"/>
    <dgm:cxn modelId="{EABF4CD7-2727-49C5-A5E9-9D8614D922B0}" type="presOf" srcId="{0267901A-13D5-450D-8D6F-1B84871269E8}" destId="{5D59BBDD-EE80-4BD0-A612-3E1B4FBB73C9}" srcOrd="1" destOrd="0" presId="urn:microsoft.com/office/officeart/2005/8/layout/pyramid1"/>
    <dgm:cxn modelId="{408A6BFE-7171-4A41-85CD-2632AFB01B10}" srcId="{D2CE1B73-2A4B-4D1A-9F5E-8250CD02994B}" destId="{F83801C7-1088-4FF9-B14D-0C5390476677}" srcOrd="1" destOrd="0" parTransId="{0B2D989F-DA6B-486E-B5C5-52BFD5B3CEA0}" sibTransId="{746344DB-5949-4DC0-ADEB-10BF4904534E}"/>
    <dgm:cxn modelId="{C46F5009-2A50-494F-99B6-9D0A97E41624}" type="presParOf" srcId="{2EC8C273-4683-4089-97A6-D4564D1FAD68}" destId="{1589123F-E4A1-4C2C-B90D-8EFD1B524FB1}" srcOrd="0" destOrd="0" presId="urn:microsoft.com/office/officeart/2005/8/layout/pyramid1"/>
    <dgm:cxn modelId="{05DD6601-526C-445F-9FE9-1FE862AB91CB}" type="presParOf" srcId="{1589123F-E4A1-4C2C-B90D-8EFD1B524FB1}" destId="{5C50E0CC-B74A-4020-B2B0-C2C9B54697AC}" srcOrd="0" destOrd="0" presId="urn:microsoft.com/office/officeart/2005/8/layout/pyramid1"/>
    <dgm:cxn modelId="{6068E967-8B4B-4551-AAF3-010AF2E1ECAE}" type="presParOf" srcId="{1589123F-E4A1-4C2C-B90D-8EFD1B524FB1}" destId="{E8AABD59-AF81-49C8-ACEB-C25F8D975488}" srcOrd="1" destOrd="0" presId="urn:microsoft.com/office/officeart/2005/8/layout/pyramid1"/>
    <dgm:cxn modelId="{0F48A46D-8551-4CF7-AAD9-FA54C562409B}" type="presParOf" srcId="{2EC8C273-4683-4089-97A6-D4564D1FAD68}" destId="{A2B475FC-2497-4C19-843E-AA32FE177B0E}" srcOrd="1" destOrd="0" presId="urn:microsoft.com/office/officeart/2005/8/layout/pyramid1"/>
    <dgm:cxn modelId="{66B1BA3E-6A2C-49D0-B46A-6556640AE69C}" type="presParOf" srcId="{A2B475FC-2497-4C19-843E-AA32FE177B0E}" destId="{5CD96624-722E-4188-A61E-42249429D442}" srcOrd="0" destOrd="0" presId="urn:microsoft.com/office/officeart/2005/8/layout/pyramid1"/>
    <dgm:cxn modelId="{A7DB88C8-AD05-4B71-965E-BC75CC4DE225}" type="presParOf" srcId="{A2B475FC-2497-4C19-843E-AA32FE177B0E}" destId="{DAE3E736-0744-4A9B-A994-550BDFAD03A5}" srcOrd="1" destOrd="0" presId="urn:microsoft.com/office/officeart/2005/8/layout/pyramid1"/>
    <dgm:cxn modelId="{97D1DF4A-9A3D-4416-A50E-27240DE02D5B}" type="presParOf" srcId="{2EC8C273-4683-4089-97A6-D4564D1FAD68}" destId="{F9388C10-70AA-41FF-A186-0C472F803FD0}" srcOrd="2" destOrd="0" presId="urn:microsoft.com/office/officeart/2005/8/layout/pyramid1"/>
    <dgm:cxn modelId="{9CD4E5F6-563E-4F84-BE2E-57DF6ED4EDDD}" type="presParOf" srcId="{F9388C10-70AA-41FF-A186-0C472F803FD0}" destId="{EFEEFD7C-B7F9-498C-A7C2-EE740EC6122F}" srcOrd="0" destOrd="0" presId="urn:microsoft.com/office/officeart/2005/8/layout/pyramid1"/>
    <dgm:cxn modelId="{09145621-3FEA-472E-9660-60EDFB4C8E67}" type="presParOf" srcId="{F9388C10-70AA-41FF-A186-0C472F803FD0}" destId="{5D59BBDD-EE80-4BD0-A612-3E1B4FBB73C9}" srcOrd="1" destOrd="0" presId="urn:microsoft.com/office/officeart/2005/8/layout/pyramid1"/>
    <dgm:cxn modelId="{27D38003-B5DA-46A3-B326-B4029ED64607}" type="presParOf" srcId="{2EC8C273-4683-4089-97A6-D4564D1FAD68}" destId="{F5CA1AD0-EC84-4C31-8607-C6F490D98C96}" srcOrd="3" destOrd="0" presId="urn:microsoft.com/office/officeart/2005/8/layout/pyramid1"/>
    <dgm:cxn modelId="{E7DA7830-BE21-4644-ADE1-DC1CB75C23CD}" type="presParOf" srcId="{F5CA1AD0-EC84-4C31-8607-C6F490D98C96}" destId="{1333D817-D384-4EDA-AE29-BEC5B59BF5F8}" srcOrd="0" destOrd="0" presId="urn:microsoft.com/office/officeart/2005/8/layout/pyramid1"/>
    <dgm:cxn modelId="{AD9339B8-AE72-4A30-B00A-BD0EB8C612DD}" type="presParOf" srcId="{F5CA1AD0-EC84-4C31-8607-C6F490D98C96}" destId="{8C125796-8521-4041-BD1E-1548E4D0D7CE}" srcOrd="1" destOrd="0" presId="urn:microsoft.com/office/officeart/2005/8/layout/pyramid1"/>
    <dgm:cxn modelId="{CCCF0A7B-4ABE-42AD-B07D-15FF03B7CD3A}" type="presParOf" srcId="{2EC8C273-4683-4089-97A6-D4564D1FAD68}" destId="{ACCFE326-0104-41A2-9ADF-FD72D53A4D57}" srcOrd="4" destOrd="0" presId="urn:microsoft.com/office/officeart/2005/8/layout/pyramid1"/>
    <dgm:cxn modelId="{9BEEDABD-3043-4650-BE64-8AAC0A6E5496}" type="presParOf" srcId="{ACCFE326-0104-41A2-9ADF-FD72D53A4D57}" destId="{A34D2FE0-516B-4AB3-9A41-1E9BF70714AD}" srcOrd="0" destOrd="0" presId="urn:microsoft.com/office/officeart/2005/8/layout/pyramid1"/>
    <dgm:cxn modelId="{18C6233F-0281-4448-A11E-86AAB73B9CD4}" type="presParOf" srcId="{ACCFE326-0104-41A2-9ADF-FD72D53A4D57}" destId="{53B74082-3414-4E5D-B897-40FEFB7390F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197FB-CDF1-4123-BC9D-2D4213CC61E9}">
      <dsp:nvSpPr>
        <dsp:cNvPr id="0" name=""/>
        <dsp:cNvSpPr/>
      </dsp:nvSpPr>
      <dsp:spPr>
        <a:xfrm>
          <a:off x="-2276810" y="-353955"/>
          <a:ext cx="2734394" cy="2734394"/>
        </a:xfrm>
        <a:prstGeom prst="blockArc">
          <a:avLst>
            <a:gd name="adj1" fmla="val 18900000"/>
            <a:gd name="adj2" fmla="val 2700000"/>
            <a:gd name="adj3" fmla="val 79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085B2-3C40-4400-A2A3-FB95555B4CE1}">
      <dsp:nvSpPr>
        <dsp:cNvPr id="0" name=""/>
        <dsp:cNvSpPr/>
      </dsp:nvSpPr>
      <dsp:spPr>
        <a:xfrm>
          <a:off x="372518" y="289503"/>
          <a:ext cx="3063949" cy="578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22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rigidní</a:t>
          </a:r>
          <a:endParaRPr lang="en-US" sz="3100" kern="1200" dirty="0"/>
        </a:p>
      </dsp:txBody>
      <dsp:txXfrm>
        <a:off x="372518" y="289503"/>
        <a:ext cx="3063949" cy="578925"/>
      </dsp:txXfrm>
    </dsp:sp>
    <dsp:sp modelId="{783FB05F-B1F6-4529-9042-41FAEC33908D}">
      <dsp:nvSpPr>
        <dsp:cNvPr id="0" name=""/>
        <dsp:cNvSpPr/>
      </dsp:nvSpPr>
      <dsp:spPr>
        <a:xfrm>
          <a:off x="10689" y="217137"/>
          <a:ext cx="723657" cy="723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21BB1-7836-47F4-B137-DC1D1E637C3F}">
      <dsp:nvSpPr>
        <dsp:cNvPr id="0" name=""/>
        <dsp:cNvSpPr/>
      </dsp:nvSpPr>
      <dsp:spPr>
        <a:xfrm>
          <a:off x="372518" y="1158054"/>
          <a:ext cx="3063949" cy="578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22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flexibilní</a:t>
          </a:r>
          <a:endParaRPr lang="en-US" sz="3100" kern="1200" dirty="0"/>
        </a:p>
      </dsp:txBody>
      <dsp:txXfrm>
        <a:off x="372518" y="1158054"/>
        <a:ext cx="3063949" cy="578925"/>
      </dsp:txXfrm>
    </dsp:sp>
    <dsp:sp modelId="{18FA3985-875F-4BAF-A3F1-9D67F82EAEEF}">
      <dsp:nvSpPr>
        <dsp:cNvPr id="0" name=""/>
        <dsp:cNvSpPr/>
      </dsp:nvSpPr>
      <dsp:spPr>
        <a:xfrm>
          <a:off x="10689" y="1085688"/>
          <a:ext cx="723657" cy="723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197FB-CDF1-4123-BC9D-2D4213CC61E9}">
      <dsp:nvSpPr>
        <dsp:cNvPr id="0" name=""/>
        <dsp:cNvSpPr/>
      </dsp:nvSpPr>
      <dsp:spPr>
        <a:xfrm>
          <a:off x="-2276810" y="-353955"/>
          <a:ext cx="2734394" cy="2734394"/>
        </a:xfrm>
        <a:prstGeom prst="blockArc">
          <a:avLst>
            <a:gd name="adj1" fmla="val 18900000"/>
            <a:gd name="adj2" fmla="val 2700000"/>
            <a:gd name="adj3" fmla="val 79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085B2-3C40-4400-A2A3-FB95555B4CE1}">
      <dsp:nvSpPr>
        <dsp:cNvPr id="0" name=""/>
        <dsp:cNvSpPr/>
      </dsp:nvSpPr>
      <dsp:spPr>
        <a:xfrm>
          <a:off x="372518" y="289503"/>
          <a:ext cx="3063949" cy="578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22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trvalé</a:t>
          </a:r>
          <a:endParaRPr lang="en-US" sz="3100" kern="1200" dirty="0"/>
        </a:p>
      </dsp:txBody>
      <dsp:txXfrm>
        <a:off x="372518" y="289503"/>
        <a:ext cx="3063949" cy="578925"/>
      </dsp:txXfrm>
    </dsp:sp>
    <dsp:sp modelId="{783FB05F-B1F6-4529-9042-41FAEC33908D}">
      <dsp:nvSpPr>
        <dsp:cNvPr id="0" name=""/>
        <dsp:cNvSpPr/>
      </dsp:nvSpPr>
      <dsp:spPr>
        <a:xfrm>
          <a:off x="10689" y="217137"/>
          <a:ext cx="723657" cy="723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21BB1-7836-47F4-B137-DC1D1E637C3F}">
      <dsp:nvSpPr>
        <dsp:cNvPr id="0" name=""/>
        <dsp:cNvSpPr/>
      </dsp:nvSpPr>
      <dsp:spPr>
        <a:xfrm>
          <a:off x="372518" y="1158054"/>
          <a:ext cx="3063949" cy="578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22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prozatímní</a:t>
          </a:r>
          <a:endParaRPr lang="en-US" sz="3100" kern="1200" dirty="0"/>
        </a:p>
      </dsp:txBody>
      <dsp:txXfrm>
        <a:off x="372518" y="1158054"/>
        <a:ext cx="3063949" cy="578925"/>
      </dsp:txXfrm>
    </dsp:sp>
    <dsp:sp modelId="{18FA3985-875F-4BAF-A3F1-9D67F82EAEEF}">
      <dsp:nvSpPr>
        <dsp:cNvPr id="0" name=""/>
        <dsp:cNvSpPr/>
      </dsp:nvSpPr>
      <dsp:spPr>
        <a:xfrm>
          <a:off x="10689" y="1085688"/>
          <a:ext cx="723657" cy="723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197FB-CDF1-4123-BC9D-2D4213CC61E9}">
      <dsp:nvSpPr>
        <dsp:cNvPr id="0" name=""/>
        <dsp:cNvSpPr/>
      </dsp:nvSpPr>
      <dsp:spPr>
        <a:xfrm>
          <a:off x="-2276810" y="-353955"/>
          <a:ext cx="2734394" cy="2734394"/>
        </a:xfrm>
        <a:prstGeom prst="blockArc">
          <a:avLst>
            <a:gd name="adj1" fmla="val 18900000"/>
            <a:gd name="adj2" fmla="val 2700000"/>
            <a:gd name="adj3" fmla="val 79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085B2-3C40-4400-A2A3-FB95555B4CE1}">
      <dsp:nvSpPr>
        <dsp:cNvPr id="0" name=""/>
        <dsp:cNvSpPr/>
      </dsp:nvSpPr>
      <dsp:spPr>
        <a:xfrm>
          <a:off x="372518" y="289503"/>
          <a:ext cx="3063949" cy="578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22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psané</a:t>
          </a:r>
          <a:endParaRPr lang="en-US" sz="3100" kern="1200" dirty="0"/>
        </a:p>
      </dsp:txBody>
      <dsp:txXfrm>
        <a:off x="372518" y="289503"/>
        <a:ext cx="3063949" cy="578925"/>
      </dsp:txXfrm>
    </dsp:sp>
    <dsp:sp modelId="{783FB05F-B1F6-4529-9042-41FAEC33908D}">
      <dsp:nvSpPr>
        <dsp:cNvPr id="0" name=""/>
        <dsp:cNvSpPr/>
      </dsp:nvSpPr>
      <dsp:spPr>
        <a:xfrm>
          <a:off x="10689" y="217137"/>
          <a:ext cx="723657" cy="723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21BB1-7836-47F4-B137-DC1D1E637C3F}">
      <dsp:nvSpPr>
        <dsp:cNvPr id="0" name=""/>
        <dsp:cNvSpPr/>
      </dsp:nvSpPr>
      <dsp:spPr>
        <a:xfrm>
          <a:off x="372518" y="1158054"/>
          <a:ext cx="3063949" cy="578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22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nepsané</a:t>
          </a:r>
          <a:endParaRPr lang="en-US" sz="3100" kern="1200" dirty="0"/>
        </a:p>
      </dsp:txBody>
      <dsp:txXfrm>
        <a:off x="372518" y="1158054"/>
        <a:ext cx="3063949" cy="578925"/>
      </dsp:txXfrm>
    </dsp:sp>
    <dsp:sp modelId="{18FA3985-875F-4BAF-A3F1-9D67F82EAEEF}">
      <dsp:nvSpPr>
        <dsp:cNvPr id="0" name=""/>
        <dsp:cNvSpPr/>
      </dsp:nvSpPr>
      <dsp:spPr>
        <a:xfrm>
          <a:off x="10689" y="1085688"/>
          <a:ext cx="723657" cy="723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197FB-CDF1-4123-BC9D-2D4213CC61E9}">
      <dsp:nvSpPr>
        <dsp:cNvPr id="0" name=""/>
        <dsp:cNvSpPr/>
      </dsp:nvSpPr>
      <dsp:spPr>
        <a:xfrm>
          <a:off x="-2276810" y="-353955"/>
          <a:ext cx="2734394" cy="2734394"/>
        </a:xfrm>
        <a:prstGeom prst="blockArc">
          <a:avLst>
            <a:gd name="adj1" fmla="val 18900000"/>
            <a:gd name="adj2" fmla="val 2700000"/>
            <a:gd name="adj3" fmla="val 79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085B2-3C40-4400-A2A3-FB95555B4CE1}">
      <dsp:nvSpPr>
        <dsp:cNvPr id="0" name=""/>
        <dsp:cNvSpPr/>
      </dsp:nvSpPr>
      <dsp:spPr>
        <a:xfrm>
          <a:off x="372518" y="289503"/>
          <a:ext cx="3063949" cy="578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22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 err="1"/>
            <a:t>monolegální</a:t>
          </a:r>
          <a:endParaRPr lang="en-US" sz="3100" kern="1200" dirty="0"/>
        </a:p>
      </dsp:txBody>
      <dsp:txXfrm>
        <a:off x="372518" y="289503"/>
        <a:ext cx="3063949" cy="578925"/>
      </dsp:txXfrm>
    </dsp:sp>
    <dsp:sp modelId="{783FB05F-B1F6-4529-9042-41FAEC33908D}">
      <dsp:nvSpPr>
        <dsp:cNvPr id="0" name=""/>
        <dsp:cNvSpPr/>
      </dsp:nvSpPr>
      <dsp:spPr>
        <a:xfrm>
          <a:off x="10689" y="217137"/>
          <a:ext cx="723657" cy="723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21BB1-7836-47F4-B137-DC1D1E637C3F}">
      <dsp:nvSpPr>
        <dsp:cNvPr id="0" name=""/>
        <dsp:cNvSpPr/>
      </dsp:nvSpPr>
      <dsp:spPr>
        <a:xfrm>
          <a:off x="372518" y="1158054"/>
          <a:ext cx="3063949" cy="578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522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 err="1"/>
            <a:t>polylegální</a:t>
          </a:r>
          <a:endParaRPr lang="en-US" sz="3100" kern="1200" dirty="0"/>
        </a:p>
      </dsp:txBody>
      <dsp:txXfrm>
        <a:off x="372518" y="1158054"/>
        <a:ext cx="3063949" cy="578925"/>
      </dsp:txXfrm>
    </dsp:sp>
    <dsp:sp modelId="{18FA3985-875F-4BAF-A3F1-9D67F82EAEEF}">
      <dsp:nvSpPr>
        <dsp:cNvPr id="0" name=""/>
        <dsp:cNvSpPr/>
      </dsp:nvSpPr>
      <dsp:spPr>
        <a:xfrm>
          <a:off x="10689" y="1085688"/>
          <a:ext cx="723657" cy="723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197FB-CDF1-4123-BC9D-2D4213CC61E9}">
      <dsp:nvSpPr>
        <dsp:cNvPr id="0" name=""/>
        <dsp:cNvSpPr/>
      </dsp:nvSpPr>
      <dsp:spPr>
        <a:xfrm>
          <a:off x="-2289127" y="-353955"/>
          <a:ext cx="2734394" cy="2734394"/>
        </a:xfrm>
        <a:prstGeom prst="blockArc">
          <a:avLst>
            <a:gd name="adj1" fmla="val 18900000"/>
            <a:gd name="adj2" fmla="val 2700000"/>
            <a:gd name="adj3" fmla="val 79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085B2-3C40-4400-A2A3-FB95555B4CE1}">
      <dsp:nvSpPr>
        <dsp:cNvPr id="0" name=""/>
        <dsp:cNvSpPr/>
      </dsp:nvSpPr>
      <dsp:spPr>
        <a:xfrm>
          <a:off x="286235" y="202648"/>
          <a:ext cx="3137916" cy="405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0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oktrojovaná</a:t>
          </a:r>
          <a:endParaRPr lang="en-US" sz="2200" kern="1200" dirty="0"/>
        </a:p>
      </dsp:txBody>
      <dsp:txXfrm>
        <a:off x="286235" y="202648"/>
        <a:ext cx="3137916" cy="405296"/>
      </dsp:txXfrm>
    </dsp:sp>
    <dsp:sp modelId="{783FB05F-B1F6-4529-9042-41FAEC33908D}">
      <dsp:nvSpPr>
        <dsp:cNvPr id="0" name=""/>
        <dsp:cNvSpPr/>
      </dsp:nvSpPr>
      <dsp:spPr>
        <a:xfrm>
          <a:off x="32924" y="151986"/>
          <a:ext cx="506621" cy="5066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9706D6-3835-4017-AA2D-9DC3FA4AD755}">
      <dsp:nvSpPr>
        <dsp:cNvPr id="0" name=""/>
        <dsp:cNvSpPr/>
      </dsp:nvSpPr>
      <dsp:spPr>
        <a:xfrm>
          <a:off x="433560" y="810593"/>
          <a:ext cx="2990591" cy="405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0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revoluční</a:t>
          </a:r>
          <a:endParaRPr lang="en-US" sz="2200" kern="1200" dirty="0"/>
        </a:p>
      </dsp:txBody>
      <dsp:txXfrm>
        <a:off x="433560" y="810593"/>
        <a:ext cx="2990591" cy="405296"/>
      </dsp:txXfrm>
    </dsp:sp>
    <dsp:sp modelId="{0FD89F20-CFDE-4CE7-BC04-8F94D5072832}">
      <dsp:nvSpPr>
        <dsp:cNvPr id="0" name=""/>
        <dsp:cNvSpPr/>
      </dsp:nvSpPr>
      <dsp:spPr>
        <a:xfrm>
          <a:off x="180250" y="759931"/>
          <a:ext cx="506621" cy="5066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4C5AD-E630-4FA0-AEF3-D384546B31DA}">
      <dsp:nvSpPr>
        <dsp:cNvPr id="0" name=""/>
        <dsp:cNvSpPr/>
      </dsp:nvSpPr>
      <dsp:spPr>
        <a:xfrm>
          <a:off x="286235" y="1418538"/>
          <a:ext cx="3137916" cy="4052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170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dohodnutá</a:t>
          </a:r>
          <a:endParaRPr lang="en-US" sz="2200" kern="1200" dirty="0"/>
        </a:p>
      </dsp:txBody>
      <dsp:txXfrm>
        <a:off x="286235" y="1418538"/>
        <a:ext cx="3137916" cy="405296"/>
      </dsp:txXfrm>
    </dsp:sp>
    <dsp:sp modelId="{18FA3985-875F-4BAF-A3F1-9D67F82EAEEF}">
      <dsp:nvSpPr>
        <dsp:cNvPr id="0" name=""/>
        <dsp:cNvSpPr/>
      </dsp:nvSpPr>
      <dsp:spPr>
        <a:xfrm>
          <a:off x="32924" y="1367876"/>
          <a:ext cx="506621" cy="5066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0E0CC-B74A-4020-B2B0-C2C9B54697AC}">
      <dsp:nvSpPr>
        <dsp:cNvPr id="0" name=""/>
        <dsp:cNvSpPr/>
      </dsp:nvSpPr>
      <dsp:spPr>
        <a:xfrm>
          <a:off x="2658831" y="0"/>
          <a:ext cx="1329415" cy="828040"/>
        </a:xfrm>
        <a:prstGeom prst="trapezoid">
          <a:avLst>
            <a:gd name="adj" fmla="val 8027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rgbClr val="FF0000"/>
              </a:solidFill>
              <a:highlight>
                <a:srgbClr val="FFFF00"/>
              </a:highlight>
            </a:rPr>
            <a:t>ÚSTAVA A ÚSTAVNÍ ZÁKONY </a:t>
          </a:r>
          <a:endParaRPr lang="en-US" sz="2000" b="1" kern="1200" dirty="0">
            <a:solidFill>
              <a:srgbClr val="FF0000"/>
            </a:solidFill>
            <a:highlight>
              <a:srgbClr val="FFFF00"/>
            </a:highlight>
          </a:endParaRPr>
        </a:p>
      </dsp:txBody>
      <dsp:txXfrm>
        <a:off x="2658831" y="0"/>
        <a:ext cx="1329415" cy="828040"/>
      </dsp:txXfrm>
    </dsp:sp>
    <dsp:sp modelId="{5CD96624-722E-4188-A61E-42249429D442}">
      <dsp:nvSpPr>
        <dsp:cNvPr id="0" name=""/>
        <dsp:cNvSpPr/>
      </dsp:nvSpPr>
      <dsp:spPr>
        <a:xfrm>
          <a:off x="1994123" y="828039"/>
          <a:ext cx="2658831" cy="828040"/>
        </a:xfrm>
        <a:prstGeom prst="trapezoid">
          <a:avLst>
            <a:gd name="adj" fmla="val 8027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rgbClr val="FF0000"/>
              </a:solidFill>
              <a:highlight>
                <a:srgbClr val="FFFF00"/>
              </a:highlight>
            </a:rPr>
            <a:t>ZÁKONY A ZÁKONNÁ OPATŘENÍ</a:t>
          </a:r>
          <a:endParaRPr lang="en-US" sz="1900" kern="1200" dirty="0">
            <a:solidFill>
              <a:srgbClr val="FF0000"/>
            </a:solidFill>
            <a:highlight>
              <a:srgbClr val="FFFF00"/>
            </a:highlight>
          </a:endParaRPr>
        </a:p>
      </dsp:txBody>
      <dsp:txXfrm>
        <a:off x="2459419" y="828039"/>
        <a:ext cx="1728240" cy="828040"/>
      </dsp:txXfrm>
    </dsp:sp>
    <dsp:sp modelId="{EFEEFD7C-B7F9-498C-A7C2-EE740EC6122F}">
      <dsp:nvSpPr>
        <dsp:cNvPr id="0" name=""/>
        <dsp:cNvSpPr/>
      </dsp:nvSpPr>
      <dsp:spPr>
        <a:xfrm>
          <a:off x="1329415" y="1656079"/>
          <a:ext cx="3988247" cy="828040"/>
        </a:xfrm>
        <a:prstGeom prst="trapezoid">
          <a:avLst>
            <a:gd name="adj" fmla="val 8027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rgbClr val="FF0000"/>
              </a:solidFill>
              <a:highlight>
                <a:srgbClr val="FFFF00"/>
              </a:highlight>
            </a:rPr>
            <a:t>NAŘÍZENÍ VLÁDY</a:t>
          </a:r>
          <a:endParaRPr lang="en-US" sz="1900" kern="1200" dirty="0">
            <a:solidFill>
              <a:srgbClr val="FF0000"/>
            </a:solidFill>
            <a:highlight>
              <a:srgbClr val="FFFF00"/>
            </a:highlight>
          </a:endParaRPr>
        </a:p>
      </dsp:txBody>
      <dsp:txXfrm>
        <a:off x="2027359" y="1656079"/>
        <a:ext cx="2592360" cy="828040"/>
      </dsp:txXfrm>
    </dsp:sp>
    <dsp:sp modelId="{1333D817-D384-4EDA-AE29-BEC5B59BF5F8}">
      <dsp:nvSpPr>
        <dsp:cNvPr id="0" name=""/>
        <dsp:cNvSpPr/>
      </dsp:nvSpPr>
      <dsp:spPr>
        <a:xfrm>
          <a:off x="664707" y="2484120"/>
          <a:ext cx="5317663" cy="828040"/>
        </a:xfrm>
        <a:prstGeom prst="trapezoid">
          <a:avLst>
            <a:gd name="adj" fmla="val 8027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rgbClr val="FF0000"/>
              </a:solidFill>
              <a:highlight>
                <a:srgbClr val="FFFF00"/>
              </a:highlight>
            </a:rPr>
            <a:t>VYHLÁŠKY MINISTERSTEV</a:t>
          </a:r>
          <a:endParaRPr lang="en-US" sz="1900" kern="1200" dirty="0">
            <a:solidFill>
              <a:srgbClr val="FF0000"/>
            </a:solidFill>
            <a:highlight>
              <a:srgbClr val="FFFF00"/>
            </a:highlight>
          </a:endParaRPr>
        </a:p>
      </dsp:txBody>
      <dsp:txXfrm>
        <a:off x="1595298" y="2484120"/>
        <a:ext cx="3456481" cy="828040"/>
      </dsp:txXfrm>
    </dsp:sp>
    <dsp:sp modelId="{A34D2FE0-516B-4AB3-9A41-1E9BF70714AD}">
      <dsp:nvSpPr>
        <dsp:cNvPr id="0" name=""/>
        <dsp:cNvSpPr/>
      </dsp:nvSpPr>
      <dsp:spPr>
        <a:xfrm>
          <a:off x="0" y="3312160"/>
          <a:ext cx="6647079" cy="828040"/>
        </a:xfrm>
        <a:prstGeom prst="trapezoid">
          <a:avLst>
            <a:gd name="adj" fmla="val 8027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>
              <a:solidFill>
                <a:srgbClr val="FF0000"/>
              </a:solidFill>
              <a:highlight>
                <a:srgbClr val="FFFF00"/>
              </a:highlight>
            </a:rPr>
            <a:t>OBECNĚ ZÁVAZNÉ VYHLÁŠKY/NAŘÍZENÍ OBCÍ A KRAJŮ</a:t>
          </a:r>
          <a:endParaRPr lang="en-US" sz="1900" kern="1200" dirty="0">
            <a:solidFill>
              <a:srgbClr val="FF0000"/>
            </a:solidFill>
            <a:highlight>
              <a:srgbClr val="FFFF00"/>
            </a:highlight>
          </a:endParaRPr>
        </a:p>
      </dsp:txBody>
      <dsp:txXfrm>
        <a:off x="1163238" y="3312160"/>
        <a:ext cx="4320601" cy="828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661"/>
            <a:ext cx="5438140" cy="44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4527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2430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5D462A-E758-4BCA-AD83-84964775D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FEE0D4D-8DE9-4C74-909E-3D6A7A05C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D9EAA30-1FED-4896-80B1-3BDC9D599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7BAEFB-3478-47F5-888D-1DA9C581B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CB5923B-A900-438F-B7D2-0E35F4078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106255" cy="2833317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83D8F9C-31DA-4A72-9A88-45079BA91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A9A2BD2-1096-47BE-BE7D-31D4B6ED5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36BBA-EAE3-4723-B113-5D7145D09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D071A41-2EBD-49A7-A906-FB9C1EE30D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EF222EE-72EC-4915-BFF7-454D9FCA7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6E8DF9B-B034-4030-8D59-8EB30894B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1D939FD-1FD8-4E6C-BF1C-80C9479EC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KOV - Státověda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A642DD-F4D1-4553-8BF4-32A8C8CF5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akonyprolidi.cz/cs/2004-56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p.cz/docs/texts/constitution_1918.html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spi.cz/products/lawText/1/1702/1/2/zakon-c-121-1920-sb-kterym-se-uvozuje-ustavni-listina-ceskoslovenske-republiky/zakon-c-121-1920-sb-kterym-se-uvozuje-ustavni-listina-ceskoslovenske-republiky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1948-150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beck-online.cz/bo/chapterview-document.seam?documentId=onrf6mjzgyyf6mjqgawtcn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psp.cz/docs/texts/constitution_1968.html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mailto:malachta@mail.muni.cz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8546" y="2584952"/>
            <a:ext cx="11781527" cy="1479047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C00000"/>
                </a:solidFill>
              </a:rPr>
              <a:t>Ústava a stát. Ústavní vývoj v českých zemích od r. 1918. Ústavní pořádek ČR.</a:t>
            </a:r>
            <a:br>
              <a:rPr lang="cs-CZ" dirty="0"/>
            </a:br>
            <a:br>
              <a:rPr lang="cs-CZ" dirty="0"/>
            </a:br>
            <a:r>
              <a:rPr lang="cs-CZ" dirty="0"/>
              <a:t>6. přednáška (Státověda)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443886" y="5020521"/>
            <a:ext cx="5516881" cy="447491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2"/>
                </a:solidFill>
              </a:rPr>
              <a:t>JUDr. Bc. Radovan Malachta</a:t>
            </a:r>
          </a:p>
          <a:p>
            <a:pPr algn="ctr"/>
            <a:r>
              <a:rPr lang="cs-CZ" dirty="0">
                <a:solidFill>
                  <a:schemeClr val="tx2"/>
                </a:solidFill>
              </a:rPr>
              <a:t>podzim 2023</a:t>
            </a:r>
          </a:p>
        </p:txBody>
      </p:sp>
    </p:spTree>
    <p:extLst>
      <p:ext uri="{BB962C8B-B14F-4D97-AF65-F5344CB8AC3E}">
        <p14:creationId xmlns:p14="http://schemas.microsoft.com/office/powerpoint/2010/main" val="954715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D7ED255-EE20-406D-AF23-BD588BE99D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9D0286-A668-4CB3-9F7A-6D04F93CAE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CA6FFDC-E8AB-4E51-A5C3-293B99F34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Ústavy běžně obsahují? </a:t>
            </a:r>
            <a:r>
              <a:rPr lang="cs-CZ" dirty="0">
                <a:solidFill>
                  <a:srgbClr val="C00000"/>
                </a:solidFill>
              </a:rPr>
              <a:t>Ústavní normy.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6C06EEC-B782-4CE0-AE8F-DEF8C7255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62154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viz 2./3. přednáška pana doc. Nováka a přednášky následující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22029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AC2302-04A7-4512-A817-6A533DA3CB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975C67-3822-4A35-BBD6-660136AC28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6BC0E81-ECD8-4D4D-A1C0-87F32F396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Ústavní pořádek ČR </a:t>
            </a:r>
            <a:br>
              <a:rPr lang="cs-CZ" dirty="0">
                <a:solidFill>
                  <a:srgbClr val="C00000"/>
                </a:solidFill>
              </a:rPr>
            </a:br>
            <a:r>
              <a:rPr lang="cs-CZ" dirty="0">
                <a:solidFill>
                  <a:srgbClr val="C00000"/>
                </a:solidFill>
              </a:rPr>
              <a:t>….než se dáme do historie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84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348E9D9-8ABE-412F-9310-E2851A8C7B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AFCC12-25BD-4AAB-91FF-66E9B1EB8E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DC8C3D-83FE-4B33-BC05-055108C6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Článek 112 Ústavy ČR</a:t>
            </a:r>
            <a:endParaRPr lang="en-US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0AA932E-C5C8-41A1-BDFB-30D22FA1F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000" y="1630496"/>
            <a:ext cx="10752138" cy="2258458"/>
          </a:xfrm>
        </p:spPr>
      </p:pic>
      <p:sp>
        <p:nvSpPr>
          <p:cNvPr id="12" name="Zástupný obsah 4">
            <a:extLst>
              <a:ext uri="{FF2B5EF4-FFF2-40B4-BE49-F238E27FC236}">
                <a16:creationId xmlns:a16="http://schemas.microsoft.com/office/drawing/2014/main" id="{42D08C60-C25F-4939-B2C1-EA34D4441E90}"/>
              </a:ext>
            </a:extLst>
          </p:cNvPr>
          <p:cNvSpPr txBox="1">
            <a:spLocks/>
          </p:cNvSpPr>
          <p:nvPr/>
        </p:nvSpPr>
        <p:spPr>
          <a:xfrm>
            <a:off x="819152" y="4158002"/>
            <a:ext cx="10753200" cy="11851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kern="0" dirty="0"/>
              <a:t>proto je </a:t>
            </a:r>
            <a:r>
              <a:rPr lang="cs-CZ" sz="2400" kern="0" dirty="0" err="1"/>
              <a:t>polylegální</a:t>
            </a:r>
            <a:r>
              <a:rPr lang="cs-CZ" sz="2400" kern="0" dirty="0"/>
              <a:t> ústava – tvoří ji několik ústavních dokumentů</a:t>
            </a:r>
          </a:p>
          <a:p>
            <a:r>
              <a:rPr lang="cs-CZ" sz="2400" kern="0" dirty="0"/>
              <a:t>někdy se hovoří o ústavě v širším slova smyslu</a:t>
            </a:r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1474552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232A47F-A43F-4CD8-8DD7-D41C381EB0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66C1070-D816-4C35-A5AA-106AFDAD3F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063401-3335-4DEF-B102-3446B1CDD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České republiky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687B3EA-1F17-4630-A095-BFB9C8B83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3295590"/>
            <a:ext cx="10753200" cy="275267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ze dne 16.12.1992 (Česká národní rada), účinnost 1.1.1993</a:t>
            </a:r>
          </a:p>
          <a:p>
            <a:r>
              <a:rPr lang="cs-CZ" sz="2400" dirty="0"/>
              <a:t>několikrát měněna – tzv. novela (naposledy 2013)</a:t>
            </a:r>
          </a:p>
          <a:p>
            <a:r>
              <a:rPr lang="cs-CZ" sz="2400" dirty="0"/>
              <a:t>ústavní zákon č. 1/1993 Sb., Ústava ČR, ve znění pozdějších předpisů</a:t>
            </a:r>
          </a:p>
          <a:p>
            <a:r>
              <a:rPr lang="cs-CZ" sz="2400" dirty="0"/>
              <a:t>nejvýznamnější novela (2012) – přímá volba prezidenta, zpřísnění podmínek pro podání žaloby vůči prezidentovi (velezrada, hrubé porušení Ústavy)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1102C3E-700F-442F-BA2E-A513A5B90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002" y="1424356"/>
            <a:ext cx="7226400" cy="169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07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EEBB22B-4EC2-4F42-8C0B-04898B9B47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653305-A35B-4784-8547-A40AE90EBA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FB004D2-A8C9-4879-8A54-47A022779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Listina základních práv a svobod ČR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12EC61B-6032-4D58-BE65-93FA3926D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3176327"/>
            <a:ext cx="10753200" cy="3051673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usnesení předsednictva ČNR (předtím přijata v rámci ČSFR jako ústavní zákon, nyní jako usnesení)</a:t>
            </a:r>
          </a:p>
          <a:p>
            <a:r>
              <a:rPr lang="cs-CZ" sz="2400" dirty="0"/>
              <a:t>vyhlásila se jako součást ústavního pořádku ČR (čl. 3 Ústavy)</a:t>
            </a:r>
          </a:p>
          <a:p>
            <a:r>
              <a:rPr lang="cs-CZ" sz="2400" dirty="0"/>
              <a:t>jen 2 změny – drobné, ale podstatné z hlediska lidských práv</a:t>
            </a:r>
          </a:p>
          <a:p>
            <a:pPr lvl="1"/>
            <a:r>
              <a:rPr lang="cs-CZ" sz="1800" dirty="0"/>
              <a:t>1998 – zadržená osoba do 48 hodin propuštěna na svobodu či odevzdána soudu místo 24 hodin</a:t>
            </a:r>
          </a:p>
          <a:p>
            <a:pPr lvl="1"/>
            <a:r>
              <a:rPr lang="cs-CZ" sz="1800" dirty="0"/>
              <a:t>2021 – právo bránit život svůj či život jiného člověka i se zbraní je zaručeno za podmínek, které stanoví zákon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3BF2464-DE3F-4A1D-B0E0-7ED685285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5124"/>
            <a:ext cx="6555036" cy="189765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601E8E6-16E1-47D1-8850-2523D6D85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855" y="1410159"/>
            <a:ext cx="5907411" cy="139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61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97DD1A-C251-44FD-9CD9-DDD149F59A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349542"/>
            <a:ext cx="7920000" cy="252000"/>
          </a:xfrm>
        </p:spPr>
        <p:txBody>
          <a:bodyPr/>
          <a:lstStyle/>
          <a:p>
            <a:r>
              <a:rPr lang="cs-CZ" dirty="0"/>
              <a:t>JUDr. Malachta, KOV - Státověda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899440-9693-4A7A-859C-F640EAC231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96607" y="6434280"/>
            <a:ext cx="269393" cy="45719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A1B4FD-1253-435A-A5FE-76F4B0B04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Dále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4603F3C-51FE-4E91-89E0-B5842327E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82682"/>
            <a:ext cx="10753200" cy="486686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ústavní zákon č. 4/1993 Sb., </a:t>
            </a:r>
            <a:r>
              <a:rPr lang="cs-CZ" sz="2400" dirty="0">
                <a:solidFill>
                  <a:schemeClr val="tx2"/>
                </a:solidFill>
              </a:rPr>
              <a:t>o opatřeních souvisejících se zánikem České a Slovenské Federativní Republiky</a:t>
            </a:r>
          </a:p>
          <a:p>
            <a:r>
              <a:rPr lang="cs-CZ" sz="2400" dirty="0"/>
              <a:t>ústavní zákon č. 29/1993 Sb., </a:t>
            </a:r>
            <a:r>
              <a:rPr lang="cs-CZ" sz="2400" dirty="0">
                <a:solidFill>
                  <a:schemeClr val="tx2"/>
                </a:solidFill>
              </a:rPr>
              <a:t>o některých dalších opatřeních souvisejících se zánikem České a Slovenské Federativní Republiky</a:t>
            </a:r>
          </a:p>
          <a:p>
            <a:r>
              <a:rPr lang="cs-CZ" sz="2400" dirty="0"/>
              <a:t>ústavní zákon č. 347/1997 Sb., </a:t>
            </a:r>
            <a:r>
              <a:rPr lang="cs-CZ" sz="2400" dirty="0">
                <a:solidFill>
                  <a:schemeClr val="tx2"/>
                </a:solidFill>
              </a:rPr>
              <a:t>o vytvoření vyšších územních samosprávných celků </a:t>
            </a:r>
            <a:r>
              <a:rPr lang="cs-CZ" sz="2400" dirty="0"/>
              <a:t>(tj. kraje – 14 vč. Hlavního města Prahy) </a:t>
            </a:r>
          </a:p>
          <a:p>
            <a:r>
              <a:rPr lang="cs-CZ" sz="2400" dirty="0"/>
              <a:t>ústavní zákon č. 110/1998 Sb., </a:t>
            </a:r>
            <a:r>
              <a:rPr lang="cs-CZ" sz="2400" dirty="0">
                <a:solidFill>
                  <a:schemeClr val="tx2"/>
                </a:solidFill>
              </a:rPr>
              <a:t>o bezpečnosti České republiky</a:t>
            </a:r>
          </a:p>
          <a:p>
            <a:r>
              <a:rPr lang="cs-CZ" sz="2400" dirty="0"/>
              <a:t>ústavní zákon č. 515/2002 Sb., </a:t>
            </a:r>
            <a:r>
              <a:rPr lang="cs-CZ" sz="2400" dirty="0">
                <a:solidFill>
                  <a:schemeClr val="tx2"/>
                </a:solidFill>
              </a:rPr>
              <a:t>o referendu o přistoupení České republiky k Evropské unii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C5BFF75E-AFE9-4138-89BA-D839C85453D9}"/>
              </a:ext>
            </a:extLst>
          </p:cNvPr>
          <p:cNvSpPr/>
          <p:nvPr/>
        </p:nvSpPr>
        <p:spPr bwMode="auto">
          <a:xfrm>
            <a:off x="2401677" y="681995"/>
            <a:ext cx="6753339" cy="61400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Čísla po Vás nikdo nikdy na fakultě chtít nebude</a:t>
            </a:r>
          </a:p>
        </p:txBody>
      </p:sp>
    </p:spTree>
    <p:extLst>
      <p:ext uri="{BB962C8B-B14F-4D97-AF65-F5344CB8AC3E}">
        <p14:creationId xmlns:p14="http://schemas.microsoft.com/office/powerpoint/2010/main" val="46950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E284CDD-8C97-4DD7-BCCA-17C9AD3C6E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9E3D458-6C7F-48C3-9BB6-18A7E8AE08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B3ACE17-E7B7-41D3-9AFF-922EDCE4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Dále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D7559F-0028-47B4-A786-81553E33E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39461"/>
            <a:ext cx="10753200" cy="479853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změny ústavy </a:t>
            </a:r>
          </a:p>
          <a:p>
            <a:pPr lvl="1"/>
            <a:r>
              <a:rPr lang="cs-CZ" dirty="0"/>
              <a:t>viz předchozí slide – vytvoření krajů (vyšší územní samosprávné celky)</a:t>
            </a:r>
          </a:p>
          <a:p>
            <a:pPr lvl="1"/>
            <a:r>
              <a:rPr lang="cs-CZ" dirty="0"/>
              <a:t>ústavní zákon č. 71/2012 Sb., kterým se mění ústavní zákon č. 1/1993 Sb., Ústava České republiky, ve znění pozdějších ústavních zákonů – přímá volba prezidenta, podmínky pro podání žaloby vůči prezidentovi</a:t>
            </a:r>
          </a:p>
          <a:p>
            <a:r>
              <a:rPr lang="cs-CZ" dirty="0">
                <a:solidFill>
                  <a:schemeClr val="tx2"/>
                </a:solidFill>
              </a:rPr>
              <a:t>státní hranice</a:t>
            </a:r>
          </a:p>
          <a:p>
            <a:pPr lvl="1"/>
            <a:r>
              <a:rPr lang="cs-CZ" dirty="0"/>
              <a:t>se všemi sousedními státy byly měněny hranice během existence samostatné ČR</a:t>
            </a:r>
          </a:p>
          <a:p>
            <a:r>
              <a:rPr lang="cs-CZ" dirty="0">
                <a:solidFill>
                  <a:schemeClr val="tx2"/>
                </a:solidFill>
              </a:rPr>
              <a:t>zkrácení volebního období</a:t>
            </a:r>
          </a:p>
          <a:p>
            <a:pPr lvl="1"/>
            <a:r>
              <a:rPr lang="cs-CZ" dirty="0"/>
              <a:t>ústavní zákon č. 69/1998 Sb., o zkrácení volebního období Poslanecké sněmovny (velmi krátký – 3 články – 3 věty) </a:t>
            </a:r>
          </a:p>
          <a:p>
            <a:pPr lvl="1"/>
            <a:r>
              <a:rPr lang="cs-CZ" dirty="0"/>
              <a:t>ústavní zákon195/2009 Sb., o zkrácení volebního období Poslanecké sněmovny (byl zrušen nálezem Ústavního soudu 10/9/2009)</a:t>
            </a:r>
          </a:p>
        </p:txBody>
      </p:sp>
    </p:spTree>
    <p:extLst>
      <p:ext uri="{BB962C8B-B14F-4D97-AF65-F5344CB8AC3E}">
        <p14:creationId xmlns:p14="http://schemas.microsoft.com/office/powerpoint/2010/main" val="1530149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C486D8D-46F1-423F-865B-AC455B0E26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966668-0324-4C1E-925E-7F4A0F8673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7C5A14B-64F4-46F2-8B8F-CE2A38C7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jako právní akt nejvyšší právní síly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8E39CCB-3D49-4E86-BE87-27CF63A14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29688"/>
            <a:ext cx="5515547" cy="5046534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200" dirty="0"/>
              <a:t>vše uvedené v pyramidě pod Ústavou a ústavními zákony musí být v souladu s Ústavou a ústavními zákony</a:t>
            </a:r>
          </a:p>
          <a:p>
            <a:r>
              <a:rPr lang="cs-CZ" sz="2200" dirty="0"/>
              <a:t>ústavně-konformní výklad</a:t>
            </a:r>
          </a:p>
          <a:p>
            <a:r>
              <a:rPr lang="cs-CZ" sz="2200" dirty="0"/>
              <a:t>otázka aplikační přednosti práva EU a mezinárodních smluv</a:t>
            </a:r>
          </a:p>
          <a:p>
            <a:r>
              <a:rPr lang="cs-CZ" sz="2200" dirty="0"/>
              <a:t>některé lidskoprávní mezinárodní         smlouvy jako součást ústavního             pořádku - </a:t>
            </a:r>
            <a:r>
              <a:rPr lang="cs-CZ" sz="2200" dirty="0" err="1"/>
              <a:t>konstitucionalizace</a:t>
            </a:r>
            <a:r>
              <a:rPr lang="cs-CZ" sz="2200" dirty="0"/>
              <a:t> mezinárodních smluv o lidských právech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CCB1A29E-16F5-4DA9-8A9C-E364CA8766FF}"/>
              </a:ext>
            </a:extLst>
          </p:cNvPr>
          <p:cNvGraphicFramePr>
            <a:graphicFrameLocks/>
          </p:cNvGraphicFramePr>
          <p:nvPr/>
        </p:nvGraphicFramePr>
        <p:xfrm>
          <a:off x="5167817" y="1629688"/>
          <a:ext cx="6647079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475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8BF366-073E-47B9-BC90-C86D9A53AB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36B302-84C6-4CDD-9F5C-651CBD7A93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A3514C-F0BE-431E-A88D-7D8E90170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Pyramida na předchozím slide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D9B8BB4-BBD1-4B27-9E7A-C35720BC9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právní systém ČR – dle </a:t>
            </a:r>
            <a:r>
              <a:rPr lang="cs-CZ" sz="2400" dirty="0">
                <a:solidFill>
                  <a:schemeClr val="tx2"/>
                </a:solidFill>
              </a:rPr>
              <a:t>právní síly</a:t>
            </a:r>
          </a:p>
          <a:p>
            <a:r>
              <a:rPr lang="cs-CZ" sz="2400" dirty="0">
                <a:solidFill>
                  <a:schemeClr val="tx2"/>
                </a:solidFill>
              </a:rPr>
              <a:t>Ústava a ústavní zákony </a:t>
            </a:r>
            <a:r>
              <a:rPr lang="cs-CZ" sz="2400" dirty="0"/>
              <a:t>– jasné</a:t>
            </a:r>
          </a:p>
          <a:p>
            <a:r>
              <a:rPr lang="cs-CZ" sz="2400" dirty="0">
                <a:solidFill>
                  <a:schemeClr val="tx2"/>
                </a:solidFill>
              </a:rPr>
              <a:t>zákony </a:t>
            </a:r>
            <a:r>
              <a:rPr lang="cs-CZ" sz="2400" dirty="0"/>
              <a:t>– viz další přednášky</a:t>
            </a:r>
          </a:p>
          <a:p>
            <a:r>
              <a:rPr lang="cs-CZ" sz="2400" dirty="0">
                <a:solidFill>
                  <a:schemeClr val="tx2"/>
                </a:solidFill>
              </a:rPr>
              <a:t>zákonné opatření </a:t>
            </a:r>
            <a:r>
              <a:rPr lang="cs-CZ" sz="2400" dirty="0"/>
              <a:t>– článek 33 Ústavy</a:t>
            </a:r>
          </a:p>
          <a:p>
            <a:pPr lvl="1"/>
            <a:r>
              <a:rPr lang="cs-CZ" dirty="0"/>
              <a:t>pokud je rozpuštěna Poslanecká sněmovna, přijímá Senát (na návrh vlády)</a:t>
            </a:r>
          </a:p>
          <a:p>
            <a:pPr lvl="1"/>
            <a:r>
              <a:rPr lang="cs-CZ" dirty="0"/>
              <a:t>ve věcech, které nesnesou odkladu (nelze 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 věcech Ústavy, státního rozpočtu, státního závěrečného účtu, volebního zákona a mezinárodních smluv podle čl. 10)</a:t>
            </a:r>
          </a:p>
          <a:p>
            <a:pPr lvl="1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musí být schváleno Poslaneckou sněmovnou na její první schůzi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– tzv. </a:t>
            </a:r>
            <a:r>
              <a:rPr lang="cs-CZ" b="1" dirty="0" err="1">
                <a:solidFill>
                  <a:srgbClr val="000000"/>
                </a:solidFill>
                <a:latin typeface="Arial" panose="020B0604020202020204" pitchFamily="34" charset="0"/>
              </a:rPr>
              <a:t>ratihabice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 – pokud ne, pozbývá platnosti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příklad: zákonné opatření Senátu č. 340/2013 Sb.,  dani z nabytí nemovitých věcí (zrušeno 2020)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3355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F7D2533-377F-4122-BBD2-6C3CABA92C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CBAFCA-B0E6-44A1-9B31-80744A39CB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E40914A-B59B-4ED5-AB6F-D89FC8303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Pokračování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2B7AB05-BBEF-44D9-9BEB-50B13C517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1068048" cy="297915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nařízení vlády </a:t>
            </a:r>
            <a:r>
              <a:rPr lang="cs-CZ" sz="2400" dirty="0"/>
              <a:t>– </a:t>
            </a:r>
            <a:r>
              <a:rPr lang="cs-CZ" sz="2400" b="1" dirty="0"/>
              <a:t>možnost vydávat plyne přímo z Ústavy 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provedení zákona a v jeho mezích je vláda oprávněna vydávat nařízení (čl. 78 Ústavy)</a:t>
            </a:r>
            <a:endParaRPr lang="cs-CZ" sz="2400" dirty="0"/>
          </a:p>
          <a:p>
            <a:r>
              <a:rPr lang="cs-CZ" sz="2400" dirty="0">
                <a:solidFill>
                  <a:schemeClr val="tx2"/>
                </a:solidFill>
              </a:rPr>
              <a:t>vyhlášky ministerstev </a:t>
            </a:r>
            <a:r>
              <a:rPr lang="cs-CZ" sz="2400" dirty="0"/>
              <a:t>– </a:t>
            </a:r>
            <a:r>
              <a:rPr lang="cs-CZ" sz="2400" b="1" dirty="0"/>
              <a:t>možnost vydávat jen na základě zmocnění zákonem</a:t>
            </a:r>
          </a:p>
          <a:p>
            <a:pPr lvl="1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 základě a v mezích zákona vydávat právní předpisy, jsou-li k tomu zákonem zmocněny</a:t>
            </a:r>
            <a:endParaRPr lang="cs-CZ" sz="2400" dirty="0"/>
          </a:p>
          <a:p>
            <a:r>
              <a:rPr lang="cs-CZ" sz="2400" dirty="0">
                <a:solidFill>
                  <a:schemeClr val="tx2"/>
                </a:solidFill>
              </a:rPr>
              <a:t>obecně závazné vyhlášky obcí a krajů </a:t>
            </a:r>
            <a:r>
              <a:rPr lang="cs-CZ" sz="2400" dirty="0"/>
              <a:t>- tzv. </a:t>
            </a:r>
            <a:r>
              <a:rPr lang="cs-CZ" sz="2400" b="1" dirty="0"/>
              <a:t>samostatná působnost</a:t>
            </a:r>
          </a:p>
          <a:p>
            <a:r>
              <a:rPr lang="cs-CZ" sz="2400" dirty="0">
                <a:solidFill>
                  <a:schemeClr val="tx2"/>
                </a:solidFill>
              </a:rPr>
              <a:t>nařízení obcí a krajů </a:t>
            </a:r>
            <a:r>
              <a:rPr lang="cs-CZ" sz="2400" dirty="0"/>
              <a:t>- tzv. </a:t>
            </a:r>
            <a:r>
              <a:rPr lang="cs-CZ" sz="2400" b="1" dirty="0"/>
              <a:t>přenesená působnost </a:t>
            </a:r>
            <a:r>
              <a:rPr lang="cs-CZ" sz="2000" dirty="0"/>
              <a:t>(prováděcí předpis k zákonům)</a:t>
            </a:r>
            <a:endParaRPr lang="cs-CZ" sz="2400" dirty="0"/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F3D3BDD-4810-469C-8589-EC9100E62C15}"/>
              </a:ext>
            </a:extLst>
          </p:cNvPr>
          <p:cNvSpPr txBox="1"/>
          <p:nvPr/>
        </p:nvSpPr>
        <p:spPr>
          <a:xfrm>
            <a:off x="2229310" y="5034077"/>
            <a:ext cx="726722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cs-CZ" dirty="0"/>
              <a:t>Příklad k vyhláškám ministerstva – školský zákon  </a:t>
            </a:r>
            <a:r>
              <a:rPr lang="cs-CZ" dirty="0">
                <a:hlinkClick r:id="rId2"/>
              </a:rPr>
              <a:t>https://www.zakonyprolidi.cz/cs/2004-561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7132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AD6AE9-1E65-4873-ADD7-BD5430C8FE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98ADE3-D0EE-45D8-B52E-8F15A7432F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5600EAD-82CE-4590-913E-2E744CE6F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Osnova přednášky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291D472-E119-4147-AC58-4283DE68E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10917"/>
            <a:ext cx="10753200" cy="208831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/>
              <a:t>Ústava a její druhy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Ústavní vývoj v českých zemích po roce 1918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/>
              <a:t>Pojem ústavní pořádek ČR</a:t>
            </a:r>
          </a:p>
        </p:txBody>
      </p:sp>
      <p:pic>
        <p:nvPicPr>
          <p:cNvPr id="1026" name="Picture 2" descr="Master your TODO list - plus de succès avec moins de travail - IFBD">
            <a:extLst>
              <a:ext uri="{FF2B5EF4-FFF2-40B4-BE49-F238E27FC236}">
                <a16:creationId xmlns:a16="http://schemas.microsoft.com/office/drawing/2014/main" id="{CF6B8F77-EEEA-477C-ABC8-E6DF36E8A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844" y="2917992"/>
            <a:ext cx="4162312" cy="276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342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FBEFC65-C661-4634-A5F6-8C75858DDC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C84CDF-BCD3-4F17-B375-147CE40DB8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776F172-F9D2-4C06-8ED5-4EA7E616B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2238" cy="1171580"/>
          </a:xfrm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Ústavní vývoj v českých zemích od r. 1918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56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A63E0DB-5896-47DD-83DB-2027B7E0FE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B7459C-7C4A-4B35-96D5-66F962B2E2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B41604F-E535-42E8-9875-AD2A30029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Upozornění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6126F6-5AB9-493E-8C65-AAA8073D7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987632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cs-CZ" dirty="0"/>
              <a:t>prezentace obsahuje hodně textu </a:t>
            </a:r>
          </a:p>
          <a:p>
            <a:r>
              <a:rPr lang="cs-CZ" dirty="0"/>
              <a:t>není účelem znát vše</a:t>
            </a:r>
          </a:p>
          <a:p>
            <a:r>
              <a:rPr lang="cs-CZ" dirty="0"/>
              <a:t>jde o pochopení fungování státu během různých období </a:t>
            </a:r>
          </a:p>
        </p:txBody>
      </p:sp>
      <p:pic>
        <p:nvPicPr>
          <p:cNvPr id="2050" name="Picture 2" descr="Důležité upozornění - nové emaily a nové prostory - Paspoint - podporujeme  lidi s autismem">
            <a:extLst>
              <a:ext uri="{FF2B5EF4-FFF2-40B4-BE49-F238E27FC236}">
                <a16:creationId xmlns:a16="http://schemas.microsoft.com/office/drawing/2014/main" id="{F6D6D4DD-FCBB-4A2E-9492-3A0D019A4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0" y="625202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AF478E30-BD63-4BBA-A055-F72C574BD630}"/>
              </a:ext>
            </a:extLst>
          </p:cNvPr>
          <p:cNvSpPr txBox="1">
            <a:spLocks/>
          </p:cNvSpPr>
          <p:nvPr/>
        </p:nvSpPr>
        <p:spPr>
          <a:xfrm>
            <a:off x="719400" y="3960001"/>
            <a:ext cx="10753200" cy="19876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/>
              <a:t>určitě se</a:t>
            </a:r>
            <a:r>
              <a:rPr lang="cs-CZ" kern="0" dirty="0">
                <a:solidFill>
                  <a:schemeClr val="tx2"/>
                </a:solidFill>
              </a:rPr>
              <a:t> </a:t>
            </a:r>
            <a:r>
              <a:rPr lang="cs-CZ" b="1" kern="0" dirty="0">
                <a:solidFill>
                  <a:schemeClr val="tx2"/>
                </a:solidFill>
              </a:rPr>
              <a:t>neučte </a:t>
            </a:r>
            <a:r>
              <a:rPr lang="cs-CZ" kern="0" dirty="0"/>
              <a:t>nazpaměť, co znamenala zákonodárná, výkonná moc a soudní moc v jednotlivých ústavách – to není smyslem</a:t>
            </a:r>
          </a:p>
          <a:p>
            <a:r>
              <a:rPr lang="cs-CZ" kern="0" dirty="0"/>
              <a:t>smyslem je pochopení fungování státu v jednotlivých obdobích</a:t>
            </a:r>
          </a:p>
        </p:txBody>
      </p:sp>
    </p:spTree>
    <p:extLst>
      <p:ext uri="{BB962C8B-B14F-4D97-AF65-F5344CB8AC3E}">
        <p14:creationId xmlns:p14="http://schemas.microsoft.com/office/powerpoint/2010/main" val="923082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97111F-FC0A-47AE-A759-FED6B3F69E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42BC88-F5A3-4243-A8BA-4D8016A65D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2AF021-B58D-49DB-A2AF-5B13C9D2A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77576"/>
            <a:ext cx="10753200" cy="451576"/>
          </a:xfrm>
        </p:spPr>
        <p:txBody>
          <a:bodyPr/>
          <a:lstStyle/>
          <a:p>
            <a:r>
              <a:rPr lang="cs-CZ" dirty="0"/>
              <a:t>Prozatímní Ústava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531F455-55FE-43B6-AC53-9D6D428E3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204736"/>
            <a:ext cx="10753200" cy="5023264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200" dirty="0"/>
              <a:t>přijata 13.11.1918 (zákon č. 37/1918 Sb.), „jen“ 21 § </a:t>
            </a:r>
          </a:p>
          <a:p>
            <a:r>
              <a:rPr lang="cs-CZ" sz="2200" dirty="0"/>
              <a:t>3 nejvyšší orgány: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NÁRODNÍ SHROMÁŽDĚNÍ </a:t>
            </a:r>
            <a:r>
              <a:rPr lang="cs-CZ" sz="1600" dirty="0"/>
              <a:t>– Revoluční NS rozšířením Národního výboru, poslanci podle voleb do říšské rady z roku 1911; zákonodárná moc, dozor nad výkonnou mocí; nejsilnější pravomoci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VLÁDA</a:t>
            </a:r>
            <a:r>
              <a:rPr lang="cs-CZ" sz="1600" dirty="0"/>
              <a:t> – výkonná moc, předsedu a členy (ministry) volí NS, rozhodují o návrzích zákonů, věcech politické povahy, jmenován některých úředníků, může vydávat nařízení</a:t>
            </a:r>
          </a:p>
          <a:p>
            <a:pPr lvl="1"/>
            <a:r>
              <a:rPr lang="cs-CZ" sz="1600" dirty="0">
                <a:solidFill>
                  <a:schemeClr val="tx2"/>
                </a:solidFill>
              </a:rPr>
              <a:t>PREZIDENT REPUBLIKY </a:t>
            </a:r>
            <a:r>
              <a:rPr lang="cs-CZ" sz="1600" dirty="0"/>
              <a:t>– volený NS, hlava státu, imunita, reprezentant státu, diplomatické funkce, nejvyšší velitel vojsk, uděluje milost a amnestii, vládní akty kontrasignuje odpovědný člen vlády, do výkonné moci jinak nezasahuje, může vracet zákony usnesené NS do 8 dnů (NS mohlo setrvat na stanovisku) – i přes tyto pravomoci měl nejslabší postavení v soustavě orgánů</a:t>
            </a:r>
          </a:p>
          <a:p>
            <a:r>
              <a:rPr lang="cs-CZ" sz="2200" dirty="0"/>
              <a:t>novelizována kvůli Slovákům – zvýšil se počet poslanců z 256 na 270</a:t>
            </a:r>
          </a:p>
          <a:p>
            <a:r>
              <a:rPr lang="cs-CZ" sz="2200" dirty="0"/>
              <a:t>podoba téměř </a:t>
            </a:r>
            <a:r>
              <a:rPr lang="cs-CZ" sz="2200" dirty="0">
                <a:solidFill>
                  <a:schemeClr val="tx2"/>
                </a:solidFill>
              </a:rPr>
              <a:t>čistá parlamentní republika</a:t>
            </a:r>
          </a:p>
          <a:p>
            <a:r>
              <a:rPr lang="cs-CZ" sz="2200" dirty="0">
                <a:solidFill>
                  <a:schemeClr val="tx2"/>
                </a:solidFill>
              </a:rPr>
              <a:t>soudní moc: </a:t>
            </a:r>
          </a:p>
          <a:p>
            <a:pPr lvl="1"/>
            <a:r>
              <a:rPr lang="cs-CZ" sz="1600" dirty="0"/>
              <a:t>Ústava neřeší, jen vyhlášení rozsudků a nálezů soudu jménem republiky</a:t>
            </a:r>
          </a:p>
          <a:p>
            <a:pPr lvl="1"/>
            <a:r>
              <a:rPr lang="cs-CZ" sz="1600" dirty="0"/>
              <a:t>1918 zřízen Nejvyšší správní soud (ÚS ještě nebyl), není v Ústavě</a:t>
            </a:r>
            <a:endParaRPr lang="en-US" sz="1600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2364CC79-03E2-4116-A8BC-6435D96842CF}"/>
              </a:ext>
            </a:extLst>
          </p:cNvPr>
          <p:cNvSpPr txBox="1">
            <a:spLocks/>
          </p:cNvSpPr>
          <p:nvPr/>
        </p:nvSpPr>
        <p:spPr>
          <a:xfrm>
            <a:off x="5827023" y="630000"/>
            <a:ext cx="3667174" cy="25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1200" kern="0" dirty="0">
                <a:hlinkClick r:id="rId3"/>
              </a:rPr>
              <a:t>https://www.psp.cz/docs/texts/constitution_1918.html</a:t>
            </a:r>
            <a:r>
              <a:rPr lang="cs-CZ" sz="1200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9894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BB1316B-FD39-4C64-9A5E-0AA778813B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AC7099-0CCA-41D2-9DBB-456B4511FD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C5CA85-1109-4CA8-9C5E-CA5446F76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listina 1920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1CCACF8-36B1-4328-A5ED-767213363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68877"/>
            <a:ext cx="10753200" cy="4299625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200" dirty="0"/>
              <a:t>zákon č. 121/1920 Sb. ze dne 29. února 1920, kterým se uvozuje ústavní listina Československé republiky</a:t>
            </a:r>
          </a:p>
          <a:p>
            <a:r>
              <a:rPr lang="cs-CZ" sz="2200" dirty="0"/>
              <a:t>preambule (prohlášení) + 10 článků + 134 § </a:t>
            </a:r>
          </a:p>
          <a:p>
            <a:endParaRPr lang="cs-CZ" sz="2200" dirty="0"/>
          </a:p>
          <a:p>
            <a:pPr marL="72000" indent="0">
              <a:buNone/>
            </a:pPr>
            <a:endParaRPr lang="cs-CZ" sz="2200" dirty="0"/>
          </a:p>
          <a:p>
            <a:r>
              <a:rPr lang="cs-CZ" sz="2200" dirty="0"/>
              <a:t>10 článků – uvozovacích</a:t>
            </a:r>
          </a:p>
          <a:p>
            <a:pPr lvl="1"/>
            <a:r>
              <a:rPr lang="cs-CZ" sz="1600" dirty="0"/>
              <a:t>orgány zůstávající v činnosti, dokud nebudou zvoleny nové (NS, prezident)</a:t>
            </a:r>
          </a:p>
          <a:p>
            <a:pPr lvl="1"/>
            <a:r>
              <a:rPr lang="cs-CZ" sz="1600" dirty="0"/>
              <a:t>Ústava jako nejvyšší akt právní síly, žádný zákon nesmí být v rozporu či ji měnit, lze ji měnit či doplňovat jen ústavními zákony</a:t>
            </a:r>
          </a:p>
          <a:p>
            <a:pPr lvl="1"/>
            <a:r>
              <a:rPr lang="cs-CZ" sz="1600" dirty="0"/>
              <a:t>hovoří se o Ústavním soudu – rozhoduje o onom rozporu zákonů s Ústavou (vč. zákonů Podkarpatské Rusi), ÚS měl 7 členů, podrobnosti stanovoval zákon o Ústavním soudu</a:t>
            </a:r>
          </a:p>
          <a:p>
            <a:pPr lvl="1"/>
            <a:endParaRPr lang="cs-CZ" sz="1600" dirty="0"/>
          </a:p>
          <a:p>
            <a:pPr lvl="1"/>
            <a:endParaRPr lang="cs-CZ" sz="16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BE47AA6-55F6-4C99-B532-5275FB5BA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88" y="2926040"/>
            <a:ext cx="10472424" cy="1156520"/>
          </a:xfrm>
          <a:prstGeom prst="rect">
            <a:avLst/>
          </a:prstGeom>
        </p:spPr>
      </p:pic>
      <p:sp>
        <p:nvSpPr>
          <p:cNvPr id="8" name="Zástupný obsah 4">
            <a:extLst>
              <a:ext uri="{FF2B5EF4-FFF2-40B4-BE49-F238E27FC236}">
                <a16:creationId xmlns:a16="http://schemas.microsoft.com/office/drawing/2014/main" id="{77FE8DB5-6C24-4855-B748-6A8FE1CCBBD1}"/>
              </a:ext>
            </a:extLst>
          </p:cNvPr>
          <p:cNvSpPr txBox="1">
            <a:spLocks/>
          </p:cNvSpPr>
          <p:nvPr/>
        </p:nvSpPr>
        <p:spPr>
          <a:xfrm>
            <a:off x="5827023" y="554088"/>
            <a:ext cx="5505189" cy="8272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buNone/>
            </a:pPr>
            <a:r>
              <a:rPr lang="cs-CZ" sz="1200" kern="0" dirty="0">
                <a:hlinkClick r:id="rId4"/>
              </a:rPr>
              <a:t>https://www.aspi.cz/products/lawText/1/1702/1/2/zakon-c-121-1920-sb-kterym-se-uvozuje-ustavni-listina-ceskoslovenske-republiky/zakon-c-121-1920-sb-kterym-se-uvozuje-ustavni-listina-ceskoslovenske-republiky</a:t>
            </a:r>
            <a:r>
              <a:rPr lang="cs-CZ" sz="1200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4802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ABF2F9-8757-4A7C-A845-3E485B14B5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E177D8-FEC3-451C-8B4F-5E923EE546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8A9B87-1D4F-40AE-8DB9-50250236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soud </a:t>
            </a:r>
          </a:p>
        </p:txBody>
      </p:sp>
      <p:pic>
        <p:nvPicPr>
          <p:cNvPr id="1026" name="Picture 2" descr="Sídlo Ústavního soudu | Ústavní soud">
            <a:extLst>
              <a:ext uri="{FF2B5EF4-FFF2-40B4-BE49-F238E27FC236}">
                <a16:creationId xmlns:a16="http://schemas.microsoft.com/office/drawing/2014/main" id="{F363ABEF-3C47-4F24-89B3-D5AA5EB9F2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316" y="2099694"/>
            <a:ext cx="5789368" cy="344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049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4B37024-66FB-4B7D-A40C-8379273730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314F36-544F-4D6F-8DE4-5D95212FCB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4EC863-D8F7-45B9-A382-704CC559B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listina 1920 – všeobecná ustanovení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1B04F27-101B-4E20-95C5-92633BA2E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901402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200" dirty="0">
                <a:solidFill>
                  <a:schemeClr val="tx2"/>
                </a:solidFill>
              </a:rPr>
              <a:t>demokratická republika </a:t>
            </a:r>
            <a:r>
              <a:rPr lang="cs-CZ" sz="2200" dirty="0"/>
              <a:t>s voleným prezidentem</a:t>
            </a:r>
          </a:p>
          <a:p>
            <a:r>
              <a:rPr lang="cs-CZ" sz="2200" dirty="0">
                <a:solidFill>
                  <a:schemeClr val="tx2"/>
                </a:solidFill>
              </a:rPr>
              <a:t>lid </a:t>
            </a:r>
            <a:r>
              <a:rPr lang="cs-CZ" sz="2200" dirty="0"/>
              <a:t>je jediný zdroj veškeré státní moci v republice Československé</a:t>
            </a:r>
          </a:p>
          <a:p>
            <a:r>
              <a:rPr lang="cs-CZ" sz="2200" dirty="0"/>
              <a:t>úprava </a:t>
            </a:r>
            <a:r>
              <a:rPr lang="cs-CZ" sz="2200" dirty="0">
                <a:solidFill>
                  <a:schemeClr val="tx2"/>
                </a:solidFill>
              </a:rPr>
              <a:t>státního území </a:t>
            </a:r>
            <a:r>
              <a:rPr lang="cs-CZ" sz="2200" dirty="0"/>
              <a:t>(jednotný a nedílný celek)</a:t>
            </a:r>
          </a:p>
          <a:p>
            <a:r>
              <a:rPr lang="cs-CZ" sz="2200" dirty="0"/>
              <a:t>autonomie Podkarpatské Rusi </a:t>
            </a:r>
          </a:p>
          <a:p>
            <a:pPr lvl="1"/>
            <a:r>
              <a:rPr lang="cs-CZ" sz="1800" dirty="0"/>
              <a:t>do praxe plně neprovedena</a:t>
            </a:r>
          </a:p>
          <a:p>
            <a:r>
              <a:rPr lang="cs-CZ" sz="2200" dirty="0"/>
              <a:t>jediné a jednotné </a:t>
            </a:r>
            <a:r>
              <a:rPr lang="cs-CZ" sz="2200" dirty="0">
                <a:solidFill>
                  <a:schemeClr val="tx2"/>
                </a:solidFill>
              </a:rPr>
              <a:t>státní občanství</a:t>
            </a:r>
          </a:p>
          <a:p>
            <a:r>
              <a:rPr lang="cs-CZ" sz="2200" dirty="0">
                <a:solidFill>
                  <a:schemeClr val="tx2"/>
                </a:solidFill>
              </a:rPr>
              <a:t>hlavní město Praha</a:t>
            </a:r>
          </a:p>
          <a:p>
            <a:r>
              <a:rPr lang="cs-CZ" sz="2200" dirty="0"/>
              <a:t>barvy republiky: bílá, červená, modrá</a:t>
            </a:r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1026" name="Picture 2" descr="Příběh československé vlajky: Jak vznikla a co symbolizují její barvy? |  100+1 zahraniční zajímavost">
            <a:extLst>
              <a:ext uri="{FF2B5EF4-FFF2-40B4-BE49-F238E27FC236}">
                <a16:creationId xmlns:a16="http://schemas.microsoft.com/office/drawing/2014/main" id="{A2350FAE-E5DE-487E-868E-EFB437BEA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36" y="2754868"/>
            <a:ext cx="4578729" cy="390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894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5F708EC-D0B6-42F4-B85B-D8D981121F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7E74E1-DFF7-432C-A00F-3888A5940A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5F9E3BE-BC3B-423D-BEB3-1A58BCB1D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listina 1920 – zákonodárná moc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551BEA5-03B7-4250-9623-E40483174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280781"/>
          </a:xfrm>
          <a:solidFill>
            <a:schemeClr val="bg2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>
                <a:solidFill>
                  <a:schemeClr val="tx2"/>
                </a:solidFill>
              </a:rPr>
              <a:t>Národní shromáždění – dvoukomorové: Poslanecká sněmovna a Senát</a:t>
            </a:r>
          </a:p>
          <a:p>
            <a:r>
              <a:rPr lang="cs-CZ" sz="2000" dirty="0">
                <a:solidFill>
                  <a:schemeClr val="tx2"/>
                </a:solidFill>
              </a:rPr>
              <a:t>Poslanecká sněmovna</a:t>
            </a:r>
          </a:p>
          <a:p>
            <a:pPr lvl="1"/>
            <a:r>
              <a:rPr lang="cs-CZ" sz="1800" dirty="0"/>
              <a:t>300 členů – všeobecné, rovné, přímé a tajné hlasovací právo (volilo se v neděli)</a:t>
            </a:r>
          </a:p>
          <a:p>
            <a:pPr lvl="1"/>
            <a:r>
              <a:rPr lang="cs-CZ" sz="1800" dirty="0"/>
              <a:t>aktivní volební právo: 21 let, pasivní volební právo: 30 let, na 6 let</a:t>
            </a:r>
          </a:p>
          <a:p>
            <a:r>
              <a:rPr lang="cs-CZ" sz="2000" dirty="0">
                <a:solidFill>
                  <a:schemeClr val="tx2"/>
                </a:solidFill>
              </a:rPr>
              <a:t>Senát</a:t>
            </a:r>
          </a:p>
          <a:p>
            <a:pPr lvl="1"/>
            <a:r>
              <a:rPr lang="cs-CZ" sz="1800" dirty="0"/>
              <a:t>150 členů – taktéž všeobecné, rovné, přímé a tajné hlasovací právo (volilo se v neděli)</a:t>
            </a:r>
          </a:p>
          <a:p>
            <a:pPr lvl="1"/>
            <a:r>
              <a:rPr lang="cs-CZ" sz="1800" dirty="0"/>
              <a:t>aktivní volební právo: 26 let, pasivní volební právo: 45 let, na 8 let</a:t>
            </a:r>
          </a:p>
          <a:p>
            <a:r>
              <a:rPr lang="cs-CZ" sz="2000" dirty="0"/>
              <a:t>neslučitelnost funkcí, platnost voleb – volební soud</a:t>
            </a:r>
          </a:p>
          <a:p>
            <a:r>
              <a:rPr lang="cs-CZ" sz="2000" dirty="0"/>
              <a:t>imunita (hlasování ve sněmovně; trestní a disciplinární řízení se souhlasem sněmovny)</a:t>
            </a:r>
          </a:p>
          <a:p>
            <a:r>
              <a:rPr lang="cs-CZ" sz="2000" dirty="0"/>
              <a:t>svolává a prohlašuje za ukončené prezident</a:t>
            </a:r>
          </a:p>
          <a:p>
            <a:r>
              <a:rPr lang="cs-CZ" sz="2000" dirty="0"/>
              <a:t>členové vlády mohli být interpelováni, mohli se účastnit i dobrovolně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12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E9EEC7-2359-4DD0-8F8C-C86D8F92C1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499727-C5B9-43B3-8548-B1B958A7D3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6BDC7D7-B34A-4714-BC62-5D9337065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listina 1920 – zákonodárná moc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1763D67-52CC-4A37-B64F-20C268FC7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629789"/>
            <a:ext cx="10753200" cy="2874117"/>
          </a:xfrm>
          <a:solidFill>
            <a:schemeClr val="bg2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zákonodárnou iniciativu měly obě komory i vláda</a:t>
            </a:r>
          </a:p>
          <a:p>
            <a:r>
              <a:rPr lang="cs-CZ" sz="2400" dirty="0"/>
              <a:t>základní funkce schvalovací (právní předpisy)</a:t>
            </a:r>
          </a:p>
          <a:p>
            <a:r>
              <a:rPr lang="cs-CZ" sz="2400" dirty="0"/>
              <a:t>pokud NS zamítlo vládní návrh zákona –</a:t>
            </a:r>
            <a:r>
              <a:rPr lang="cs-CZ" sz="2400" dirty="0">
                <a:solidFill>
                  <a:schemeClr val="tx2"/>
                </a:solidFill>
              </a:rPr>
              <a:t> referendum </a:t>
            </a:r>
            <a:r>
              <a:rPr lang="cs-CZ" sz="2400" dirty="0"/>
              <a:t>(lidové hlasování) – nikdy nebylo (nevydal se prováděcí zákon, na který Ústava odkazovala)</a:t>
            </a:r>
          </a:p>
          <a:p>
            <a:r>
              <a:rPr lang="cs-CZ" sz="2400" dirty="0"/>
              <a:t> prezident – </a:t>
            </a:r>
            <a:r>
              <a:rPr lang="cs-CZ" sz="2400" dirty="0">
                <a:solidFill>
                  <a:schemeClr val="tx2"/>
                </a:solidFill>
              </a:rPr>
              <a:t>právo veto </a:t>
            </a:r>
            <a:r>
              <a:rPr lang="cs-CZ" sz="2400" dirty="0"/>
              <a:t>(do 1 měsíce), obě sněmovny mohly přehlasovat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3779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4D2358-DAA7-4D91-BF3C-34398A6748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2B7361-7748-4AE9-A4B8-2ACC76889B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1760CEC-4578-46A8-992D-2F55BCD4F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listina 1920 – výkonná moc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DA60944-7E03-4B34-9CFE-0CDA3023E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23729"/>
            <a:ext cx="10753200" cy="5038159"/>
          </a:xfrm>
          <a:solidFill>
            <a:schemeClr val="bg2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>
                <a:solidFill>
                  <a:schemeClr val="tx2"/>
                </a:solidFill>
              </a:rPr>
              <a:t>výkonná moc – vláda a prezident</a:t>
            </a:r>
          </a:p>
          <a:p>
            <a:r>
              <a:rPr lang="cs-CZ" sz="2000" dirty="0">
                <a:solidFill>
                  <a:schemeClr val="tx2"/>
                </a:solidFill>
              </a:rPr>
              <a:t>vláda</a:t>
            </a:r>
          </a:p>
          <a:p>
            <a:pPr lvl="1"/>
            <a:r>
              <a:rPr lang="cs-CZ" sz="1800" dirty="0"/>
              <a:t>jmenuje prezident republiky, který určuje ministrům resorty </a:t>
            </a:r>
          </a:p>
          <a:p>
            <a:pPr lvl="1"/>
            <a:r>
              <a:rPr lang="cs-CZ" sz="1800" dirty="0"/>
              <a:t>odpovědná poslanecké sněmovně (nikoliv Senátu) – vyslovení nedůvěry (pokud ano, demise vlády)</a:t>
            </a:r>
          </a:p>
          <a:p>
            <a:pPr lvl="1"/>
            <a:r>
              <a:rPr lang="cs-CZ" sz="1800" dirty="0"/>
              <a:t>dále obdobně jako prozatímní ústava: možnost vydávat nařízení v mezích a k provedení zákona, zákonodárná iniciativa, rozhoduje o návrzích zákonů, věcech politické povahy, jmenuje úředníky a důstojníky, odpovědný člen vlády kontrasignuje platnost aktů prezidenta</a:t>
            </a:r>
          </a:p>
          <a:p>
            <a:r>
              <a:rPr lang="cs-CZ" sz="2000" dirty="0">
                <a:solidFill>
                  <a:schemeClr val="tx2"/>
                </a:solidFill>
              </a:rPr>
              <a:t>prezident</a:t>
            </a:r>
          </a:p>
          <a:p>
            <a:pPr lvl="1"/>
            <a:r>
              <a:rPr lang="cs-CZ" sz="1800" dirty="0"/>
              <a:t>volen NS, občan, který dosáhl 35 let</a:t>
            </a:r>
          </a:p>
          <a:p>
            <a:pPr lvl="1"/>
            <a:r>
              <a:rPr lang="cs-CZ" sz="1800" dirty="0"/>
              <a:t>2 období na max. 7 let, v Ústavě výjimka přímo pro TGM</a:t>
            </a:r>
          </a:p>
          <a:p>
            <a:pPr lvl="1"/>
            <a:r>
              <a:rPr lang="cs-CZ" sz="1800" dirty="0"/>
              <a:t>obdobné pravomoci jako v prozatímní ústavě: reprezentuje stát, sjednává a ratifikuje mezinárodní smlouvy, přijímá a pověřuje velvyslance, svolává + rozpouští NS, prohlašuje za ukončení zasedání sněmoven, právo vracet s připomínkami zákony, podepisuje zákony NS a sněmu Podkarpatské Rusi, jmenuje a propouští ministry, jmenuje VŠ profesory, soudce, důstojníky, uděluje milost, je vrchním velitelem veškeré branné moci</a:t>
            </a:r>
          </a:p>
          <a:p>
            <a:pPr lvl="1"/>
            <a:r>
              <a:rPr lang="cs-CZ" sz="1800" dirty="0"/>
              <a:t>za jeho akty odpovídá vlády – kontrasignace, prezident tak politicky neodpovědný</a:t>
            </a:r>
            <a:endParaRPr lang="cs-CZ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74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55B792-B3EB-4E9A-BE38-29212B5F99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0DE443-1F09-4DAF-B07E-DBF848ECA0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519B5C-3D96-4C53-B5E2-F31A2EDBA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Prezidenti TGM a E. Beneš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196041B-9E82-4DEA-9481-36FC6B4DA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5380422"/>
            <a:ext cx="10753200" cy="451577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 1918, 1920, 1927, 1934		    1935-1938, 1945-1948</a:t>
            </a:r>
            <a:endParaRPr lang="en-US" dirty="0"/>
          </a:p>
        </p:txBody>
      </p:sp>
      <p:pic>
        <p:nvPicPr>
          <p:cNvPr id="2050" name="Picture 2" descr="Tomáš Garrigue Masaryk, 1925">
            <a:extLst>
              <a:ext uri="{FF2B5EF4-FFF2-40B4-BE49-F238E27FC236}">
                <a16:creationId xmlns:a16="http://schemas.microsoft.com/office/drawing/2014/main" id="{845B4DFC-4046-4EEE-9B03-2F5348754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33" y="1311011"/>
            <a:ext cx="3061196" cy="392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1F79A0A-89F3-4F8D-83EB-1F26425E5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545" y="1311011"/>
            <a:ext cx="3297676" cy="400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22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8E5BABD-74AD-49AA-8A54-A0118BB865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1DADBA-1B5B-47AF-A62A-FE7AC4F75E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7D4164A-37CD-4E79-AF37-4C4CB623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Ústava</a:t>
            </a:r>
          </a:p>
        </p:txBody>
      </p:sp>
      <p:pic>
        <p:nvPicPr>
          <p:cNvPr id="1026" name="Picture 2" descr="Ústava České republiky «Vlast.cz">
            <a:extLst>
              <a:ext uri="{FF2B5EF4-FFF2-40B4-BE49-F238E27FC236}">
                <a16:creationId xmlns:a16="http://schemas.microsoft.com/office/drawing/2014/main" id="{D0C7A7AA-2EC0-42CC-9867-D64292764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085" y="1979459"/>
            <a:ext cx="2899081" cy="289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439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DB164D2-7DB7-4B75-802C-C22EE26D46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BAA6879-4F2C-46D7-B03B-9A271B767A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6B14775-8D03-4D15-8C8F-AD1AB0766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listina 1920 – soudní moc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69EA5B8-3B8F-4825-A0FF-C14CCCC2B47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státní soudy – organizace stanovena zákonem</a:t>
            </a:r>
          </a:p>
          <a:p>
            <a:r>
              <a:rPr lang="cs-CZ" sz="2400" dirty="0"/>
              <a:t>zřízen Nejvyšší soud</a:t>
            </a:r>
          </a:p>
          <a:p>
            <a:r>
              <a:rPr lang="cs-CZ" sz="2400" dirty="0">
                <a:solidFill>
                  <a:schemeClr val="tx2"/>
                </a:solidFill>
              </a:rPr>
              <a:t>principy známé dnes: </a:t>
            </a:r>
            <a:r>
              <a:rPr lang="cs-CZ" sz="2400" dirty="0"/>
              <a:t>nezávislost soudů, soudce vázán jen zákonem, ústní a veřejné líčení, oddělení soudnictví od státní správy, odpovědnost (ručení) státu za škodu způsobenou nezákonným rozhodnutím </a:t>
            </a:r>
          </a:p>
          <a:p>
            <a:r>
              <a:rPr lang="cs-CZ" sz="2400" dirty="0"/>
              <a:t>prezident – amnestie, zmírňovat či promíjet tresty</a:t>
            </a:r>
          </a:p>
          <a:p>
            <a:r>
              <a:rPr lang="cs-CZ" sz="2400" dirty="0"/>
              <a:t>o Ústavním soudu jsme hovořili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4338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61084B-00F6-4E61-A8A5-1AA6800EC0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JUDr. Malachta, KOV - Státověda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6C3E55-E580-45D3-94BF-3874268800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FB16251-3DA2-459A-8CD0-D23B48504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listina 1920 – práva a svobody, občanské povinnosti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5B8E06C-1E30-48CB-B78D-664476D3F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45531"/>
            <a:ext cx="10753200" cy="4085617"/>
          </a:xfrm>
          <a:solidFill>
            <a:schemeClr val="bg2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/>
              <a:t>osobní a majetková svoboda</a:t>
            </a:r>
          </a:p>
          <a:p>
            <a:r>
              <a:rPr lang="cs-CZ" sz="2000" dirty="0"/>
              <a:t>domovní svoboda</a:t>
            </a:r>
          </a:p>
          <a:p>
            <a:r>
              <a:rPr lang="cs-CZ" sz="2000" dirty="0"/>
              <a:t>svoboda tisku, právo shromažďovací a spolkové</a:t>
            </a:r>
          </a:p>
          <a:p>
            <a:r>
              <a:rPr lang="cs-CZ" sz="2000" dirty="0"/>
              <a:t>petiční právo</a:t>
            </a:r>
          </a:p>
          <a:p>
            <a:r>
              <a:rPr lang="cs-CZ" sz="2000" dirty="0"/>
              <a:t>listovní tajemství </a:t>
            </a:r>
          </a:p>
          <a:p>
            <a:r>
              <a:rPr lang="cs-CZ" sz="2000" dirty="0"/>
              <a:t>svoboda učení a svědomí; svoboda projevu mínění</a:t>
            </a:r>
          </a:p>
          <a:p>
            <a:r>
              <a:rPr lang="cs-CZ" sz="2000" dirty="0"/>
              <a:t>manželství a rodina</a:t>
            </a:r>
          </a:p>
          <a:p>
            <a:r>
              <a:rPr lang="cs-CZ" sz="2000" dirty="0"/>
              <a:t>branná povinnost</a:t>
            </a:r>
          </a:p>
          <a:p>
            <a:r>
              <a:rPr lang="cs-CZ" sz="2000" dirty="0"/>
              <a:t>ochrana menšin národních, náboženských a rasových</a:t>
            </a:r>
          </a:p>
        </p:txBody>
      </p:sp>
    </p:spTree>
    <p:extLst>
      <p:ext uri="{BB962C8B-B14F-4D97-AF65-F5344CB8AC3E}">
        <p14:creationId xmlns:p14="http://schemas.microsoft.com/office/powerpoint/2010/main" val="1274058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80086F-6010-4ECF-B8E4-8F8735F379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DBBA52-9F4E-4D1D-A1B1-721505FBE5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30884E-F034-4F24-9E16-3EF2830A4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Druhá republika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3147D86-A925-4F12-99B3-4455C7D9B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98060"/>
            <a:ext cx="10753200" cy="472994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/>
              <a:t>Ústavní listina z roku 1920 formálně stále platila </a:t>
            </a:r>
          </a:p>
          <a:p>
            <a:r>
              <a:rPr lang="cs-CZ" sz="2000" dirty="0"/>
              <a:t>Mnichovská dohoda – porušení Ústavy – státní území bylo možné měnit jen ústavním zákonem, navíc nebyla přijata NS, ale jen vládou a prezidentem</a:t>
            </a:r>
          </a:p>
          <a:p>
            <a:r>
              <a:rPr lang="cs-CZ" sz="2000" dirty="0"/>
              <a:t>vzniká </a:t>
            </a:r>
            <a:r>
              <a:rPr lang="cs-CZ" sz="2000" dirty="0">
                <a:solidFill>
                  <a:schemeClr val="tx2"/>
                </a:solidFill>
              </a:rPr>
              <a:t>autonomní vláda </a:t>
            </a:r>
            <a:r>
              <a:rPr lang="cs-CZ" sz="2000" dirty="0"/>
              <a:t>na Slovensku a </a:t>
            </a:r>
            <a:r>
              <a:rPr lang="cs-CZ" sz="2000" dirty="0">
                <a:solidFill>
                  <a:schemeClr val="tx2"/>
                </a:solidFill>
              </a:rPr>
              <a:t>autonomní vláda </a:t>
            </a:r>
            <a:r>
              <a:rPr lang="cs-CZ" sz="2000" dirty="0"/>
              <a:t>Podkarpatské Rusi</a:t>
            </a:r>
          </a:p>
          <a:p>
            <a:pPr lvl="1"/>
            <a:r>
              <a:rPr lang="cs-CZ" dirty="0"/>
              <a:t>ústavní zákon o autonomii </a:t>
            </a:r>
            <a:r>
              <a:rPr lang="cs-CZ" dirty="0" err="1"/>
              <a:t>Slovenskej</a:t>
            </a:r>
            <a:r>
              <a:rPr lang="cs-CZ" dirty="0"/>
              <a:t> krajiny</a:t>
            </a:r>
          </a:p>
          <a:p>
            <a:pPr lvl="1"/>
            <a:r>
              <a:rPr lang="cs-CZ" dirty="0"/>
              <a:t>ústavní zákon o autonomii Podkarpatské Rusi</a:t>
            </a:r>
          </a:p>
          <a:p>
            <a:r>
              <a:rPr lang="cs-CZ" sz="2000" dirty="0"/>
              <a:t>Slovenská krajina jako autonomní část republiky (označení Republika </a:t>
            </a:r>
            <a:r>
              <a:rPr lang="cs-CZ" sz="2000" dirty="0" err="1"/>
              <a:t>Česko-Slovenská</a:t>
            </a:r>
            <a:r>
              <a:rPr lang="cs-CZ" sz="2000" dirty="0"/>
              <a:t>)</a:t>
            </a:r>
          </a:p>
          <a:p>
            <a:r>
              <a:rPr lang="cs-CZ" sz="2000" dirty="0"/>
              <a:t>Ústavní úprava fungování Slovenska a Podkarpatské Rusi – měly svoje nejvyšší orgány s kompetencemi, výkonná moc odpovědná jen příslušným sněmům, části státu formálně rovné + současně společná Ústava, vrcholné společné orgány, jedna hlava státu, republika jako celek mohla vstupovat do mez. vztahů – </a:t>
            </a:r>
            <a:r>
              <a:rPr lang="cs-CZ" sz="2000" dirty="0">
                <a:solidFill>
                  <a:schemeClr val="tx2"/>
                </a:solidFill>
              </a:rPr>
              <a:t>připomíná federaci </a:t>
            </a:r>
            <a:r>
              <a:rPr lang="cs-CZ" sz="2000" dirty="0"/>
              <a:t>(ale různé názory) 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57735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87C147-0753-4F75-AB32-C27255FC94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3885AA-735C-49A7-9CC4-16D196834A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D58475A-D8E9-4B75-987B-CE4A59AD8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Zmocňovací zákon 1938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21E6536-3F03-4C4B-B976-53DDEBF0D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239921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výrazné změny v Národním shromáždění, nejvýznamnější</a:t>
            </a:r>
          </a:p>
          <a:p>
            <a:r>
              <a:rPr lang="cs-CZ" sz="2400" dirty="0">
                <a:solidFill>
                  <a:schemeClr val="tx2"/>
                </a:solidFill>
              </a:rPr>
              <a:t>zmocňovací ústavní zákon č. 330/1938 Sb. </a:t>
            </a:r>
            <a:r>
              <a:rPr lang="cs-CZ" sz="2400" dirty="0"/>
              <a:t>(4 články)</a:t>
            </a:r>
          </a:p>
          <a:p>
            <a:pPr lvl="1"/>
            <a:r>
              <a:rPr lang="cs-CZ" dirty="0"/>
              <a:t>zmocnil prezidenta vydávat dekrety s mocí ústavního zákona po 2 roky</a:t>
            </a:r>
          </a:p>
          <a:p>
            <a:pPr lvl="1"/>
            <a:r>
              <a:rPr lang="cs-CZ" dirty="0"/>
              <a:t>vláda mohla vydávat nařízení ve věcech, které jinak vyžadovaly formu zákona, na 2 roky</a:t>
            </a:r>
          </a:p>
          <a:p>
            <a:pPr lvl="1"/>
            <a:r>
              <a:rPr lang="cs-CZ" dirty="0"/>
              <a:t>oprávnění prodluženo říšským protektorem 1940</a:t>
            </a:r>
          </a:p>
          <a:p>
            <a:r>
              <a:rPr lang="cs-CZ" sz="2400" dirty="0"/>
              <a:t>oprávnění dostaly i autonomní vlády Slovenska a Podkarpatské Rusi</a:t>
            </a:r>
          </a:p>
          <a:p>
            <a:r>
              <a:rPr lang="cs-CZ" sz="2400" dirty="0"/>
              <a:t>důsledek: ochromení fungování NS i místních sněmů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70032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58513A-7104-4BCF-9B3D-CB2EF1C13A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4DD0959-A1F6-4200-B83D-72E802DB09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0A6CD7-1365-48BD-B8FC-5D0661D35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Protektorát Čechy a Morava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4808371-5B3D-4881-B49E-162FE67D6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4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15/3/1939, resp. 16/3/1939 – </a:t>
            </a:r>
            <a:r>
              <a:rPr lang="cs-CZ" sz="2400" dirty="0">
                <a:solidFill>
                  <a:schemeClr val="tx2"/>
                </a:solidFill>
              </a:rPr>
              <a:t>Výnos (vůdce a říšského kancléře) o zřízení Protektorátu Čechy a Morava</a:t>
            </a:r>
          </a:p>
          <a:p>
            <a:endParaRPr lang="cs-CZ" sz="2400" dirty="0"/>
          </a:p>
          <a:p>
            <a:endParaRPr lang="cs-CZ" sz="2400" dirty="0"/>
          </a:p>
          <a:p>
            <a:pPr marL="72000" indent="0">
              <a:buNone/>
            </a:pPr>
            <a:endParaRPr lang="cs-CZ" sz="2400" dirty="0"/>
          </a:p>
          <a:p>
            <a:r>
              <a:rPr lang="cs-CZ" sz="2400" dirty="0"/>
              <a:t>neměl státní povahu, součást Velkoněmecké říše (diktatura) </a:t>
            </a:r>
          </a:p>
          <a:p>
            <a:r>
              <a:rPr lang="cs-CZ" sz="2400" dirty="0"/>
              <a:t>autonomní, vlastní správa – to bylo ale jen formálně ve výnosu</a:t>
            </a:r>
          </a:p>
          <a:p>
            <a:r>
              <a:rPr lang="cs-CZ" sz="2400" dirty="0"/>
              <a:t>nebyla možnost vstupovat do mezinárodních vztahů</a:t>
            </a:r>
          </a:p>
          <a:p>
            <a:endParaRPr lang="en-US" sz="2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91BE202-CE5D-4617-A62B-194E5A609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395" y="2885998"/>
            <a:ext cx="9815209" cy="159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72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1D33E9-C9E6-4FB3-932A-6CDDA2AA97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BEC3C5-7230-4382-928D-E5AEB1C855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FF919C-66FD-4BDF-B586-FFDC5719E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25447"/>
            <a:ext cx="10753200" cy="451576"/>
          </a:xfrm>
        </p:spPr>
        <p:txBody>
          <a:bodyPr/>
          <a:lstStyle/>
          <a:p>
            <a:r>
              <a:rPr lang="cs-CZ" dirty="0"/>
              <a:t>Protektorát Čechy a Morava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3976E79-77BA-4584-8CFD-D78A58AF0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77047"/>
            <a:ext cx="10753200" cy="5050953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1800" dirty="0">
                <a:solidFill>
                  <a:schemeClr val="tx2"/>
                </a:solidFill>
              </a:rPr>
              <a:t>říšské orgány </a:t>
            </a:r>
            <a:r>
              <a:rPr lang="cs-CZ" sz="1800" dirty="0"/>
              <a:t>a </a:t>
            </a:r>
            <a:r>
              <a:rPr lang="cs-CZ" sz="1800" dirty="0">
                <a:solidFill>
                  <a:schemeClr val="tx2"/>
                </a:solidFill>
              </a:rPr>
              <a:t>autonomní orgány</a:t>
            </a:r>
            <a:r>
              <a:rPr lang="cs-CZ" sz="1800" dirty="0"/>
              <a:t>, ale …. </a:t>
            </a:r>
          </a:p>
          <a:p>
            <a:r>
              <a:rPr lang="cs-CZ" sz="1800" dirty="0">
                <a:solidFill>
                  <a:schemeClr val="tx2"/>
                </a:solidFill>
              </a:rPr>
              <a:t>říšský protektor </a:t>
            </a:r>
            <a:r>
              <a:rPr lang="cs-CZ" sz="1800" dirty="0"/>
              <a:t>jako zástupce vůdce a říšského kanceláře, zmocněnec říšské vlády (K. von </a:t>
            </a:r>
            <a:r>
              <a:rPr lang="cs-CZ" sz="1800" dirty="0" err="1"/>
              <a:t>Neurath</a:t>
            </a:r>
            <a:r>
              <a:rPr lang="cs-CZ" sz="1800" dirty="0"/>
              <a:t>, R. Heydrich, K. </a:t>
            </a:r>
            <a:r>
              <a:rPr lang="cs-CZ" sz="1800" dirty="0" err="1"/>
              <a:t>Daluege</a:t>
            </a:r>
            <a:r>
              <a:rPr lang="cs-CZ" sz="1800" dirty="0"/>
              <a:t>, W. </a:t>
            </a:r>
            <a:r>
              <a:rPr lang="cs-CZ" sz="1800" dirty="0" err="1"/>
              <a:t>Frick</a:t>
            </a:r>
            <a:r>
              <a:rPr lang="cs-CZ" sz="1800" dirty="0"/>
              <a:t>) </a:t>
            </a:r>
          </a:p>
          <a:p>
            <a:r>
              <a:rPr lang="cs-CZ" sz="1800" dirty="0"/>
              <a:t>NS rozpuštěno 21/3/1939 E. Háchou</a:t>
            </a:r>
          </a:p>
          <a:p>
            <a:r>
              <a:rPr lang="cs-CZ" sz="1800" dirty="0"/>
              <a:t>vytvořen </a:t>
            </a:r>
            <a:r>
              <a:rPr lang="cs-CZ" sz="1800" dirty="0">
                <a:solidFill>
                  <a:schemeClr val="tx2"/>
                </a:solidFill>
              </a:rPr>
              <a:t>Výbor Národního souručenství </a:t>
            </a:r>
            <a:r>
              <a:rPr lang="cs-CZ" sz="1800" dirty="0"/>
              <a:t>– nevolený orgán, jmenován státním prezidentem</a:t>
            </a:r>
          </a:p>
          <a:p>
            <a:r>
              <a:rPr lang="cs-CZ" sz="1800" dirty="0">
                <a:solidFill>
                  <a:schemeClr val="tx2"/>
                </a:solidFill>
              </a:rPr>
              <a:t>státní prezident </a:t>
            </a:r>
            <a:r>
              <a:rPr lang="cs-CZ" sz="1800" dirty="0"/>
              <a:t>jako hlava autonomní správy (prakticky jen loutka, neměl ani pravomoci)</a:t>
            </a:r>
          </a:p>
          <a:p>
            <a:r>
              <a:rPr lang="cs-CZ" sz="1800" dirty="0">
                <a:solidFill>
                  <a:schemeClr val="tx2"/>
                </a:solidFill>
              </a:rPr>
              <a:t>protektorátní vláda </a:t>
            </a:r>
            <a:r>
              <a:rPr lang="cs-CZ" sz="1800" dirty="0"/>
              <a:t>– orgán výkonné moci – ministři potvrzováni říšským protektorem, kdykoliv mohli být odvoláni</a:t>
            </a:r>
          </a:p>
          <a:p>
            <a:r>
              <a:rPr lang="cs-CZ" sz="1800" dirty="0"/>
              <a:t>říšský protektor sám mohl vydávat nařízení v nebezpečí v prodlení, o kterém sám rozhodoval</a:t>
            </a:r>
          </a:p>
          <a:p>
            <a:r>
              <a:rPr lang="cs-CZ" sz="1800" dirty="0"/>
              <a:t>reorganizace vlády R. Heydrichem – vláda jako celek není, jen ministerstva</a:t>
            </a:r>
          </a:p>
          <a:p>
            <a:r>
              <a:rPr lang="cs-CZ" sz="1800" dirty="0"/>
              <a:t> </a:t>
            </a:r>
            <a:r>
              <a:rPr lang="cs-CZ" sz="1800" dirty="0">
                <a:solidFill>
                  <a:schemeClr val="tx2"/>
                </a:solidFill>
              </a:rPr>
              <a:t>říšské soudnictví </a:t>
            </a:r>
            <a:r>
              <a:rPr lang="cs-CZ" sz="1800" dirty="0"/>
              <a:t>a </a:t>
            </a:r>
            <a:r>
              <a:rPr lang="cs-CZ" sz="1800" dirty="0">
                <a:solidFill>
                  <a:schemeClr val="tx2"/>
                </a:solidFill>
              </a:rPr>
              <a:t>autonomní soudnictví </a:t>
            </a:r>
          </a:p>
          <a:p>
            <a:pPr lvl="1"/>
            <a:r>
              <a:rPr lang="cs-CZ" sz="1600" dirty="0"/>
              <a:t>obyvatelé Protektorátu – němečtí příslušníci, proto německá soudní pravomoc </a:t>
            </a:r>
          </a:p>
          <a:p>
            <a:pPr lvl="1"/>
            <a:r>
              <a:rPr lang="cs-CZ" sz="1600" dirty="0"/>
              <a:t>mj. zvláštní soudy (zkrácené řízení, žádné opravné prostředky), lidový soudní dvůr (velezrada)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310744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8D772C-69D4-453B-8C0F-04D55915C6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05EE1D9-70CE-4BEB-9B2A-9F094D2193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E4BFBF-6D58-439E-8DCD-39ECBE625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E. Hácha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4CD2464-68C0-4571-BEDD-94EA2BD4B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				1938-1939, 1939-1945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BE1F0CDD-CA13-457A-B272-0B2D83033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62" y="1171576"/>
            <a:ext cx="3190475" cy="438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9200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2179F9C-FF96-4C51-AB01-31225095AC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83B2BF-48C6-40DD-8A22-C8AE93A5E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0ABB30-6020-486A-B8A6-C48D900BF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Slovenská republika (Slovenský stát)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C5058BC-B4D5-4AB7-ACBA-AF74E1055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34247"/>
            <a:ext cx="10753200" cy="502920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000" dirty="0"/>
              <a:t>žila si svým způsobem</a:t>
            </a:r>
          </a:p>
          <a:p>
            <a:r>
              <a:rPr lang="cs-CZ" sz="2000" dirty="0">
                <a:solidFill>
                  <a:schemeClr val="tx2"/>
                </a:solidFill>
              </a:rPr>
              <a:t>prozatímní ústava </a:t>
            </a:r>
            <a:r>
              <a:rPr lang="cs-CZ" sz="2000" dirty="0"/>
              <a:t>z roku 1939 – platila do osvobození </a:t>
            </a:r>
          </a:p>
          <a:p>
            <a:r>
              <a:rPr lang="cs-CZ" sz="2000" dirty="0">
                <a:solidFill>
                  <a:schemeClr val="tx2"/>
                </a:solidFill>
              </a:rPr>
              <a:t>Sněm Slovenské republiky </a:t>
            </a:r>
            <a:r>
              <a:rPr lang="cs-CZ" sz="2000" dirty="0"/>
              <a:t>– jednokomorový orgán – poslanci z předchozího období, volby se nikdy nekonaly (ale byly předpokládány)</a:t>
            </a:r>
          </a:p>
          <a:p>
            <a:r>
              <a:rPr lang="cs-CZ" sz="2000" dirty="0">
                <a:solidFill>
                  <a:schemeClr val="tx2"/>
                </a:solidFill>
              </a:rPr>
              <a:t>prezident republiky </a:t>
            </a:r>
            <a:r>
              <a:rPr lang="cs-CZ" sz="2000" dirty="0"/>
              <a:t>(J. Tiso) – volil Sněm, nejen výkonná moc, ale i zákonodárná – mohl vydávat dekrety a ústavní dekrety s mocí zákona</a:t>
            </a:r>
          </a:p>
          <a:p>
            <a:r>
              <a:rPr lang="cs-CZ" sz="2000" dirty="0">
                <a:solidFill>
                  <a:schemeClr val="tx2"/>
                </a:solidFill>
              </a:rPr>
              <a:t>vláda</a:t>
            </a:r>
            <a:r>
              <a:rPr lang="cs-CZ" sz="2000" dirty="0"/>
              <a:t> – výkonný orgán, nařízení k provádění zákonů</a:t>
            </a:r>
          </a:p>
          <a:p>
            <a:r>
              <a:rPr lang="cs-CZ" sz="2000" dirty="0">
                <a:solidFill>
                  <a:schemeClr val="tx2"/>
                </a:solidFill>
              </a:rPr>
              <a:t>Státní rada </a:t>
            </a:r>
            <a:r>
              <a:rPr lang="cs-CZ" sz="2000" dirty="0"/>
              <a:t>– v podstatě druhá komora Sněmu, zpočátku pravomoci, později zúženy</a:t>
            </a:r>
          </a:p>
          <a:p>
            <a:r>
              <a:rPr lang="cs-CZ" sz="2000" dirty="0">
                <a:solidFill>
                  <a:schemeClr val="tx2"/>
                </a:solidFill>
              </a:rPr>
              <a:t>vlastní soudnictví </a:t>
            </a:r>
            <a:r>
              <a:rPr lang="cs-CZ" sz="2000" dirty="0"/>
              <a:t>vč. Slovenského nejvyššího soudu a Nejvyššího správního sodu a Ústavního senátu</a:t>
            </a:r>
          </a:p>
          <a:p>
            <a:r>
              <a:rPr lang="cs-CZ" sz="2000" dirty="0"/>
              <a:t>Slovenské národní povstání a vznik Slovenské národní rady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40333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A3DEEA-8A95-49A7-ADA0-236FCA2B39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3416FE-EB11-4667-8B6C-258CA06963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6AC3D1-C459-49E5-8DA4-62B53379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Prozatímní státní zřízení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694D59-8C01-4EFC-8B52-199D9DA51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02002"/>
            <a:ext cx="10753200" cy="4535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1800" dirty="0"/>
              <a:t>označení pro systém orgánů inspirovaný ústavní listinou z roku 1920</a:t>
            </a:r>
          </a:p>
          <a:p>
            <a:r>
              <a:rPr lang="cs-CZ" sz="1800" dirty="0">
                <a:solidFill>
                  <a:schemeClr val="tx2"/>
                </a:solidFill>
              </a:rPr>
              <a:t>prezident republiky </a:t>
            </a:r>
            <a:r>
              <a:rPr lang="cs-CZ" sz="1800" dirty="0"/>
              <a:t>– E. Beneš (abdikace z hlediska práva neplatná) – jmenoval vládu a zřizoval Státní radu</a:t>
            </a:r>
          </a:p>
          <a:p>
            <a:r>
              <a:rPr lang="cs-CZ" sz="1800" dirty="0"/>
              <a:t>vydával ústavní dekrety – prezident vykonává zákonodárnou činnost v nezbytných případech na návrh vlády s kontrasignací předsedy vlády/člena (nebylo možno svolat NS)</a:t>
            </a:r>
          </a:p>
          <a:p>
            <a:r>
              <a:rPr lang="cs-CZ" sz="1800" dirty="0"/>
              <a:t>podléhaly dodatečnému schválení – tzv. </a:t>
            </a:r>
            <a:r>
              <a:rPr lang="cs-CZ" sz="1800" dirty="0" err="1"/>
              <a:t>ratihabice</a:t>
            </a:r>
            <a:r>
              <a:rPr lang="cs-CZ" sz="1800" dirty="0"/>
              <a:t> (do 6 měsíců po schůzi NS)</a:t>
            </a:r>
          </a:p>
          <a:p>
            <a:r>
              <a:rPr lang="cs-CZ" sz="1800" dirty="0"/>
              <a:t>významné dekrety z r. 1944 – o obnovení právního pořádku (tzv. právní kontinuita s právním řádem první republiky, popřen Mnichov), a dále o národních výborech a Prozatímním národním shromáždění (příprava na správu po osvobození území) </a:t>
            </a:r>
          </a:p>
          <a:p>
            <a:r>
              <a:rPr lang="cs-CZ" sz="1800" dirty="0">
                <a:solidFill>
                  <a:schemeClr val="tx2"/>
                </a:solidFill>
              </a:rPr>
              <a:t>emigrační vláda </a:t>
            </a:r>
            <a:r>
              <a:rPr lang="cs-CZ" sz="1800" dirty="0"/>
              <a:t>– Londýn (J. Šrámek)</a:t>
            </a:r>
          </a:p>
          <a:p>
            <a:r>
              <a:rPr lang="cs-CZ" sz="1800" dirty="0">
                <a:solidFill>
                  <a:schemeClr val="tx2"/>
                </a:solidFill>
              </a:rPr>
              <a:t>Státní rada </a:t>
            </a:r>
            <a:r>
              <a:rPr lang="cs-CZ" sz="1800" dirty="0"/>
              <a:t>– zřízena na základě ústavního dekretu prezidenta republiky v roce 1940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396688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DB090F1-13D8-405A-AF98-AB6DD3F258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99CC95-D130-435D-B436-6BC5C75B6E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C03EAC9-8EF7-4CBC-B8C4-C1AB3CC27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04000"/>
            <a:ext cx="10753200" cy="451576"/>
          </a:xfrm>
        </p:spPr>
        <p:txBody>
          <a:bodyPr/>
          <a:lstStyle/>
          <a:p>
            <a:r>
              <a:rPr lang="cs-CZ" dirty="0"/>
              <a:t>Vývoj v letech 1945 až 1948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6EA89D8-790F-4115-A4AB-42E098E5E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257166"/>
            <a:ext cx="10753200" cy="4970834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1800" dirty="0"/>
              <a:t>Košický vládní program (5/4/1945)</a:t>
            </a:r>
          </a:p>
          <a:p>
            <a:r>
              <a:rPr lang="cs-CZ" sz="1800" dirty="0"/>
              <a:t>Národní fronta Čechů a Slováků – vzešla první vláda</a:t>
            </a:r>
          </a:p>
          <a:p>
            <a:r>
              <a:rPr lang="cs-CZ" sz="1800" dirty="0"/>
              <a:t>do 28/10/1945 – </a:t>
            </a:r>
            <a:r>
              <a:rPr lang="cs-CZ" sz="1800" dirty="0">
                <a:solidFill>
                  <a:schemeClr val="tx2"/>
                </a:solidFill>
              </a:rPr>
              <a:t>nejvyšší orgány prezident </a:t>
            </a:r>
            <a:r>
              <a:rPr lang="cs-CZ" sz="1800" dirty="0"/>
              <a:t>(E. Beneš) a </a:t>
            </a:r>
            <a:r>
              <a:rPr lang="cs-CZ" sz="1800" dirty="0">
                <a:solidFill>
                  <a:schemeClr val="tx2"/>
                </a:solidFill>
              </a:rPr>
              <a:t>vláda</a:t>
            </a:r>
            <a:r>
              <a:rPr lang="cs-CZ" sz="1800" dirty="0"/>
              <a:t>, prezident stále vykonával</a:t>
            </a:r>
            <a:r>
              <a:rPr lang="cs-CZ" sz="1800" dirty="0">
                <a:solidFill>
                  <a:schemeClr val="tx2"/>
                </a:solidFill>
              </a:rPr>
              <a:t> dekretální pravomoc</a:t>
            </a:r>
            <a:r>
              <a:rPr lang="cs-CZ" sz="1800" dirty="0"/>
              <a:t> až do schůze Prozatímního národního shromáždění</a:t>
            </a:r>
          </a:p>
          <a:p>
            <a:r>
              <a:rPr lang="cs-CZ" sz="1800" dirty="0"/>
              <a:t>vymezila se také zákonodárná pravomoc Slovenské národní rady (představil státní moci na Slovensku, představitel svébytného slovenského národa) a následně také pravomoci prezidenta republiky s ohledem na Slovensko – tzv. </a:t>
            </a:r>
            <a:r>
              <a:rPr lang="cs-CZ" sz="1800" dirty="0">
                <a:solidFill>
                  <a:schemeClr val="tx2"/>
                </a:solidFill>
              </a:rPr>
              <a:t>dvě pražské dohody; třetí pražská dohoda </a:t>
            </a:r>
            <a:r>
              <a:rPr lang="cs-CZ" sz="1800" dirty="0"/>
              <a:t>po volbách do Ústavodárného shromáždění – omezení pravomocí slovenských národních orgánů (role komunistů) </a:t>
            </a:r>
          </a:p>
          <a:p>
            <a:r>
              <a:rPr lang="cs-CZ" sz="1800" dirty="0"/>
              <a:t>mělo se navázat na kontinuitu první republiky</a:t>
            </a:r>
          </a:p>
          <a:p>
            <a:r>
              <a:rPr lang="cs-CZ" sz="1800" dirty="0"/>
              <a:t>kontinuita zachována v</a:t>
            </a:r>
            <a:r>
              <a:rPr lang="cs-CZ" sz="1800" dirty="0">
                <a:solidFill>
                  <a:schemeClr val="tx2"/>
                </a:solidFill>
              </a:rPr>
              <a:t> soudnictví </a:t>
            </a:r>
            <a:r>
              <a:rPr lang="cs-CZ" sz="1800" dirty="0"/>
              <a:t>(za jeden Nejvyšší soud se považoval NS v Brně a Bratislavě; obdobně Nejvyšší správní soud), vytvořeny dále mimořádné lidové soudy a Národní soudy – dvojí</a:t>
            </a:r>
          </a:p>
          <a:p>
            <a:r>
              <a:rPr lang="cs-CZ" sz="1800" dirty="0"/>
              <a:t>samostatná soustava </a:t>
            </a:r>
            <a:r>
              <a:rPr lang="cs-CZ" sz="1800" dirty="0">
                <a:solidFill>
                  <a:schemeClr val="tx2"/>
                </a:solidFill>
              </a:rPr>
              <a:t>vojenských soudů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6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BB9E968-CD8F-45FB-B937-D88FA02A00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9F5D699-5D15-4DD4-A980-3F8B9E04D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1CBA1D9-DDA2-47E1-95D1-C630F507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Psané ústavy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19B8EDC-D7FF-487F-B8FD-C2E8C81FC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98967"/>
            <a:ext cx="10753200" cy="4601641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solidFill>
                  <a:srgbClr val="C00000"/>
                </a:solidFill>
              </a:rPr>
              <a:t>Ústava </a:t>
            </a:r>
            <a:r>
              <a:rPr lang="cs-CZ" sz="2400" dirty="0"/>
              <a:t>= právní akt nejvyšší síly, někde jako </a:t>
            </a:r>
            <a:r>
              <a:rPr lang="cs-CZ" sz="2400" dirty="0">
                <a:solidFill>
                  <a:srgbClr val="C00000"/>
                </a:solidFill>
              </a:rPr>
              <a:t>Základní zákon</a:t>
            </a:r>
          </a:p>
          <a:p>
            <a:r>
              <a:rPr lang="cs-CZ" sz="2400" dirty="0">
                <a:solidFill>
                  <a:srgbClr val="C00000"/>
                </a:solidFill>
              </a:rPr>
              <a:t>psané ústavy </a:t>
            </a:r>
            <a:r>
              <a:rPr lang="cs-CZ" sz="2400" dirty="0"/>
              <a:t>– není jasné, od kdy a kde lze uvažovat o prvních psaných ústavách – 17. století </a:t>
            </a:r>
          </a:p>
          <a:p>
            <a:pPr lvl="1"/>
            <a:r>
              <a:rPr lang="cs-CZ" sz="1800" dirty="0"/>
              <a:t>to, že se něco označovalo jako Ústava neznamená, že bylo skutečně ústavou v dnešním pojetí</a:t>
            </a:r>
          </a:p>
          <a:p>
            <a:r>
              <a:rPr lang="cs-CZ" sz="2400" dirty="0"/>
              <a:t>spojeno typicky s pojmem moderní stát</a:t>
            </a:r>
          </a:p>
          <a:p>
            <a:r>
              <a:rPr lang="cs-CZ" sz="2400" dirty="0"/>
              <a:t>z počátku organizace státní moci a dělba státní moci (18. století)</a:t>
            </a:r>
          </a:p>
          <a:p>
            <a:pPr lvl="1"/>
            <a:r>
              <a:rPr lang="cs-CZ" sz="1800" dirty="0"/>
              <a:t>jednotlivec zpočátku v samostatných dokumentech a chartách</a:t>
            </a:r>
          </a:p>
          <a:p>
            <a:r>
              <a:rPr lang="cs-CZ" sz="2400" dirty="0"/>
              <a:t>vztah státní moci a jednotlivců (od 19. století)</a:t>
            </a:r>
          </a:p>
          <a:p>
            <a:pPr lvl="1"/>
            <a:r>
              <a:rPr lang="cs-CZ" sz="1800" dirty="0"/>
              <a:t>jednotlivci mají například všeobecné volební právo, podílí se tak na správě věcí veřejných</a:t>
            </a:r>
          </a:p>
          <a:p>
            <a:r>
              <a:rPr lang="cs-CZ" sz="2400" dirty="0"/>
              <a:t>Ústava jako prostředek ochrany demokracie (20. století)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30763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F10B6A-1D08-4531-86BF-CEF5E6F0CC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F8E5FB7-71EE-4D24-9685-468AAD2B15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6C87112-0B8C-4EE6-8115-A3F8166A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447626"/>
            <a:ext cx="10753200" cy="451576"/>
          </a:xfrm>
        </p:spPr>
        <p:txBody>
          <a:bodyPr/>
          <a:lstStyle/>
          <a:p>
            <a:r>
              <a:rPr lang="cs-CZ" dirty="0"/>
              <a:t>Vývoj v letech 1945 až 1948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00B516C-2221-4DB2-8231-10EF45D68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59430"/>
            <a:ext cx="10753200" cy="519457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Prozatímní národní shromáždění </a:t>
            </a:r>
          </a:p>
          <a:p>
            <a:pPr lvl="1"/>
            <a:r>
              <a:rPr lang="cs-CZ" sz="1800" dirty="0"/>
              <a:t>zákonodárný orgán, upraven ústavním dekretem, 300 členů (200 + 100)</a:t>
            </a:r>
          </a:p>
          <a:p>
            <a:pPr lvl="1"/>
            <a:r>
              <a:rPr lang="cs-CZ" sz="1800" dirty="0"/>
              <a:t>nepřímé volby – místní národní výbory volili volitele ve všech obcích – okresní národní výbory po delegáty na zemských sjezdech – z nich zvoleni poslanci</a:t>
            </a:r>
          </a:p>
          <a:p>
            <a:pPr lvl="1"/>
            <a:r>
              <a:rPr lang="cs-CZ" sz="1800" dirty="0"/>
              <a:t>potvrdili E. Beneše jako prezidenta, vyslovili důvěru druhé vládě Národní fronty, </a:t>
            </a:r>
            <a:r>
              <a:rPr lang="cs-CZ" sz="1800" dirty="0" err="1"/>
              <a:t>ratihabice</a:t>
            </a:r>
            <a:r>
              <a:rPr lang="cs-CZ" sz="1800" dirty="0"/>
              <a:t> prezidentských dekretů</a:t>
            </a:r>
          </a:p>
          <a:p>
            <a:pPr lvl="1"/>
            <a:r>
              <a:rPr lang="cs-CZ" sz="1800" dirty="0"/>
              <a:t>hlavní úkol: připravit volby do Ústavodárného národního shromáždění (26/5/1946)</a:t>
            </a:r>
          </a:p>
          <a:p>
            <a:r>
              <a:rPr lang="cs-CZ" sz="2400" dirty="0">
                <a:solidFill>
                  <a:schemeClr val="tx2"/>
                </a:solidFill>
              </a:rPr>
              <a:t>Ústavodárné národní shromáždění</a:t>
            </a:r>
          </a:p>
          <a:p>
            <a:pPr lvl="1"/>
            <a:r>
              <a:rPr lang="cs-CZ" sz="1800" dirty="0"/>
              <a:t>plánováno jako jednokomorové na základě ústavního zákona </a:t>
            </a:r>
          </a:p>
          <a:p>
            <a:pPr lvl="1"/>
            <a:r>
              <a:rPr lang="cs-CZ" sz="1800" dirty="0"/>
              <a:t>volební právo aktivní – 18 let, pasivní – 21 let</a:t>
            </a:r>
          </a:p>
          <a:p>
            <a:pPr lvl="1"/>
            <a:r>
              <a:rPr lang="cs-CZ" sz="1800" dirty="0"/>
              <a:t>vítězství KSČ – vytvořena vláda (K. Gottwald)</a:t>
            </a:r>
          </a:p>
          <a:p>
            <a:pPr lvl="1"/>
            <a:r>
              <a:rPr lang="cs-CZ" sz="1800" dirty="0"/>
              <a:t>dva hlavní úkoly: tvorba nové ústavy a tvorba nových zákonů</a:t>
            </a:r>
          </a:p>
          <a:p>
            <a:r>
              <a:rPr lang="cs-CZ" sz="2400" dirty="0">
                <a:solidFill>
                  <a:schemeClr val="tx2"/>
                </a:solidFill>
              </a:rPr>
              <a:t>Národní výbory</a:t>
            </a:r>
          </a:p>
          <a:p>
            <a:pPr lvl="1"/>
            <a:r>
              <a:rPr lang="cs-CZ" sz="1800" dirty="0"/>
              <a:t>místní, okresní a zemské; řada úkolů (výběr osob – soudci z lidu v českých zemích – stíhající zrádce a kolaboranty za WWII, očista od nich, národnostní otázky – odsun německého obyvatelstva, příprava na znárodnění)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614864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D3F8651-A1F1-4403-B3EB-75B55BBA54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4584F4-7055-4A92-B0B9-EA19313C9A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8A1E84-82F7-4D0C-B943-CC01756EB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1948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50082AC-4266-4A50-9408-BEB585085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433320"/>
          </a:xfrm>
          <a:solidFill>
            <a:schemeClr val="bg2">
              <a:lumMod val="40000"/>
              <a:lumOff val="6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ústavní zákon č. 150/1948 Sb., ze dne 9. května 1948</a:t>
            </a:r>
          </a:p>
          <a:p>
            <a:r>
              <a:rPr lang="cs-CZ" sz="2400" dirty="0"/>
              <a:t>preambule (prohlášení) + 12 článků + 178 § </a:t>
            </a:r>
          </a:p>
          <a:p>
            <a:r>
              <a:rPr lang="cs-CZ" sz="2400" dirty="0"/>
              <a:t>poměrně dlouhá preambule – zde jen část</a:t>
            </a:r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paradoxní je, že první kapitola (první §) – lidská práva a svobody</a:t>
            </a:r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AD8982F-561E-4259-B946-E10653163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962" y="3429000"/>
            <a:ext cx="9566665" cy="199129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6A6A752F-60E1-452B-892E-46F40AAFEBE1}"/>
              </a:ext>
            </a:extLst>
          </p:cNvPr>
          <p:cNvSpPr txBox="1"/>
          <p:nvPr/>
        </p:nvSpPr>
        <p:spPr>
          <a:xfrm>
            <a:off x="5523079" y="791899"/>
            <a:ext cx="3037262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https://www.zakonyprolidi.cz/cs/1948-150</a:t>
            </a:r>
            <a:r>
              <a:rPr lang="cs-CZ" sz="1200" dirty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124609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B6CA2A-A6CD-4D6D-93BA-C93B7BC1BF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JUDr. Malachta, KOV - Státověda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F8B315-B086-44DA-8DFC-3326EC073B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AE64AD-A45D-443F-A672-69DDA836E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1948 – základní články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353E01-EAFE-44AE-BA7D-22202B7D6BF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lumMod val="40000"/>
              <a:lumOff val="6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lidově demokratická republika </a:t>
            </a:r>
          </a:p>
          <a:p>
            <a:r>
              <a:rPr lang="cs-CZ" sz="24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lid </a:t>
            </a:r>
            <a:r>
              <a:rPr lang="cs-CZ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 jediným zdrojem veškeré moci ve státě</a:t>
            </a: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realita? </a:t>
            </a: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</a:rPr>
              <a:t>diktatura jedné strany</a:t>
            </a:r>
          </a:p>
          <a:p>
            <a:r>
              <a:rPr lang="cs-CZ" sz="2400" dirty="0"/>
              <a:t>dále úvodní články:</a:t>
            </a:r>
          </a:p>
          <a:p>
            <a:pPr lvl="1"/>
            <a:r>
              <a:rPr lang="cs-CZ" sz="1800" dirty="0"/>
              <a:t>práce ve prospěch celku a účast na obraně státu je obecnou povinností</a:t>
            </a:r>
          </a:p>
          <a:p>
            <a:pPr lvl="1"/>
            <a:r>
              <a:rPr lang="cs-CZ" sz="1800" dirty="0"/>
              <a:t>základní práva občanů (např. vzdělání, práce, spravedlivá odměna, volební právo)</a:t>
            </a:r>
          </a:p>
          <a:p>
            <a:pPr lvl="1"/>
            <a:r>
              <a:rPr lang="cs-CZ" sz="1800" dirty="0"/>
              <a:t>základní rozdělení státní moci včetně organizace na Slovensku</a:t>
            </a:r>
          </a:p>
          <a:p>
            <a:pPr lvl="1"/>
            <a:r>
              <a:rPr lang="cs-CZ" sz="1800" dirty="0"/>
              <a:t>úprava hospodářské soustavy (rozvedeno dále i v textu Ústavy vč. Jednotného hospodářského plánu)</a:t>
            </a:r>
            <a:endParaRPr lang="en-US" sz="1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3E70440-5E6A-451E-BD81-FBFB9D3B2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278" y="4980051"/>
            <a:ext cx="8373644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789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5B80B2-5C1E-462D-B5F4-A29546443C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3E4A4D-59FF-413C-B540-7B7D0F7F13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7966B0-FD0B-4514-A0F6-075E556E3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1948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748B6B8-46FE-4A5F-8EB0-F2EA7D8A7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36730"/>
            <a:ext cx="10753200" cy="5017270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1800" dirty="0"/>
              <a:t>rovnost </a:t>
            </a:r>
          </a:p>
          <a:p>
            <a:r>
              <a:rPr lang="cs-CZ" sz="1800" dirty="0"/>
              <a:t>osobní svoboda (nikdo nesmí být stíhán/zatčen, pokud ….)</a:t>
            </a:r>
          </a:p>
          <a:p>
            <a:r>
              <a:rPr lang="cs-CZ" sz="1800" dirty="0"/>
              <a:t>domovní svoboda</a:t>
            </a:r>
          </a:p>
          <a:p>
            <a:r>
              <a:rPr lang="cs-CZ" sz="1800" dirty="0"/>
              <a:t>listovní tajemství </a:t>
            </a:r>
          </a:p>
          <a:p>
            <a:r>
              <a:rPr lang="cs-CZ" sz="1800" dirty="0"/>
              <a:t>svoboda pobytu</a:t>
            </a:r>
          </a:p>
          <a:p>
            <a:r>
              <a:rPr lang="cs-CZ" sz="1800" dirty="0"/>
              <a:t>svoboda majetková </a:t>
            </a:r>
          </a:p>
          <a:p>
            <a:r>
              <a:rPr lang="cs-CZ" sz="1800" dirty="0"/>
              <a:t>ochrana rodiny a mládeže</a:t>
            </a:r>
          </a:p>
          <a:p>
            <a:r>
              <a:rPr lang="cs-CZ" sz="1800" dirty="0"/>
              <a:t>právo na vzdělání </a:t>
            </a:r>
          </a:p>
          <a:p>
            <a:r>
              <a:rPr lang="cs-CZ" sz="1800" dirty="0"/>
              <a:t>svoboda svědomí a vyznání</a:t>
            </a:r>
          </a:p>
          <a:p>
            <a:r>
              <a:rPr lang="cs-CZ" sz="1800" dirty="0"/>
              <a:t>svoboda projevu a ochrana kulturních statků</a:t>
            </a:r>
          </a:p>
          <a:p>
            <a:r>
              <a:rPr lang="cs-CZ" sz="1800" dirty="0"/>
              <a:t>právo petiční</a:t>
            </a:r>
          </a:p>
          <a:p>
            <a:r>
              <a:rPr lang="cs-CZ" sz="1800" dirty="0"/>
              <a:t>právo sociální (právo na práci, odpočinek)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656ECC7E-76F6-456B-8FB0-CEC56EC22C7C}"/>
              </a:ext>
            </a:extLst>
          </p:cNvPr>
          <p:cNvSpPr/>
          <p:nvPr/>
        </p:nvSpPr>
        <p:spPr bwMode="auto">
          <a:xfrm>
            <a:off x="7877060" y="4296578"/>
            <a:ext cx="3007605" cy="107965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Nejen práva, ale i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tx1"/>
                </a:solidFill>
                <a:latin typeface="Tahoma" pitchFamily="34" charset="0"/>
              </a:rPr>
              <a:t>povinnosti občana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>
                <a:solidFill>
                  <a:schemeClr val="tx1"/>
                </a:solidFill>
                <a:latin typeface="Tahoma" pitchFamily="34" charset="0"/>
              </a:rPr>
              <a:t>k státu a 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ke společnosti</a:t>
            </a:r>
          </a:p>
        </p:txBody>
      </p:sp>
    </p:spTree>
    <p:extLst>
      <p:ext uri="{BB962C8B-B14F-4D97-AF65-F5344CB8AC3E}">
        <p14:creationId xmlns:p14="http://schemas.microsoft.com/office/powerpoint/2010/main" val="29288653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B3D9DCF-2D00-43A7-BCA2-7786262046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5014E4-0A48-4E5C-8160-E4DB583914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EA02810-1486-48A4-9C8A-1F3CD788B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47212"/>
            <a:ext cx="10753200" cy="451576"/>
          </a:xfrm>
        </p:spPr>
        <p:txBody>
          <a:bodyPr/>
          <a:lstStyle/>
          <a:p>
            <a:r>
              <a:rPr lang="cs-CZ" dirty="0"/>
              <a:t>Ústava 1948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79E80D0-8DCB-4B57-A476-43C21A616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295394"/>
            <a:ext cx="10753200" cy="5184605"/>
          </a:xfrm>
          <a:solidFill>
            <a:schemeClr val="bg2">
              <a:lumMod val="40000"/>
              <a:lumOff val="6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Národní shromáždění</a:t>
            </a:r>
          </a:p>
          <a:p>
            <a:pPr lvl="1"/>
            <a:r>
              <a:rPr lang="cs-CZ" dirty="0"/>
              <a:t>jednokomorové, 300 poslanců, v druhém období pak 368 </a:t>
            </a:r>
          </a:p>
          <a:p>
            <a:pPr lvl="1"/>
            <a:r>
              <a:rPr lang="cs-CZ" dirty="0"/>
              <a:t>mělo své orgány – užší předsednictvo, dále předseda, výbory, zapisovatelé, kancelář NS</a:t>
            </a:r>
          </a:p>
          <a:p>
            <a:pPr lvl="1"/>
            <a:r>
              <a:rPr lang="cs-CZ" dirty="0"/>
              <a:t>nebyla kontrolní komise (zrušena)</a:t>
            </a:r>
          </a:p>
          <a:p>
            <a:pPr lvl="1"/>
            <a:r>
              <a:rPr lang="cs-CZ" dirty="0"/>
              <a:t>zákonodárná pravomoc včetně schvalování mezinárodních smluv; navrhuje zákony</a:t>
            </a:r>
          </a:p>
          <a:p>
            <a:pPr lvl="1"/>
            <a:r>
              <a:rPr lang="cs-CZ" dirty="0"/>
              <a:t>volilo prezidenta republiky</a:t>
            </a:r>
          </a:p>
          <a:p>
            <a:pPr lvl="1"/>
            <a:r>
              <a:rPr lang="cs-CZ" dirty="0"/>
              <a:t>imunita (hlasování; trestní a kárné stíhání - souhlas NS) 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oprávněno interpelovat předsedu i členy vlády</a:t>
            </a:r>
            <a:endParaRPr lang="cs-CZ" dirty="0"/>
          </a:p>
          <a:p>
            <a:r>
              <a:rPr lang="cs-CZ" sz="2400" dirty="0">
                <a:solidFill>
                  <a:schemeClr val="tx2"/>
                </a:solidFill>
              </a:rPr>
              <a:t>Vláda</a:t>
            </a:r>
          </a:p>
          <a:p>
            <a:pPr lvl="1"/>
            <a:r>
              <a:rPr lang="cs-CZ" dirty="0"/>
              <a:t>odpovědná NS (jako celek i jednotliví ministři) – na papíře, v realitě odpovědná ústředním orgánům KSČ</a:t>
            </a:r>
          </a:p>
          <a:p>
            <a:pPr lvl="1"/>
            <a:r>
              <a:rPr lang="cs-CZ" dirty="0"/>
              <a:t>rozsáhlé pravomoci vč. zákonodárné pravomoci</a:t>
            </a:r>
          </a:p>
          <a:p>
            <a:pPr lvl="1"/>
            <a:r>
              <a:rPr lang="cs-CZ" dirty="0"/>
              <a:t>v čele předseda vlády, dále jeho náměstci, ministři a státní tajemníci</a:t>
            </a:r>
          </a:p>
          <a:p>
            <a:pPr lvl="1"/>
            <a:r>
              <a:rPr lang="cs-CZ" dirty="0"/>
              <a:t>mj. jmenovala soudce a důstojníky, hlasovala o návrzích, aby prezident užil právo veto (vedle funkcí, které jsme viděli dříve u jiných ústav)</a:t>
            </a:r>
          </a:p>
          <a:p>
            <a:pPr marL="720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57296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1A761C-C4E9-4C22-9135-4C0B96AE1D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6EFB0D-F613-40AD-A7CC-427406F55F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AB8068D-F3FE-4D7F-A1BF-DED070F69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1948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CF6C916-BAB6-49EE-9E25-0A6E0BA3A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60647"/>
            <a:ext cx="10753200" cy="5105405"/>
          </a:xfrm>
          <a:solidFill>
            <a:schemeClr val="bg2">
              <a:lumMod val="40000"/>
              <a:lumOff val="6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Prezident </a:t>
            </a:r>
          </a:p>
          <a:p>
            <a:pPr lvl="1"/>
            <a:r>
              <a:rPr lang="cs-CZ" dirty="0"/>
              <a:t>volen NS na 7 let na dvě období, nejméně 35 let požadavek</a:t>
            </a:r>
          </a:p>
          <a:p>
            <a:pPr lvl="1"/>
            <a:r>
              <a:rPr lang="cs-CZ" dirty="0"/>
              <a:t>sice nebyl nikomu odpovědný, ale potřeba kontrasignace předsedy vlády/člena</a:t>
            </a:r>
          </a:p>
          <a:p>
            <a:pPr lvl="1"/>
            <a:r>
              <a:rPr lang="cs-CZ" dirty="0"/>
              <a:t>mohla být podána žaloba předsednictvem NS za velezradu </a:t>
            </a:r>
            <a:r>
              <a:rPr lang="cs-CZ" dirty="0">
                <a:sym typeface="Wingdings" panose="05000000000000000000" pitchFamily="2" charset="2"/>
              </a:rPr>
              <a:t> 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svolává NS, prohlašuje zasedání za skončené, rozpouští NS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pravomoci podobné jako jsme viděli u ústavní listiny 1920 (drobné rozdíly)</a:t>
            </a:r>
          </a:p>
          <a:p>
            <a:r>
              <a:rPr lang="cs-CZ" sz="2400" dirty="0">
                <a:solidFill>
                  <a:schemeClr val="tx2"/>
                </a:solidFill>
              </a:rPr>
              <a:t>Národní výbory</a:t>
            </a:r>
          </a:p>
          <a:p>
            <a:pPr lvl="1"/>
            <a:r>
              <a:rPr lang="cs-CZ" dirty="0"/>
              <a:t>upraveny v Ústavě, podle správní soustavy – místní, okresní, krajské </a:t>
            </a:r>
          </a:p>
          <a:p>
            <a:pPr lvl="1"/>
            <a:r>
              <a:rPr lang="cs-CZ" i="1" dirty="0"/>
              <a:t>chrání a posilují lidově demokratické zřízení; spolupůsobí při plnění úkolů obrany státu; pečují o národní bezpečnost; podporují udržování a zvelebování národního majetku; účastní se vypracovávání a provádění jednotného hospodářského plánu; v rámci jednotného hospodářského plánu plánují a řídí hospodářské, sociální a kulturní budování na svém území, zajišťují předpoklady plynulé zemědělské a průmyslové výroby a starají se o zásobování i o výživu obyvatelstva; pečují o národní zdraví; nalézají právo v oboru své působnosti, zejména vykonávají v mezích stanovených zákonem pravomoc trestní</a:t>
            </a:r>
          </a:p>
          <a:p>
            <a:pPr lvl="1"/>
            <a:endParaRPr lang="cs-CZ" dirty="0">
              <a:sym typeface="Wingdings" panose="05000000000000000000" pitchFamily="2" charset="2"/>
            </a:endParaRPr>
          </a:p>
          <a:p>
            <a:pPr lvl="1"/>
            <a:endParaRPr lang="cs-CZ" sz="1600" dirty="0">
              <a:solidFill>
                <a:schemeClr val="tx2"/>
              </a:solidFill>
            </a:endParaRPr>
          </a:p>
          <a:p>
            <a:pPr lvl="1"/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4160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79D10E-D619-4BE8-BD50-BD94182B9F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626F0E-829A-4F39-A9B0-38FD8F9A0A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5C837DF-21CE-4ECF-85A6-EE078DE59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1948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119D10C-85D7-45B4-8BD4-57E41B4F2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570815"/>
            <a:ext cx="10753200" cy="4807951"/>
          </a:xfr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Soudnictví </a:t>
            </a:r>
          </a:p>
          <a:p>
            <a:pPr lvl="1"/>
            <a:r>
              <a:rPr lang="cs-CZ" dirty="0"/>
              <a:t>zrušen Ústavní soud, Volební soud</a:t>
            </a:r>
          </a:p>
          <a:p>
            <a:pPr lvl="1"/>
            <a:r>
              <a:rPr lang="cs-CZ" dirty="0"/>
              <a:t>soudci z lidu – povoláni národními výbory</a:t>
            </a:r>
          </a:p>
          <a:p>
            <a:pPr lvl="1"/>
            <a:r>
              <a:rPr lang="cs-CZ" dirty="0"/>
              <a:t>mimo Ústavu: zákon o zlidovění soudnictví (1948) – mj. předpokládal vznik Státního soudu – ke zjednodušení posuzování TČ na ochranu lidové demokratické republiky; jinak fungují okresní, krajské soudy a Nejvyšší soud; mimo to ale i mimosoudní orgány – akční pětky, akční trojky; bokem stojí vojenské soudy; ústavní zákon o soudech a prokuratuře (1952) – 2 druhy: obecné (lidové, krajské, Nejvyšší) a zvláštní (vojenské, rozhodčí), Státní soud zrušen; </a:t>
            </a:r>
            <a:r>
              <a:rPr lang="cs-CZ" dirty="0">
                <a:solidFill>
                  <a:schemeClr val="tx2"/>
                </a:solidFill>
              </a:rPr>
              <a:t>nástroje diktatury – represivní složka proti odpůrcům komunistického režimu; </a:t>
            </a:r>
            <a:r>
              <a:rPr lang="cs-CZ" dirty="0"/>
              <a:t>později</a:t>
            </a:r>
            <a:r>
              <a:rPr lang="cs-CZ" dirty="0">
                <a:solidFill>
                  <a:schemeClr val="tx2"/>
                </a:solidFill>
              </a:rPr>
              <a:t> tzv. soudružské soudy </a:t>
            </a:r>
            <a:r>
              <a:rPr lang="cs-CZ" dirty="0"/>
              <a:t>(pracovní právo, některé otázky rodinného práva a pravidla socialistického zřízení – více jak 700 v českých zemích, na Slovensku jen desítky)</a:t>
            </a:r>
          </a:p>
          <a:p>
            <a:r>
              <a:rPr lang="cs-CZ" sz="2400" dirty="0">
                <a:solidFill>
                  <a:schemeClr val="tx2"/>
                </a:solidFill>
              </a:rPr>
              <a:t>Slovensko – slovenské národní orgány</a:t>
            </a:r>
          </a:p>
          <a:p>
            <a:pPr lvl="1"/>
            <a:r>
              <a:rPr lang="cs-CZ" dirty="0"/>
              <a:t>jednotný aparát se Slovenskou národní radou (zákonodárná pravomoc), Sbor pověřenců (výkonná moc)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291538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E063217-B265-4453-8DAF-9C31F23B7B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B1530F-EF93-4660-A1EF-339FECED53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22BC6F-438B-4125-A288-E58A4C159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1960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3F3B62C-27AE-49C3-A74F-EFE089BB517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Ústavní zákon č. 100/1960 Sb., ze dne 11. července 1960 </a:t>
            </a:r>
          </a:p>
          <a:p>
            <a:r>
              <a:rPr lang="cs-CZ" sz="2400" dirty="0"/>
              <a:t>Ústava Československé socialistické republiky</a:t>
            </a:r>
          </a:p>
          <a:p>
            <a:r>
              <a:rPr lang="cs-CZ" sz="2400" dirty="0"/>
              <a:t>prohlášení I, II, III + 112 článků </a:t>
            </a:r>
          </a:p>
          <a:p>
            <a:pPr marL="72000" indent="0">
              <a:buNone/>
            </a:pPr>
            <a:endParaRPr lang="cs-CZ" sz="2400" dirty="0"/>
          </a:p>
          <a:p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4D722A3-EC4F-43FF-9A6B-ED70E71E88B0}"/>
              </a:ext>
            </a:extLst>
          </p:cNvPr>
          <p:cNvSpPr txBox="1"/>
          <p:nvPr/>
        </p:nvSpPr>
        <p:spPr>
          <a:xfrm>
            <a:off x="6004398" y="749172"/>
            <a:ext cx="404427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https://www.beck-online.cz/bo/chapterview-document.seam?documentId=onrf6mjzgyyf6mjqgawtcna</a:t>
            </a:r>
            <a:r>
              <a:rPr lang="cs-CZ" sz="1200" dirty="0"/>
              <a:t> </a:t>
            </a:r>
            <a:endParaRPr lang="en-US" sz="12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6EF5227-9F1A-44C6-83BA-AE0C6C1FA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98" y="3429000"/>
            <a:ext cx="11760804" cy="122561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7A59E18-F77B-446C-A0CB-EEFAAE68C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725" y="4792433"/>
            <a:ext cx="5810549" cy="9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632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7D4EF4-32D8-44C4-B03E-77C1A7B5FD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428178-9092-4AC3-8173-EEF91D330E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ACC9C2-5C33-4306-AAE2-0508FF02B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94212"/>
            <a:ext cx="10753200" cy="451576"/>
          </a:xfrm>
        </p:spPr>
        <p:txBody>
          <a:bodyPr/>
          <a:lstStyle/>
          <a:p>
            <a:r>
              <a:rPr lang="cs-CZ" dirty="0"/>
              <a:t>Ústava 1960 – společenské zřízení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442D470-5B5A-4AFC-876D-65574065F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61000"/>
            <a:ext cx="10753200" cy="5526239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1600" dirty="0"/>
              <a:t>čl. 1 odst. 1 – </a:t>
            </a:r>
            <a:r>
              <a:rPr lang="cs-CZ" sz="1600" dirty="0">
                <a:solidFill>
                  <a:srgbClr val="0000DC"/>
                </a:solidFill>
              </a:rPr>
              <a:t>socialistický stát</a:t>
            </a:r>
            <a:r>
              <a:rPr lang="cs-CZ" sz="1600" dirty="0"/>
              <a:t>, založený na pevném svazku dělníků, rolníků a inteligence, v jehož čele je dělnická třída</a:t>
            </a:r>
          </a:p>
          <a:p>
            <a:r>
              <a:rPr lang="cs-CZ" sz="1600" dirty="0"/>
              <a:t>čl. 1 odst. 2 – jednotný stát </a:t>
            </a:r>
            <a:r>
              <a:rPr lang="cs-CZ" sz="1600" dirty="0">
                <a:solidFill>
                  <a:srgbClr val="0000DC"/>
                </a:solidFill>
              </a:rPr>
              <a:t>dvou rovnoprávných bratrských národů</a:t>
            </a:r>
            <a:r>
              <a:rPr lang="cs-CZ" sz="1600" dirty="0"/>
              <a:t>, Čechů a Slováků</a:t>
            </a:r>
          </a:p>
          <a:p>
            <a:r>
              <a:rPr lang="cs-CZ" sz="1600" dirty="0"/>
              <a:t>čl. 2 - veškerá moc v Československé socialistické republice </a:t>
            </a:r>
            <a:r>
              <a:rPr lang="cs-CZ" sz="1600" dirty="0">
                <a:solidFill>
                  <a:srgbClr val="0000DC"/>
                </a:solidFill>
              </a:rPr>
              <a:t>patří pracujícímu lidu</a:t>
            </a:r>
          </a:p>
          <a:p>
            <a:r>
              <a:rPr lang="cs-CZ" sz="1600" dirty="0"/>
              <a:t>čl. 4 - Vedoucí silou ve společnosti i ve státě je předvoj dělnické třídy, </a:t>
            </a:r>
            <a:r>
              <a:rPr lang="cs-CZ" sz="1600" dirty="0">
                <a:solidFill>
                  <a:srgbClr val="0000DC"/>
                </a:solidFill>
              </a:rPr>
              <a:t>Komunistická strana Československa</a:t>
            </a:r>
            <a:r>
              <a:rPr lang="cs-CZ" sz="1600" dirty="0"/>
              <a:t>, dobrovolný bojový svazek nejaktivnějších a nejuvědomělejších občanů z řad dělníků, rolníků a inteligence </a:t>
            </a:r>
            <a:r>
              <a:rPr lang="cs-CZ" sz="1600" i="1" dirty="0"/>
              <a:t>(tj. vláda jedné strany) </a:t>
            </a:r>
          </a:p>
          <a:p>
            <a:r>
              <a:rPr lang="cs-CZ" sz="1600" dirty="0"/>
              <a:t>čl. 13 odst. 1 - všechny organizace a všichni občané, jimž připadá jakýkoli úkol při </a:t>
            </a:r>
            <a:r>
              <a:rPr lang="cs-CZ" sz="1600" dirty="0">
                <a:solidFill>
                  <a:srgbClr val="0000DC"/>
                </a:solidFill>
              </a:rPr>
              <a:t>plnění státního plánu rozvoje národního hospodářství, </a:t>
            </a:r>
            <a:r>
              <a:rPr lang="cs-CZ" sz="1600" dirty="0"/>
              <a:t>jsou povinni vynaložit nejvyšší úsilí a vyvinout co největší iniciativu, aby byl úkol splněn co nejlépe</a:t>
            </a:r>
          </a:p>
          <a:p>
            <a:r>
              <a:rPr lang="cs-CZ" sz="1600" dirty="0"/>
              <a:t>čl. 7 odst. 1 – ekonomický základ – socialistická hospodářská soustava, která </a:t>
            </a:r>
            <a:r>
              <a:rPr lang="cs-CZ" sz="1600" dirty="0">
                <a:solidFill>
                  <a:schemeClr val="tx2"/>
                </a:solidFill>
              </a:rPr>
              <a:t>vylučuje jakoukoli formu vykořisťování člověka člověkem</a:t>
            </a:r>
          </a:p>
          <a:p>
            <a:r>
              <a:rPr lang="cs-CZ" sz="1600" dirty="0"/>
              <a:t>čl. 8 odst. 1 - </a:t>
            </a:r>
            <a:r>
              <a:rPr lang="cs-CZ" sz="1600" dirty="0">
                <a:solidFill>
                  <a:schemeClr val="tx2"/>
                </a:solidFill>
              </a:rPr>
              <a:t>socialistické společenské vlastnictví </a:t>
            </a:r>
            <a:r>
              <a:rPr lang="cs-CZ" sz="1600" dirty="0"/>
              <a:t>má dvě základní formy: státní vlastnictví, které je vlastnictvím všeho lidu (národní majetek), a družstevní vlastnictví (majetek lidových družstev); dle čl. 9 připuštěno </a:t>
            </a:r>
            <a:r>
              <a:rPr lang="cs-CZ" sz="1600" dirty="0">
                <a:solidFill>
                  <a:schemeClr val="tx2"/>
                </a:solidFill>
              </a:rPr>
              <a:t>drobné soukromé hospodářství</a:t>
            </a:r>
            <a:r>
              <a:rPr lang="cs-CZ" sz="1600" dirty="0"/>
              <a:t> založené na osobní práci a vylučující vykořisťování cizí pracovní síly</a:t>
            </a:r>
          </a:p>
          <a:p>
            <a:endParaRPr lang="cs-CZ" dirty="0"/>
          </a:p>
          <a:p>
            <a:pPr marL="72000" indent="0" algn="l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23932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00294F-C7CF-4515-BFE1-1E95DADAAD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A41E2A-4858-4B6D-BDCD-416F9C6789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CEB7351-0363-4735-9E9F-F25F74618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1960 – práva a povinnosti občanů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71B1D4-B7B2-4B31-833C-7788C83CB3B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sloužily svobodnému, všestrannému rozvoji a uplatnění osobnosti občanů a zároveň upevnění a rozvoji socialistické společnosti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rovnost 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ale hned </a:t>
            </a:r>
            <a:r>
              <a:rPr lang="cs-CZ" sz="2000" dirty="0">
                <a:solidFill>
                  <a:schemeClr val="tx2"/>
                </a:solidFill>
              </a:rPr>
              <a:t>vzápětí právo na práci a odměnu </a:t>
            </a:r>
            <a:r>
              <a:rPr lang="cs-CZ" sz="2000" dirty="0"/>
              <a:t>- zajištěno celou socialistickou hospodářskou soustavou, která nezná hospodářských krizí ani nezaměstnanosti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právo pracujících na odpočinek, ochranu zdraví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až pak </a:t>
            </a:r>
            <a:r>
              <a:rPr lang="cs-CZ" sz="2000" dirty="0">
                <a:solidFill>
                  <a:schemeClr val="tx2"/>
                </a:solidFill>
              </a:rPr>
              <a:t>právo na vzdělání </a:t>
            </a:r>
            <a:r>
              <a:rPr lang="cs-CZ" sz="2000" dirty="0"/>
              <a:t>- založeno na vědeckém světovém názoru a na těsném spojení školy se životem a prací lidu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ochrana manželství a mateřství</a:t>
            </a:r>
          </a:p>
          <a:p>
            <a:pPr>
              <a:lnSpc>
                <a:spcPct val="100000"/>
              </a:lnSpc>
            </a:pPr>
            <a:r>
              <a:rPr lang="cs-CZ" sz="2000" dirty="0">
                <a:solidFill>
                  <a:schemeClr val="tx2"/>
                </a:solidFill>
              </a:rPr>
              <a:t>další práva </a:t>
            </a:r>
            <a:r>
              <a:rPr lang="cs-CZ" sz="2000" dirty="0"/>
              <a:t>– ale spíše na papíře (svoboda projevu, nedotknutelnost osoby, nedotknutelnost obydlí, svoboda vyznání)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ale i povinnosti - </a:t>
            </a:r>
            <a:r>
              <a:rPr lang="cs-CZ" sz="2000" dirty="0">
                <a:solidFill>
                  <a:srgbClr val="0000DC"/>
                </a:solidFill>
              </a:rPr>
              <a:t>vrcholnou povinností a věcí cti každého občana je ochrana vlasti a jejího socialistického zřízení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93394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EDAF8AE-5603-4A9D-A17F-FF9FF99AC1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JUDr. Malachta, KOV - Státověda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D14F52-548D-494B-ABD5-419CB9B3CD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6BBBB2-5E42-402A-830A-B733FF53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Některé druhy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798D32-D381-4F79-8F62-CD3F569BE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92283"/>
            <a:ext cx="10753200" cy="508771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rigidní</a:t>
            </a:r>
          </a:p>
          <a:p>
            <a:pPr lvl="1"/>
            <a:r>
              <a:rPr lang="cs-CZ" dirty="0"/>
              <a:t>lze ji měnit obtížněji než zákon </a:t>
            </a:r>
          </a:p>
          <a:p>
            <a:pPr lvl="1"/>
            <a:r>
              <a:rPr lang="cs-CZ" dirty="0"/>
              <a:t>výhoda (nepodléhá změnám z různých důvodů)</a:t>
            </a:r>
          </a:p>
          <a:p>
            <a:pPr lvl="1"/>
            <a:r>
              <a:rPr lang="cs-CZ" dirty="0"/>
              <a:t>nevýhoda (nepružnost při změnách ve společnosti) </a:t>
            </a:r>
          </a:p>
          <a:p>
            <a:r>
              <a:rPr lang="cs-CZ" dirty="0">
                <a:solidFill>
                  <a:srgbClr val="C00000"/>
                </a:solidFill>
              </a:rPr>
              <a:t>flexibilní </a:t>
            </a:r>
          </a:p>
          <a:p>
            <a:pPr lvl="1"/>
            <a:r>
              <a:rPr lang="cs-CZ" dirty="0"/>
              <a:t>lze ji měnit stejným způsobem jako zákon</a:t>
            </a:r>
          </a:p>
          <a:p>
            <a:r>
              <a:rPr lang="cs-CZ" dirty="0">
                <a:solidFill>
                  <a:srgbClr val="C00000"/>
                </a:solidFill>
              </a:rPr>
              <a:t>ČR</a:t>
            </a:r>
          </a:p>
          <a:p>
            <a:pPr lvl="1"/>
            <a:r>
              <a:rPr lang="cs-CZ" dirty="0"/>
              <a:t>rigidní: 3/5 všech poslanců a 3/5 většiny senátorů</a:t>
            </a:r>
          </a:p>
          <a:p>
            <a:pPr lvl="1"/>
            <a:r>
              <a:rPr lang="cs-CZ" i="1" dirty="0"/>
              <a:t>tj. kolik minimálně poslanců a senátorů je potřeba ke schválení změny ústavy? </a:t>
            </a:r>
          </a:p>
          <a:p>
            <a:pPr lvl="1"/>
            <a:r>
              <a:rPr lang="cs-CZ" sz="2000" dirty="0"/>
              <a:t>čl. 39/1 a 39/4</a:t>
            </a:r>
            <a:endParaRPr lang="en-US" sz="2000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BD2DC5EE-7FED-4857-8FD2-B1EF753B17ED}"/>
              </a:ext>
            </a:extLst>
          </p:cNvPr>
          <p:cNvSpPr/>
          <p:nvPr/>
        </p:nvSpPr>
        <p:spPr bwMode="auto">
          <a:xfrm>
            <a:off x="7638051" y="2821020"/>
            <a:ext cx="3287948" cy="79766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Poznámka bokem: </a:t>
            </a:r>
            <a:r>
              <a:rPr lang="cs-CZ" sz="1800" i="1" dirty="0">
                <a:solidFill>
                  <a:schemeClr val="tx1"/>
                </a:solidFill>
                <a:latin typeface="Tahoma" pitchFamily="34" charset="0"/>
              </a:rPr>
              <a:t>Právo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800" i="1" dirty="0">
                <a:solidFill>
                  <a:schemeClr val="tx1"/>
                </a:solidFill>
                <a:latin typeface="Tahoma" pitchFamily="34" charset="0"/>
              </a:rPr>
              <a:t>reaguje na společenský vývoj.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F1B2EE7-CC22-4567-94E7-3237567575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4784694"/>
              </p:ext>
            </p:extLst>
          </p:nvPr>
        </p:nvGraphicFramePr>
        <p:xfrm>
          <a:off x="7235911" y="620660"/>
          <a:ext cx="3447158" cy="2026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Obrázek 8">
            <a:extLst>
              <a:ext uri="{FF2B5EF4-FFF2-40B4-BE49-F238E27FC236}">
                <a16:creationId xmlns:a16="http://schemas.microsoft.com/office/drawing/2014/main" id="{2A2AA919-2CDA-4FD4-BEB4-FAA9FFBA8F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5929" y="5732048"/>
            <a:ext cx="9285758" cy="495952"/>
          </a:xfrm>
          <a:prstGeom prst="rect">
            <a:avLst/>
          </a:prstGeom>
        </p:spPr>
      </p:pic>
      <p:pic>
        <p:nvPicPr>
          <p:cNvPr id="2050" name="Picture 2" descr="otazník | ŽIŽLAVSKÝ">
            <a:extLst>
              <a:ext uri="{FF2B5EF4-FFF2-40B4-BE49-F238E27FC236}">
                <a16:creationId xmlns:a16="http://schemas.microsoft.com/office/drawing/2014/main" id="{99C42443-5A8A-4371-A8E1-C8F625C78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998" y="4340901"/>
            <a:ext cx="1023378" cy="111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7285FD3-BABD-4BF6-8576-A1BF24C496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6511" y="5214709"/>
            <a:ext cx="6315956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450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1E4039-0851-4CFF-85DE-E16700B10A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C1BC01A-86F9-4B4D-9CFE-730741F77C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09BC14-E1B8-44DE-A4E0-044DD85A1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1960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54F50E8-52F2-4135-B0A8-583148B4A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20328"/>
            <a:ext cx="10753200" cy="4617672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200" dirty="0"/>
              <a:t>soustava orgánů zachována – Národní shromáždění, vláda, prezident</a:t>
            </a:r>
          </a:p>
          <a:p>
            <a:r>
              <a:rPr lang="cs-CZ" sz="2200" dirty="0"/>
              <a:t>Slovensko – jen Slovenská národní rada (Sbor pověřenců nebyl v Ústavě)</a:t>
            </a:r>
          </a:p>
          <a:p>
            <a:r>
              <a:rPr lang="cs-CZ" sz="2200" dirty="0">
                <a:solidFill>
                  <a:srgbClr val="0000DC"/>
                </a:solidFill>
              </a:rPr>
              <a:t>Národní shromáždění</a:t>
            </a:r>
          </a:p>
          <a:p>
            <a:pPr lvl="1"/>
            <a:r>
              <a:rPr lang="cs-CZ" dirty="0"/>
              <a:t>jediný celostátní zákonodárný sbor, jednokomorové, 300 poslanců, 4 roky</a:t>
            </a:r>
          </a:p>
          <a:p>
            <a:pPr lvl="1"/>
            <a:r>
              <a:rPr lang="cs-CZ" dirty="0"/>
              <a:t>aktivně působí k plnění úkolů socialistického státu </a:t>
            </a:r>
          </a:p>
          <a:p>
            <a:pPr lvl="1"/>
            <a:r>
              <a:rPr lang="cs-CZ" dirty="0"/>
              <a:t>schvaluje dlouhodobě plány rozvoje národního hospodářství a státní rozpočet</a:t>
            </a:r>
          </a:p>
          <a:p>
            <a:pPr lvl="1"/>
            <a:r>
              <a:rPr lang="cs-CZ" dirty="0"/>
              <a:t>bdí nad zachováním ústavy (může zrušit i zákon SNR)</a:t>
            </a:r>
          </a:p>
          <a:p>
            <a:pPr lvl="1"/>
            <a:r>
              <a:rPr lang="cs-CZ" dirty="0"/>
              <a:t>volí prezidenta republiky, který je odpovědný NS</a:t>
            </a:r>
          </a:p>
          <a:p>
            <a:pPr lvl="1"/>
            <a:r>
              <a:rPr lang="cs-CZ" dirty="0"/>
              <a:t>vláda je odpovědna NS, NS navrhuje prezidentovi odvolání vlády či člena; vyjadřuje souhlas k programovým prohlášením vlády</a:t>
            </a:r>
          </a:p>
          <a:p>
            <a:pPr lvl="1"/>
            <a:r>
              <a:rPr lang="cs-CZ" dirty="0"/>
              <a:t>volí NS a odvolává jeho členy</a:t>
            </a:r>
          </a:p>
          <a:p>
            <a:pPr lvl="1"/>
            <a:r>
              <a:rPr lang="cs-CZ" dirty="0"/>
              <a:t>zřizuje ministerstva a další ústřední orgány</a:t>
            </a:r>
          </a:p>
          <a:p>
            <a:pPr lvl="1"/>
            <a:r>
              <a:rPr lang="cs-CZ" dirty="0"/>
              <a:t>i zde fungovaly výbory a předsednictvo NS</a:t>
            </a:r>
          </a:p>
          <a:p>
            <a:pPr marL="72000" indent="0">
              <a:buNone/>
            </a:pP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62C321A0-4137-4685-8DDF-08ACA60B926F}"/>
              </a:ext>
            </a:extLst>
          </p:cNvPr>
          <p:cNvSpPr/>
          <p:nvPr/>
        </p:nvSpPr>
        <p:spPr bwMode="auto">
          <a:xfrm>
            <a:off x="8150796" y="5095356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A3E4B1E-E08C-4992-B305-BA19E4424B21}"/>
              </a:ext>
            </a:extLst>
          </p:cNvPr>
          <p:cNvSpPr/>
          <p:nvPr/>
        </p:nvSpPr>
        <p:spPr bwMode="auto">
          <a:xfrm>
            <a:off x="9307087" y="4930048"/>
            <a:ext cx="1313507" cy="112372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narušena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dělba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st. moci</a:t>
            </a:r>
          </a:p>
        </p:txBody>
      </p:sp>
    </p:spTree>
    <p:extLst>
      <p:ext uri="{BB962C8B-B14F-4D97-AF65-F5344CB8AC3E}">
        <p14:creationId xmlns:p14="http://schemas.microsoft.com/office/powerpoint/2010/main" val="34067025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1438B30-A040-4A80-864B-216CA47FCA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50E01F-DA53-4F5E-996B-2A463CA417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6A7A681-EEEC-4BFD-98B3-650D83D87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1960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5C00B6C-2E8A-4358-8F8C-39183A1D4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235073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Prezident </a:t>
            </a:r>
          </a:p>
          <a:p>
            <a:pPr lvl="1"/>
            <a:r>
              <a:rPr lang="cs-CZ" dirty="0"/>
              <a:t>volen NS na 5 let na dvě období, nejméně 35 let požadavek</a:t>
            </a:r>
          </a:p>
          <a:p>
            <a:pPr lvl="1"/>
            <a:r>
              <a:rPr lang="cs-CZ" dirty="0"/>
              <a:t>odpovědný NS (jedna ze změn oproti předchozím ústavám)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pravomoci podobné jako jsme viděli u ústavní listiny 1920 a Ústavy 1948</a:t>
            </a:r>
          </a:p>
          <a:p>
            <a:r>
              <a:rPr lang="cs-CZ" sz="2400" dirty="0">
                <a:solidFill>
                  <a:schemeClr val="tx2"/>
                </a:solidFill>
              </a:rPr>
              <a:t>Vláda</a:t>
            </a:r>
          </a:p>
          <a:p>
            <a:pPr lvl="1"/>
            <a:r>
              <a:rPr lang="cs-CZ" dirty="0"/>
              <a:t>výkonný orgán odpovědný NS, jmenuje prezident republiky, NS může navrhnout odvolání</a:t>
            </a:r>
          </a:p>
          <a:p>
            <a:pPr lvl="1"/>
            <a:r>
              <a:rPr lang="cs-CZ" dirty="0"/>
              <a:t>předseda, místopředsedové, ministři</a:t>
            </a:r>
          </a:p>
          <a:p>
            <a:pPr lvl="1"/>
            <a:r>
              <a:rPr lang="cs-CZ" dirty="0"/>
              <a:t>řídí a kontroluje činnost ministerstev a práci národních výborů</a:t>
            </a:r>
          </a:p>
          <a:p>
            <a:pPr lvl="1"/>
            <a:r>
              <a:rPr lang="cs-CZ" dirty="0"/>
              <a:t>připravuje dlouhodobé plány rozvoje národního hospodářství a státní rozpočet</a:t>
            </a:r>
          </a:p>
          <a:p>
            <a:pPr lvl="1"/>
            <a:r>
              <a:rPr lang="cs-CZ" dirty="0"/>
              <a:t>zákonodárná iniciativa, sama vláda zabezpečuje plnění zákonů a dodržování státní disciplíny a vydává usnesení a nařízení na základě zákonů</a:t>
            </a:r>
          </a:p>
          <a:p>
            <a:pPr lvl="1"/>
            <a:r>
              <a:rPr lang="cs-CZ" dirty="0"/>
              <a:t>jmenuje státní funkcionáře</a:t>
            </a:r>
          </a:p>
          <a:p>
            <a:endParaRPr lang="cs-CZ" sz="2400" dirty="0">
              <a:solidFill>
                <a:schemeClr val="tx2"/>
              </a:solidFill>
            </a:endParaRPr>
          </a:p>
          <a:p>
            <a:pPr lvl="1"/>
            <a:endParaRPr lang="cs-CZ" dirty="0">
              <a:sym typeface="Wingdings" panose="05000000000000000000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71093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A50B5E-F787-469C-9617-27B77E3CF0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783FF4-26DD-4AAC-878C-035D004AF1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E93D06A-6796-4BC9-B994-202D62EC6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81905"/>
            <a:ext cx="10753200" cy="451576"/>
          </a:xfrm>
        </p:spPr>
        <p:txBody>
          <a:bodyPr/>
          <a:lstStyle/>
          <a:p>
            <a:r>
              <a:rPr lang="cs-CZ" dirty="0"/>
              <a:t>Ústava 1960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6FAF87D-1791-4248-843B-5CCA9134B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951376"/>
            <a:ext cx="10753200" cy="5823997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200" dirty="0">
                <a:solidFill>
                  <a:schemeClr val="tx2"/>
                </a:solidFill>
              </a:rPr>
              <a:t>Slovenská národní rada </a:t>
            </a:r>
            <a:r>
              <a:rPr lang="cs-CZ" sz="2200" dirty="0"/>
              <a:t>– úprava opět v Ústavě</a:t>
            </a:r>
          </a:p>
          <a:p>
            <a:r>
              <a:rPr lang="cs-CZ" sz="2200" dirty="0">
                <a:solidFill>
                  <a:schemeClr val="tx2"/>
                </a:solidFill>
              </a:rPr>
              <a:t>Národní výbory</a:t>
            </a:r>
          </a:p>
          <a:p>
            <a:pPr lvl="1"/>
            <a:r>
              <a:rPr lang="cs-CZ" sz="1900" dirty="0"/>
              <a:t>definovány v Ústavě jako </a:t>
            </a:r>
            <a:r>
              <a:rPr lang="cs-CZ" sz="1900" dirty="0">
                <a:solidFill>
                  <a:schemeClr val="tx2"/>
                </a:solidFill>
              </a:rPr>
              <a:t>nejširší organizace pracujících </a:t>
            </a:r>
          </a:p>
          <a:p>
            <a:pPr lvl="1"/>
            <a:r>
              <a:rPr lang="cs-CZ" sz="1900" dirty="0"/>
              <a:t>orgán státní moci a správy v krajích, okresech a obcích</a:t>
            </a:r>
          </a:p>
          <a:p>
            <a:pPr lvl="1"/>
            <a:r>
              <a:rPr lang="cs-CZ" sz="1900" dirty="0"/>
              <a:t>činnost více odpovídala socialistickému státu než předchozí národní výbory – uspokojování hmotných a sociálních potřeb pracujících, zajišťují ochranu socialistického vlastnictví, účastní se vypracování a uskutečňování plánu rozvoje národního hospodářství atd. </a:t>
            </a:r>
          </a:p>
          <a:p>
            <a:r>
              <a:rPr lang="cs-CZ" sz="2200" dirty="0">
                <a:solidFill>
                  <a:schemeClr val="tx2"/>
                </a:solidFill>
              </a:rPr>
              <a:t>Soudy a prokuratura</a:t>
            </a:r>
          </a:p>
          <a:p>
            <a:pPr lvl="1"/>
            <a:r>
              <a:rPr lang="cs-CZ" sz="1900" dirty="0"/>
              <a:t>volené a nezávislé lidové soudy </a:t>
            </a:r>
            <a:r>
              <a:rPr lang="cs-CZ" sz="1900" dirty="0">
                <a:sym typeface="Wingdings" panose="05000000000000000000" pitchFamily="2" charset="2"/>
              </a:rPr>
              <a:t> </a:t>
            </a:r>
            <a:endParaRPr lang="cs-CZ" sz="1900" dirty="0"/>
          </a:p>
          <a:p>
            <a:pPr lvl="1"/>
            <a:r>
              <a:rPr lang="cs-CZ" sz="1900" dirty="0"/>
              <a:t>chrání socialistický stát, jeho společenské zřízení i práva a oprávněné zájmy občanů a organizací pracujícího lidu</a:t>
            </a:r>
          </a:p>
          <a:p>
            <a:pPr lvl="1"/>
            <a:r>
              <a:rPr lang="cs-CZ" sz="1900" dirty="0"/>
              <a:t>celou svou činností vychovávají občany k oddanosti a věci socialismu, k zachovávání zákonů a pravidel socialistického soužití i k čestnému plnění povinností ke státu a společnosti</a:t>
            </a:r>
          </a:p>
          <a:p>
            <a:pPr lvl="1"/>
            <a:r>
              <a:rPr lang="cs-CZ" sz="1900" dirty="0"/>
              <a:t>Nejvyšší soud, krajské a okresní soudy, vojenské soudy, jakož i místní lidové soudy (nemusel být právník, od 21 let – ten, kdo je příkladem v práci, veřejné činnosti i osobním životě – to bylo v zákoně, ne v ústavě)</a:t>
            </a:r>
          </a:p>
          <a:p>
            <a:pPr lvl="1"/>
            <a:r>
              <a:rPr lang="cs-CZ" sz="1900" dirty="0"/>
              <a:t>prokuratura - dozor nad důsledným prováděním a zachováváním zákonů, v čele generální prokurátor</a:t>
            </a:r>
          </a:p>
        </p:txBody>
      </p:sp>
    </p:spTree>
    <p:extLst>
      <p:ext uri="{BB962C8B-B14F-4D97-AF65-F5344CB8AC3E}">
        <p14:creationId xmlns:p14="http://schemas.microsoft.com/office/powerpoint/2010/main" val="4642560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5808DB-0480-4E5D-923B-6AA8BF8158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29CB39-34DA-485D-A987-35D12E75AB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560B2A8-7693-4942-AFCB-E6FB4B0F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1968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CA27EFB-2D17-42E5-ACBC-554EE56A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70816"/>
            <a:ext cx="10753200" cy="4345241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0000DC"/>
            </a:solidFill>
          </a:ln>
        </p:spPr>
        <p:txBody>
          <a:bodyPr/>
          <a:lstStyle/>
          <a:p>
            <a:r>
              <a:rPr lang="cs-CZ" sz="2400" dirty="0"/>
              <a:t>ústavní zákon č. 143/1968 Sb. ze dne 27. října 1968 o československé federaci</a:t>
            </a:r>
          </a:p>
          <a:p>
            <a:r>
              <a:rPr lang="cs-CZ" sz="2400" dirty="0"/>
              <a:t>preambule a 151 článků</a:t>
            </a:r>
          </a:p>
          <a:p>
            <a:endParaRPr lang="cs-CZ" sz="2400" dirty="0"/>
          </a:p>
          <a:p>
            <a:pPr marL="72000" indent="0">
              <a:buNone/>
            </a:pPr>
            <a:endParaRPr lang="cs-CZ" sz="2400" dirty="0"/>
          </a:p>
          <a:p>
            <a:r>
              <a:rPr lang="cs-CZ" sz="2400" dirty="0"/>
              <a:t>předcházel požadavek SNR (březen 1968)</a:t>
            </a:r>
          </a:p>
          <a:p>
            <a:r>
              <a:rPr lang="cs-CZ" sz="2400" dirty="0"/>
              <a:t>Česká socialistická republika a Slovenská socialistická republika od 1/1/1969</a:t>
            </a:r>
          </a:p>
          <a:p>
            <a:r>
              <a:rPr lang="cs-CZ" sz="2400" dirty="0"/>
              <a:t>z unitárního státu           federace </a:t>
            </a:r>
          </a:p>
          <a:p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8B90B1B-05FC-47C6-B8D0-B0BFF74092C5}"/>
              </a:ext>
            </a:extLst>
          </p:cNvPr>
          <p:cNvSpPr txBox="1"/>
          <p:nvPr/>
        </p:nvSpPr>
        <p:spPr>
          <a:xfrm>
            <a:off x="4924627" y="807288"/>
            <a:ext cx="3869178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DC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https://www.psp.cz/docs/texts/constitution_1968.html</a:t>
            </a:r>
            <a:r>
              <a:rPr lang="cs-CZ" sz="1200" dirty="0"/>
              <a:t> </a:t>
            </a:r>
            <a:endParaRPr lang="en-US" sz="12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C28B66B-FEDE-4F03-9858-1EC9D44FA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68" y="3208662"/>
            <a:ext cx="11932263" cy="1238314"/>
          </a:xfrm>
          <a:prstGeom prst="rect">
            <a:avLst/>
          </a:prstGeom>
        </p:spPr>
      </p:pic>
      <p:sp>
        <p:nvSpPr>
          <p:cNvPr id="9" name="Šipka: dvojitá 8">
            <a:extLst>
              <a:ext uri="{FF2B5EF4-FFF2-40B4-BE49-F238E27FC236}">
                <a16:creationId xmlns:a16="http://schemas.microsoft.com/office/drawing/2014/main" id="{5901B354-DFF9-44D3-A8A9-087A12A662BE}"/>
              </a:ext>
            </a:extLst>
          </p:cNvPr>
          <p:cNvSpPr/>
          <p:nvPr/>
        </p:nvSpPr>
        <p:spPr bwMode="auto">
          <a:xfrm>
            <a:off x="3448279" y="5530467"/>
            <a:ext cx="220338" cy="296067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Šipka: dvojitá 9">
            <a:extLst>
              <a:ext uri="{FF2B5EF4-FFF2-40B4-BE49-F238E27FC236}">
                <a16:creationId xmlns:a16="http://schemas.microsoft.com/office/drawing/2014/main" id="{BB93A554-7FC0-4891-8BB0-03116B0ECA0B}"/>
              </a:ext>
            </a:extLst>
          </p:cNvPr>
          <p:cNvSpPr/>
          <p:nvPr/>
        </p:nvSpPr>
        <p:spPr bwMode="auto">
          <a:xfrm>
            <a:off x="3710848" y="5530467"/>
            <a:ext cx="252234" cy="300434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Šipka: dvojitá 10">
            <a:extLst>
              <a:ext uri="{FF2B5EF4-FFF2-40B4-BE49-F238E27FC236}">
                <a16:creationId xmlns:a16="http://schemas.microsoft.com/office/drawing/2014/main" id="{7A3C2ECE-526C-4E14-86E9-BBFED2A24F13}"/>
              </a:ext>
            </a:extLst>
          </p:cNvPr>
          <p:cNvSpPr/>
          <p:nvPr/>
        </p:nvSpPr>
        <p:spPr bwMode="auto">
          <a:xfrm>
            <a:off x="3963082" y="5530467"/>
            <a:ext cx="220338" cy="296067"/>
          </a:xfrm>
          <a:prstGeom prst="chevr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6208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63385F2-BD4B-4453-BD73-858E33486D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BA8EAA-4785-402B-B3FA-B2808ECFA2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C9289B-87FC-4D9D-9355-09137B68C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1968 – základní ustanovení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5F903D5-A419-4CC7-A6F0-ADE8345A6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001184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000" dirty="0">
                <a:solidFill>
                  <a:schemeClr val="tx2"/>
                </a:solidFill>
              </a:rPr>
              <a:t>federativní stát dvou rovnoprávných bratrských národů</a:t>
            </a:r>
            <a:r>
              <a:rPr lang="cs-CZ" sz="2000" dirty="0"/>
              <a:t>, Čechů a Slováků</a:t>
            </a:r>
          </a:p>
          <a:p>
            <a:r>
              <a:rPr lang="cs-CZ" sz="2000" dirty="0"/>
              <a:t>vybudovány na zásadách </a:t>
            </a:r>
            <a:r>
              <a:rPr lang="cs-CZ" sz="2000" dirty="0">
                <a:solidFill>
                  <a:schemeClr val="tx2"/>
                </a:solidFill>
              </a:rPr>
              <a:t>socialistické demokracie</a:t>
            </a:r>
          </a:p>
          <a:p>
            <a:r>
              <a:rPr lang="cs-CZ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cs-CZ" sz="2000" dirty="0"/>
              <a:t>státní moc vykonává pracující lid svými zastupitelskými sbory</a:t>
            </a:r>
          </a:p>
          <a:p>
            <a:r>
              <a:rPr lang="cs-CZ" sz="2000" dirty="0">
                <a:solidFill>
                  <a:schemeClr val="tx2"/>
                </a:solidFill>
              </a:rPr>
              <a:t>hospodářství</a:t>
            </a:r>
            <a:r>
              <a:rPr lang="cs-CZ" sz="2000" dirty="0"/>
              <a:t> ČSSR je integrací dvou národních ekonomik, české a slovenské</a:t>
            </a:r>
          </a:p>
          <a:p>
            <a:r>
              <a:rPr lang="cs-CZ" sz="2000" dirty="0">
                <a:solidFill>
                  <a:schemeClr val="tx2"/>
                </a:solidFill>
              </a:rPr>
              <a:t>státní občan </a:t>
            </a:r>
            <a:r>
              <a:rPr lang="cs-CZ" sz="2000" dirty="0"/>
              <a:t>každé z obou republik je zároveň státním občanem Československé socialistické republiky</a:t>
            </a:r>
          </a:p>
        </p:txBody>
      </p:sp>
    </p:spTree>
    <p:extLst>
      <p:ext uri="{BB962C8B-B14F-4D97-AF65-F5344CB8AC3E}">
        <p14:creationId xmlns:p14="http://schemas.microsoft.com/office/powerpoint/2010/main" val="32090203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D7D01B1-D967-4407-AA8B-7A343929C4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46BCD56-A436-4670-988C-6BC0F69B26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5109999-C977-450F-9794-51188A65E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1968 - rozdělení působnosti mezi federaci a republiky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16D3069-028C-4A31-8CC9-7FA77121F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937104"/>
            <a:ext cx="10753200" cy="4290896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000" dirty="0"/>
              <a:t>je to federace – vzpomeňte, co jsme se učili o federaci – musí být rozděleny pravomoci federativního státu jako celku a jednotlivých států </a:t>
            </a:r>
          </a:p>
          <a:p>
            <a:r>
              <a:rPr lang="cs-CZ" sz="2000" dirty="0">
                <a:solidFill>
                  <a:schemeClr val="tx2"/>
                </a:solidFill>
              </a:rPr>
              <a:t>výlučná působnost </a:t>
            </a:r>
            <a:r>
              <a:rPr lang="cs-CZ" sz="2000" dirty="0"/>
              <a:t>– výlučně orgány Československé socialistické republiky</a:t>
            </a:r>
          </a:p>
          <a:p>
            <a:pPr lvl="1"/>
            <a:r>
              <a:rPr lang="cs-CZ" sz="1800" dirty="0"/>
              <a:t>zahraniční politika, uzavírání mezinárodních smluv, národní obrana, federální státní hmotné rezervy, federální zákonodárství, ochrana federální ústavnosti</a:t>
            </a:r>
          </a:p>
          <a:p>
            <a:r>
              <a:rPr lang="cs-CZ" sz="2000" dirty="0">
                <a:solidFill>
                  <a:schemeClr val="tx2"/>
                </a:solidFill>
              </a:rPr>
              <a:t>sdílená působnost </a:t>
            </a:r>
            <a:r>
              <a:rPr lang="cs-CZ" sz="2000" dirty="0"/>
              <a:t>– to, co je taxativní, tak orgány ČSSR, to, co není, tak orgány České socialistické republiky a Slovenské socialistické republiky</a:t>
            </a:r>
          </a:p>
          <a:p>
            <a:pPr lvl="1"/>
            <a:r>
              <a:rPr lang="cs-CZ" sz="1800" dirty="0"/>
              <a:t>plánování, finance, průmysl, zemědělství a výživa, doprava, pošta a telekomunikace, práce a mzdy, vnitřní bezpečnost atd. – celá řada oblastí </a:t>
            </a:r>
          </a:p>
          <a:p>
            <a:r>
              <a:rPr lang="cs-CZ" sz="2000" dirty="0">
                <a:solidFill>
                  <a:schemeClr val="tx2"/>
                </a:solidFill>
              </a:rPr>
              <a:t>co nebylo uvedeno </a:t>
            </a:r>
            <a:r>
              <a:rPr lang="cs-CZ" sz="2000" dirty="0"/>
              <a:t>- výlučná působnost České socialistické republiky a Slovenské socialistické republiky</a:t>
            </a:r>
          </a:p>
        </p:txBody>
      </p:sp>
    </p:spTree>
    <p:extLst>
      <p:ext uri="{BB962C8B-B14F-4D97-AF65-F5344CB8AC3E}">
        <p14:creationId xmlns:p14="http://schemas.microsoft.com/office/powerpoint/2010/main" val="12192080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4621C8E-76CB-4784-B38E-F76205880F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B8037B7-1096-4619-BBEE-578CFFBAFB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61466E7-F3DE-496F-AC4B-C21C206E0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1968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403CE27-4377-4F03-A075-38486E8A8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98294"/>
            <a:ext cx="10753200" cy="4639706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Federální shromáždění</a:t>
            </a:r>
          </a:p>
          <a:p>
            <a:pPr lvl="1"/>
            <a:r>
              <a:rPr lang="cs-CZ" dirty="0"/>
              <a:t>dvoukomorové – Sněmovna lidu a Sněmovna národů </a:t>
            </a:r>
          </a:p>
          <a:p>
            <a:pPr lvl="1"/>
            <a:r>
              <a:rPr lang="cs-CZ" dirty="0"/>
              <a:t>Sněmovna lidu – 200 poslanců voleni přímou volbou (první byla bez voleb – vzešla z NS)</a:t>
            </a:r>
          </a:p>
          <a:p>
            <a:pPr lvl="1"/>
            <a:r>
              <a:rPr lang="cs-CZ" dirty="0"/>
              <a:t>Sněmovna národů – 150 poslanců - reprezentuje rovné státoprávní postavení obou republik, voleni přímou volbou – půlka v ČSR a půlka v SSR</a:t>
            </a:r>
          </a:p>
          <a:p>
            <a:pPr lvl="1"/>
            <a:r>
              <a:rPr lang="cs-CZ" dirty="0"/>
              <a:t>svolává a ukončuje zasedání prezident</a:t>
            </a:r>
          </a:p>
          <a:p>
            <a:pPr lvl="1"/>
            <a:r>
              <a:rPr lang="cs-CZ" dirty="0"/>
              <a:t>volí prezidenta</a:t>
            </a:r>
          </a:p>
          <a:p>
            <a:pPr lvl="1"/>
            <a:r>
              <a:rPr lang="cs-CZ" dirty="0"/>
              <a:t>jedná o programovém prohlášení vlády, kontroluje její činnost, jedná o důvěře vládě</a:t>
            </a:r>
          </a:p>
          <a:p>
            <a:pPr lvl="1"/>
            <a:r>
              <a:rPr lang="cs-CZ" dirty="0"/>
              <a:t>přijímá Ústavu a jiné zákony FS</a:t>
            </a:r>
          </a:p>
          <a:p>
            <a:pPr lvl="1"/>
            <a:r>
              <a:rPr lang="cs-CZ" dirty="0"/>
              <a:t>zásadní otázky vnitřní a bezpečnostní politiky, vypovídá válku</a:t>
            </a:r>
          </a:p>
          <a:p>
            <a:pPr lvl="1"/>
            <a:r>
              <a:rPr lang="cs-CZ" dirty="0"/>
              <a:t>schvaluje střednědobý národohospodářský plán a státní rozpočet federace</a:t>
            </a:r>
          </a:p>
          <a:p>
            <a:pPr lvl="1"/>
            <a:r>
              <a:rPr lang="cs-CZ" dirty="0"/>
              <a:t>volí a odvolává členy Ústavního soudu Československé socialistické republiky atd.</a:t>
            </a:r>
          </a:p>
          <a:p>
            <a:pPr lvl="1"/>
            <a:r>
              <a:rPr lang="cs-CZ" dirty="0"/>
              <a:t>řada orgánů: předsednictvo, předseda, předsednictva sněmoven, předsedové sněmoven, výbory a komise sněmoven, ověřovatelé</a:t>
            </a:r>
          </a:p>
          <a:p>
            <a:pPr marL="3240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18373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E35A0BC-0F30-4FCC-8BF8-2B3DE2862D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AFAAE5-009B-4E34-81D9-983E8E4031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1F8AFC-4E29-481E-B4A2-4F56DA63E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1968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F745405-108A-4F90-907C-75B0E4858F0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Prezident </a:t>
            </a:r>
          </a:p>
          <a:p>
            <a:pPr lvl="1"/>
            <a:r>
              <a:rPr lang="cs-CZ" dirty="0"/>
              <a:t>volen FS na 5 let na dvě období</a:t>
            </a:r>
          </a:p>
          <a:p>
            <a:pPr lvl="1"/>
            <a:r>
              <a:rPr lang="cs-CZ" dirty="0"/>
              <a:t>odpovědný FS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pravomoci mírně odlišné, ale vychází z Ústavy 1960</a:t>
            </a:r>
          </a:p>
          <a:p>
            <a:r>
              <a:rPr lang="cs-CZ" sz="2400" dirty="0">
                <a:solidFill>
                  <a:schemeClr val="tx2"/>
                </a:solidFill>
              </a:rPr>
              <a:t>Vláda</a:t>
            </a:r>
          </a:p>
          <a:p>
            <a:pPr lvl="1"/>
            <a:r>
              <a:rPr lang="cs-CZ" dirty="0"/>
              <a:t>výkonný orgán odpovědný FS – každá ze sněmoven může vyslovit nedůvěru</a:t>
            </a:r>
          </a:p>
          <a:p>
            <a:pPr lvl="1"/>
            <a:r>
              <a:rPr lang="cs-CZ" dirty="0"/>
              <a:t>velmi důležité postavení – celostátní působnost</a:t>
            </a:r>
          </a:p>
          <a:p>
            <a:pPr lvl="1"/>
            <a:r>
              <a:rPr lang="cs-CZ" dirty="0"/>
              <a:t>předseda, místopředsedové, ministři a státní tajemníci </a:t>
            </a:r>
          </a:p>
          <a:p>
            <a:pPr lvl="1"/>
            <a:r>
              <a:rPr lang="cs-CZ" dirty="0"/>
              <a:t>rozhoduje o návrzích zákonů FS, o vládních nařízeních, provádí programové prohlášení vlády, rozhoduje o zásadních otázkách vnitřní a bezpečnostní politiky, o národohospodářských plánů, státního rozpočtu, jmenuje funkcionáře atd. </a:t>
            </a:r>
          </a:p>
          <a:p>
            <a:endParaRPr lang="cs-CZ" sz="2400" dirty="0">
              <a:solidFill>
                <a:schemeClr val="tx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20765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7500D6C-0398-4A14-95B1-0E3DC9F140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9B9564-7A4D-4BB2-8D46-C8ED23DEBD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CD7C87-FAFF-4BCA-9AF6-6DC4DC123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Ústava 1968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63C9577-648F-4141-90E4-45A338DC0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31789"/>
            <a:ext cx="10869745" cy="4535998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>
                <a:solidFill>
                  <a:schemeClr val="tx2"/>
                </a:solidFill>
              </a:rPr>
              <a:t>Soudnictví </a:t>
            </a:r>
          </a:p>
          <a:p>
            <a:pPr lvl="1"/>
            <a:r>
              <a:rPr lang="cs-CZ" dirty="0"/>
              <a:t>Ústava upravuje Ústavní soud Československé socialistické republiky</a:t>
            </a:r>
          </a:p>
          <a:p>
            <a:pPr lvl="1"/>
            <a:r>
              <a:rPr lang="cs-CZ" dirty="0"/>
              <a:t>chrání ústavnost</a:t>
            </a:r>
          </a:p>
          <a:p>
            <a:pPr lvl="1"/>
            <a:r>
              <a:rPr lang="cs-CZ" dirty="0"/>
              <a:t>soulad zákonů a zákonných opatření FS s Ústavou, soulad ústavních zákonů a zákonů České národní rady a Slovenské národní rady</a:t>
            </a:r>
          </a:p>
          <a:p>
            <a:pPr lvl="1"/>
            <a:r>
              <a:rPr lang="cs-CZ" dirty="0"/>
              <a:t>rozhoduje o ochraně ústavou zaručených práv a svobod</a:t>
            </a:r>
          </a:p>
          <a:p>
            <a:pPr lvl="1"/>
            <a:r>
              <a:rPr lang="cs-CZ" dirty="0"/>
              <a:t>12 členů, imunita jako poslanci FS</a:t>
            </a:r>
          </a:p>
          <a:p>
            <a:pPr lvl="1"/>
            <a:r>
              <a:rPr lang="cs-CZ" dirty="0"/>
              <a:t>jinak republikové soudy (okresní, krajské, Nejvyšší soud republiky) a federální soudy (Nejvyšší soud ČSSR, vojenské soudy, příp. polní soudy), nejsou místní lidové soudy</a:t>
            </a:r>
          </a:p>
          <a:p>
            <a:r>
              <a:rPr lang="cs-CZ" sz="2400" dirty="0">
                <a:solidFill>
                  <a:schemeClr val="tx2"/>
                </a:solidFill>
              </a:rPr>
              <a:t>Státní orgány České socialistické republiky a Slovenské socialistické republiky</a:t>
            </a:r>
          </a:p>
          <a:p>
            <a:pPr lvl="1"/>
            <a:r>
              <a:rPr lang="cs-CZ" dirty="0"/>
              <a:t>Česká národní rada a Slovenská národní rada – Národní rada jako jediný zákonodárný orgán, nejvyšší zastupitelský sbor, představitel národní svrchovanosti</a:t>
            </a:r>
          </a:p>
          <a:p>
            <a:pPr lvl="1"/>
            <a:r>
              <a:rPr lang="cs-CZ" dirty="0"/>
              <a:t>vláda České socialistické republiky a vláda Slovenské socialistické republiky</a:t>
            </a:r>
          </a:p>
        </p:txBody>
      </p:sp>
    </p:spTree>
    <p:extLst>
      <p:ext uri="{BB962C8B-B14F-4D97-AF65-F5344CB8AC3E}">
        <p14:creationId xmlns:p14="http://schemas.microsoft.com/office/powerpoint/2010/main" val="21026051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D71EB1C-E2FC-4EB5-ACD8-383FBD2748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1DAD26-C886-402E-A0DF-4712C8FDCC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C4CFA8C-D329-4444-BAEA-2E492DBE3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12" y="785963"/>
            <a:ext cx="10753200" cy="451576"/>
          </a:xfrm>
        </p:spPr>
        <p:txBody>
          <a:bodyPr/>
          <a:lstStyle/>
          <a:p>
            <a:r>
              <a:rPr lang="cs-CZ" sz="3200" dirty="0"/>
              <a:t>K. Gottwald	A. Zápotocký	A. Novotný	L. Svoboda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328463D-3129-4559-A7C8-1F86451D7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1948-1953	        1953-1957	     1957-64-1968	     1968-73-1975	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098" name="Picture 2" descr="Klement Gottwald | Panovnici.cz">
            <a:extLst>
              <a:ext uri="{FF2B5EF4-FFF2-40B4-BE49-F238E27FC236}">
                <a16:creationId xmlns:a16="http://schemas.microsoft.com/office/drawing/2014/main" id="{EE27E47B-2C6D-44DB-B28A-3D7FD9DC4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12" y="1680607"/>
            <a:ext cx="2502780" cy="375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oderní-Dějiny.cz | Antonín Zápotocký - československý politik, odborář a  prezident">
            <a:extLst>
              <a:ext uri="{FF2B5EF4-FFF2-40B4-BE49-F238E27FC236}">
                <a16:creationId xmlns:a16="http://schemas.microsoft.com/office/drawing/2014/main" id="{1DD11EAA-18F9-4A36-B12F-92BB42715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27" y="1661327"/>
            <a:ext cx="2502780" cy="37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ntonín Novotný — Lidé — Česká televize">
            <a:extLst>
              <a:ext uri="{FF2B5EF4-FFF2-40B4-BE49-F238E27FC236}">
                <a16:creationId xmlns:a16="http://schemas.microsoft.com/office/drawing/2014/main" id="{DC16B5E6-A5C8-4B98-8925-82C5C39ED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442" y="1661327"/>
            <a:ext cx="2502779" cy="375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Ludvík Svoboda | Panovnici.cz">
            <a:extLst>
              <a:ext uri="{FF2B5EF4-FFF2-40B4-BE49-F238E27FC236}">
                <a16:creationId xmlns:a16="http://schemas.microsoft.com/office/drawing/2014/main" id="{51926D8B-EA9B-430C-8F12-E27DCC41B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856" y="1657073"/>
            <a:ext cx="2502779" cy="380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163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89EACB-269B-443F-B6C6-DCB42116AA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JUDr. Malachta, KOV - Státověda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F86280-3F4E-4EF2-AC65-3D6FD7322D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99A5629-5F2C-40E1-9980-36DEBC21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Některé druhy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57E25B2-2D7E-4EC7-B99A-7C16F65A7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7253"/>
            <a:ext cx="10753200" cy="4139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trvalé</a:t>
            </a:r>
          </a:p>
          <a:p>
            <a:pPr lvl="1"/>
            <a:r>
              <a:rPr lang="cs-CZ" dirty="0"/>
              <a:t>ideální stav, mají platit neomezenou dobu</a:t>
            </a:r>
          </a:p>
          <a:p>
            <a:pPr lvl="1"/>
            <a:r>
              <a:rPr lang="cs-CZ" dirty="0"/>
              <a:t>nevylučuje možnost změny textu (viz předchozí slide) či nahrazení jinou trvalou ústavou</a:t>
            </a:r>
          </a:p>
          <a:p>
            <a:r>
              <a:rPr lang="cs-CZ" dirty="0">
                <a:solidFill>
                  <a:srgbClr val="C00000"/>
                </a:solidFill>
              </a:rPr>
              <a:t>prozatímní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dočasné, často po vzniku nového státu</a:t>
            </a:r>
          </a:p>
          <a:p>
            <a:pPr lvl="1"/>
            <a:r>
              <a:rPr lang="cs-CZ" dirty="0"/>
              <a:t>typicky než se sejde ústavodárný sbor, jehož pravidla jsou v ústavě upravena (vedle dalších otázek jako státní moc)</a:t>
            </a:r>
          </a:p>
          <a:p>
            <a:r>
              <a:rPr lang="cs-CZ" dirty="0">
                <a:solidFill>
                  <a:srgbClr val="C00000"/>
                </a:solidFill>
              </a:rPr>
              <a:t>ČR</a:t>
            </a:r>
          </a:p>
          <a:p>
            <a:pPr lvl="1"/>
            <a:r>
              <a:rPr lang="cs-CZ" dirty="0"/>
              <a:t>dnes trvalá</a:t>
            </a:r>
          </a:p>
          <a:p>
            <a:pPr lvl="1"/>
            <a:r>
              <a:rPr lang="cs-CZ" dirty="0"/>
              <a:t>ale známe z historie i prozatímní 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C19B8AA-F46A-4E5C-9AFD-FF722D96E2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2942979"/>
              </p:ext>
            </p:extLst>
          </p:nvPr>
        </p:nvGraphicFramePr>
        <p:xfrm>
          <a:off x="6916421" y="251173"/>
          <a:ext cx="3447158" cy="2026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3574FAFE-822F-48BC-9639-0DCA4BF109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0624" y="3985908"/>
            <a:ext cx="3174035" cy="138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769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DC9D6D-2217-4B61-B9E1-F88E1DC980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DD2A9A-4742-464A-9265-CD6E0D956B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91C904-FB07-4071-9030-EF81169C9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	G. Husák 				V. Havel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A020DE3-5E30-4F42-955A-56C9FBF24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        1975-80-85-1989			   1989-90-1992-2003</a:t>
            </a:r>
          </a:p>
        </p:txBody>
      </p:sp>
      <p:pic>
        <p:nvPicPr>
          <p:cNvPr id="5126" name="Picture 6" descr="Gustáv Husák - Pražský hrad">
            <a:extLst>
              <a:ext uri="{FF2B5EF4-FFF2-40B4-BE49-F238E27FC236}">
                <a16:creationId xmlns:a16="http://schemas.microsoft.com/office/drawing/2014/main" id="{430041D3-9DED-4056-877D-5F40B6D04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20" y="1692002"/>
            <a:ext cx="2652023" cy="351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áclav Havel | The English College in Prague">
            <a:extLst>
              <a:ext uri="{FF2B5EF4-FFF2-40B4-BE49-F238E27FC236}">
                <a16:creationId xmlns:a16="http://schemas.microsoft.com/office/drawing/2014/main" id="{14D8A125-E175-4E4D-921E-D9072E8E8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482" y="1692002"/>
            <a:ext cx="2652023" cy="347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1483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AB07E8-321D-4F3C-80C5-B565150249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EC5196-BBEE-40D8-9F61-09F990F65F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B523EC-14A3-4558-8C94-FC1B8E4E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v letech 1989 až 1992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FDA6768-89FE-4D8F-8280-CA8204F3A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40002"/>
            <a:ext cx="10753200" cy="4697998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Ústava z roku 1968 platí nadále (do 31.12.1992 vč.)</a:t>
            </a:r>
          </a:p>
          <a:p>
            <a:r>
              <a:rPr lang="cs-CZ" dirty="0"/>
              <a:t>každý rok několikrát měněna, novelizována - například</a:t>
            </a:r>
          </a:p>
          <a:p>
            <a:pPr lvl="1"/>
            <a:r>
              <a:rPr lang="cs-CZ" dirty="0"/>
              <a:t>Sněmovna lidu – 150 poslanců namísto 200</a:t>
            </a:r>
          </a:p>
          <a:p>
            <a:pPr lvl="1"/>
            <a:r>
              <a:rPr lang="cs-CZ" dirty="0"/>
              <a:t>úprava vlastnictví a vlastnického práva změněna </a:t>
            </a:r>
          </a:p>
          <a:p>
            <a:pPr lvl="1"/>
            <a:r>
              <a:rPr lang="cs-CZ" dirty="0"/>
              <a:t>do působnosti </a:t>
            </a:r>
            <a:r>
              <a:rPr lang="cs-CZ" dirty="0">
                <a:solidFill>
                  <a:schemeClr val="tx2"/>
                </a:solidFill>
              </a:rPr>
              <a:t>České a Slovenské Federativní Republiky </a:t>
            </a:r>
            <a:r>
              <a:rPr lang="cs-CZ" dirty="0"/>
              <a:t>přidána ochrana živ. prostředí</a:t>
            </a:r>
          </a:p>
          <a:p>
            <a:pPr lvl="1"/>
            <a:r>
              <a:rPr lang="cs-CZ" dirty="0"/>
              <a:t>přidána úprava místní samosprávy – základem je obec, právo volit </a:t>
            </a:r>
          </a:p>
          <a:p>
            <a:pPr lvl="1"/>
            <a:r>
              <a:rPr lang="cs-CZ" dirty="0"/>
              <a:t>úprava působností federace a jednotlivých republik</a:t>
            </a:r>
          </a:p>
          <a:p>
            <a:pPr lvl="1"/>
            <a:r>
              <a:rPr lang="cs-CZ" dirty="0">
                <a:solidFill>
                  <a:schemeClr val="tx2"/>
                </a:solidFill>
              </a:rPr>
              <a:t>ústavní zákon č. 23/1991 Sb., kterým se uvozuje LISTINA ZÁKLADNÍCH PRÁV A SVOBOD jako ústavní zákon Federálního shromáždění České a Slovenské Federativní Republiky</a:t>
            </a:r>
          </a:p>
          <a:p>
            <a:pPr lvl="1"/>
            <a:r>
              <a:rPr lang="cs-CZ" dirty="0"/>
              <a:t>ústavní zákon o Ústavním soudu České a Slovenské Federativní Republiky</a:t>
            </a:r>
          </a:p>
          <a:p>
            <a:pPr lvl="1"/>
            <a:r>
              <a:rPr lang="cs-CZ" dirty="0"/>
              <a:t>ústavní zákon o referendu - mohou být předloženy občanům České a Slovenské Federativní Republiky</a:t>
            </a:r>
          </a:p>
        </p:txBody>
      </p:sp>
    </p:spTree>
    <p:extLst>
      <p:ext uri="{BB962C8B-B14F-4D97-AF65-F5344CB8AC3E}">
        <p14:creationId xmlns:p14="http://schemas.microsoft.com/office/powerpoint/2010/main" val="35003176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9C66D6B-E7FD-4F94-8EEB-7009532CBE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34B07D4-0762-49DC-A560-9CE7920807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0DCB483-BF84-4338-874B-26DE8BEC5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Pojmosloví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063F392-CEE0-4CC5-984B-B822399E8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43820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Česká socialistická republika	      Česká republika (březen 1990) </a:t>
            </a:r>
          </a:p>
          <a:p>
            <a:r>
              <a:rPr lang="cs-CZ" sz="2400" dirty="0"/>
              <a:t>Slovenská socialistická republika          Slovenská republika (březen 1990)</a:t>
            </a:r>
          </a:p>
          <a:p>
            <a:r>
              <a:rPr lang="cs-CZ" sz="2400" dirty="0"/>
              <a:t>stále to byla ale </a:t>
            </a:r>
            <a:r>
              <a:rPr lang="cs-CZ" sz="2400" dirty="0">
                <a:solidFill>
                  <a:schemeClr val="tx2"/>
                </a:solidFill>
              </a:rPr>
              <a:t>federace - Československá federativní republika </a:t>
            </a:r>
            <a:r>
              <a:rPr lang="cs-CZ" sz="2400" dirty="0"/>
              <a:t>(březen 1990), </a:t>
            </a:r>
            <a:r>
              <a:rPr lang="cs-CZ" sz="2400" dirty="0">
                <a:solidFill>
                  <a:schemeClr val="tx2"/>
                </a:solidFill>
              </a:rPr>
              <a:t>Česká a Slovenská Federativní Republika </a:t>
            </a:r>
            <a:r>
              <a:rPr lang="cs-CZ" sz="2400" dirty="0"/>
              <a:t>(duben 1990 – prosinec 1992)</a:t>
            </a:r>
          </a:p>
          <a:p>
            <a:r>
              <a:rPr lang="cs-CZ" sz="2400" dirty="0"/>
              <a:t>pomlčka mezi </a:t>
            </a:r>
            <a:r>
              <a:rPr lang="cs-CZ" sz="2400" dirty="0" err="1"/>
              <a:t>Česká-Slovenská</a:t>
            </a:r>
            <a:r>
              <a:rPr lang="cs-CZ" sz="2400" dirty="0"/>
              <a:t> odmítnuta nakonec</a:t>
            </a: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F8C68312-ACF5-472A-B2E7-50779907E0D6}"/>
              </a:ext>
            </a:extLst>
          </p:cNvPr>
          <p:cNvSpPr/>
          <p:nvPr/>
        </p:nvSpPr>
        <p:spPr bwMode="auto">
          <a:xfrm>
            <a:off x="5001659" y="1784733"/>
            <a:ext cx="649994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8EA96896-7363-4E4B-B087-46EFA7EFE996}"/>
              </a:ext>
            </a:extLst>
          </p:cNvPr>
          <p:cNvSpPr/>
          <p:nvPr/>
        </p:nvSpPr>
        <p:spPr bwMode="auto">
          <a:xfrm flipV="1">
            <a:off x="5606796" y="2305159"/>
            <a:ext cx="649994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2252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15B5EE1-F7A8-4434-A789-74946573BC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4A8C49-9B8C-4822-916F-8DF8CE4537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891780-4E7F-46F8-8A39-04C5A3415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4DD2919-CDE9-4F5C-8D8C-1D802CAED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463892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cs-CZ" sz="2400" dirty="0"/>
              <a:t>všechny Ústavy a ústavní zákony zde zmíněné (odkazy na Ústavy průběžně v textu)</a:t>
            </a:r>
          </a:p>
          <a:p>
            <a:r>
              <a:rPr lang="cs-CZ" sz="2400" dirty="0"/>
              <a:t>VOJÁČEK, Ladislav, Karel SCHELLE a Vilém KNOLL. </a:t>
            </a:r>
            <a:r>
              <a:rPr lang="cs-CZ" sz="2400" i="1" dirty="0"/>
              <a:t>České právní dějiny. </a:t>
            </a:r>
            <a:r>
              <a:rPr lang="cs-CZ" sz="2400" dirty="0"/>
              <a:t>3. uprav. vyd. Plzeň: Vydavatelství a nakladatelství Aleš Čeněk, 2016 .</a:t>
            </a:r>
          </a:p>
          <a:p>
            <a:r>
              <a:rPr lang="cs-CZ" sz="2400" dirty="0"/>
              <a:t>FILIP, Jan a Jan SVATOŇ. </a:t>
            </a:r>
            <a:r>
              <a:rPr lang="cs-CZ" sz="2400" i="1" dirty="0"/>
              <a:t>Státověda.</a:t>
            </a:r>
            <a:r>
              <a:rPr lang="cs-CZ" sz="2400" dirty="0"/>
              <a:t> 5. vyd. Praha: </a:t>
            </a:r>
            <a:r>
              <a:rPr lang="cs-CZ" sz="2400" dirty="0" err="1"/>
              <a:t>Wolters</a:t>
            </a:r>
            <a:r>
              <a:rPr lang="cs-CZ" sz="2400" dirty="0"/>
              <a:t> </a:t>
            </a:r>
            <a:r>
              <a:rPr lang="cs-CZ" sz="2400" dirty="0" err="1"/>
              <a:t>Kluwer</a:t>
            </a:r>
            <a:r>
              <a:rPr lang="cs-CZ" sz="2400" dirty="0"/>
              <a:t> ČR, 2011.</a:t>
            </a:r>
          </a:p>
        </p:txBody>
      </p:sp>
    </p:spTree>
    <p:extLst>
      <p:ext uri="{BB962C8B-B14F-4D97-AF65-F5344CB8AC3E}">
        <p14:creationId xmlns:p14="http://schemas.microsoft.com/office/powerpoint/2010/main" val="692902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486571-70B1-4016-BC84-99671E79C6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7678E4-9FB8-433D-ACB2-3DEDA7BEBF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F17D08FE-35E1-454C-808E-FFC61C3B4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F714E5BB-2048-4FE9-B629-6B2E7A834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830171"/>
          </a:xfrm>
        </p:spPr>
        <p:txBody>
          <a:bodyPr/>
          <a:lstStyle/>
          <a:p>
            <a:r>
              <a:rPr lang="cs-CZ" dirty="0"/>
              <a:t>Dotazy: </a:t>
            </a:r>
            <a:r>
              <a:rPr lang="cs-CZ" dirty="0">
                <a:hlinkClick r:id="rId2"/>
              </a:rPr>
              <a:t>malachta@mail.muni.cz</a:t>
            </a:r>
            <a:endParaRPr lang="cs-CZ" dirty="0"/>
          </a:p>
          <a:p>
            <a:r>
              <a:rPr lang="cs-CZ" dirty="0"/>
              <a:t>Obrázky staženy z </a:t>
            </a:r>
            <a:r>
              <a:rPr lang="cs-CZ" dirty="0" err="1"/>
              <a:t>google</a:t>
            </a:r>
            <a:r>
              <a:rPr lang="cs-CZ" dirty="0"/>
              <a:t> obrázků, není-li uvedeno jinak</a:t>
            </a:r>
          </a:p>
        </p:txBody>
      </p:sp>
    </p:spTree>
    <p:extLst>
      <p:ext uri="{BB962C8B-B14F-4D97-AF65-F5344CB8AC3E}">
        <p14:creationId xmlns:p14="http://schemas.microsoft.com/office/powerpoint/2010/main" val="397344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656F83-2F51-46D4-9CCE-52B0FA49BF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JUDr. Malachta, KOV - Státověda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9BE27E-63BF-49F9-A433-F91EBF6BC7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6238987-A65A-4D69-8FC3-F48BB05EA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Některé druhy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9AD5B13-64A7-4F91-B10A-8346AFCAB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00779"/>
            <a:ext cx="10753200" cy="393970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psané</a:t>
            </a:r>
          </a:p>
          <a:p>
            <a:pPr lvl="1"/>
            <a:r>
              <a:rPr lang="cs-CZ" dirty="0"/>
              <a:t>obsažena v jednom či více právních předpisech</a:t>
            </a:r>
          </a:p>
          <a:p>
            <a:pPr lvl="1"/>
            <a:r>
              <a:rPr lang="cs-CZ" dirty="0" err="1">
                <a:solidFill>
                  <a:srgbClr val="C00000"/>
                </a:solidFill>
              </a:rPr>
              <a:t>monolegální</a:t>
            </a:r>
            <a:r>
              <a:rPr lang="cs-CZ" dirty="0"/>
              <a:t> – tvoří jediný text/dokument</a:t>
            </a:r>
          </a:p>
          <a:p>
            <a:pPr lvl="1"/>
            <a:r>
              <a:rPr lang="cs-CZ" dirty="0" err="1">
                <a:solidFill>
                  <a:srgbClr val="C00000"/>
                </a:solidFill>
              </a:rPr>
              <a:t>polylegální</a:t>
            </a:r>
            <a:r>
              <a:rPr lang="cs-CZ" dirty="0"/>
              <a:t> – tvoří více dokumentů</a:t>
            </a:r>
          </a:p>
          <a:p>
            <a:r>
              <a:rPr lang="cs-CZ" dirty="0">
                <a:solidFill>
                  <a:srgbClr val="C00000"/>
                </a:solidFill>
              </a:rPr>
              <a:t>nepsané</a:t>
            </a:r>
          </a:p>
          <a:p>
            <a:pPr lvl="1"/>
            <a:r>
              <a:rPr lang="cs-CZ" dirty="0"/>
              <a:t>i jinde je obsažena – obyčeje či precedenty </a:t>
            </a:r>
          </a:p>
          <a:p>
            <a:r>
              <a:rPr lang="cs-CZ" dirty="0">
                <a:solidFill>
                  <a:srgbClr val="C00000"/>
                </a:solidFill>
              </a:rPr>
              <a:t>ČR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psaná </a:t>
            </a:r>
            <a:r>
              <a:rPr lang="cs-CZ" dirty="0" err="1">
                <a:sym typeface="Wingdings" panose="05000000000000000000" pitchFamily="2" charset="2"/>
              </a:rPr>
              <a:t>polylegální</a:t>
            </a:r>
            <a:endParaRPr lang="cs-CZ" dirty="0">
              <a:sym typeface="Wingdings" panose="05000000000000000000" pitchFamily="2" charset="2"/>
            </a:endParaRPr>
          </a:p>
          <a:p>
            <a:pPr lvl="1"/>
            <a:r>
              <a:rPr lang="cs-CZ" dirty="0">
                <a:sym typeface="Wingdings" panose="05000000000000000000" pitchFamily="2" charset="2"/>
              </a:rPr>
              <a:t>ústavní pořádek (viz dnes dále)</a:t>
            </a:r>
            <a:endParaRPr lang="en-US" sz="18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79538A1-91C2-4593-A263-AE4DA69C8B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6091590"/>
              </p:ext>
            </p:extLst>
          </p:nvPr>
        </p:nvGraphicFramePr>
        <p:xfrm>
          <a:off x="6916421" y="534323"/>
          <a:ext cx="3447158" cy="2026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664780D2-2BAE-4AB6-9ED2-1FA1B7EA0E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8042810"/>
              </p:ext>
            </p:extLst>
          </p:nvPr>
        </p:nvGraphicFramePr>
        <p:xfrm>
          <a:off x="6916421" y="2746484"/>
          <a:ext cx="3447158" cy="2026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82305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190460E-DF4B-4490-87FE-CE9664D4E5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KOV - Státověda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FF1A03-5B0A-48AC-8681-443F430105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8CF94AE-CCF7-4B62-A813-CAC892CDC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Některé druhy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6816C2C-350B-42FA-B5BF-B061EDCC2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7253"/>
            <a:ext cx="10753200" cy="4514737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oktrojovaná</a:t>
            </a:r>
          </a:p>
          <a:p>
            <a:pPr lvl="1"/>
            <a:r>
              <a:rPr lang="cs-CZ" dirty="0"/>
              <a:t>vydaná panovníkem bez součinnosti jiných</a:t>
            </a:r>
          </a:p>
          <a:p>
            <a:pPr lvl="1"/>
            <a:r>
              <a:rPr lang="cs-CZ" dirty="0"/>
              <a:t>známe z historie českých dějin</a:t>
            </a:r>
          </a:p>
          <a:p>
            <a:pPr lvl="1"/>
            <a:r>
              <a:rPr lang="cs-CZ" dirty="0" err="1"/>
              <a:t>Pillersdorfova</a:t>
            </a:r>
            <a:r>
              <a:rPr lang="cs-CZ" dirty="0"/>
              <a:t> ústava (dubnová ústava 1848; Ústavní listina rakouského císařství – císař Ferdinand I.; nakonec svolán ústavodárný sněm) </a:t>
            </a:r>
          </a:p>
          <a:p>
            <a:pPr lvl="1"/>
            <a:r>
              <a:rPr lang="cs-CZ" dirty="0" err="1"/>
              <a:t>Stadionova</a:t>
            </a:r>
            <a:r>
              <a:rPr lang="cs-CZ" dirty="0"/>
              <a:t> ústava (březnová ústava 1849; císař František Josef I., nikdy neuvedena do praxe) </a:t>
            </a:r>
          </a:p>
          <a:p>
            <a:r>
              <a:rPr lang="cs-CZ" dirty="0">
                <a:solidFill>
                  <a:srgbClr val="C00000"/>
                </a:solidFill>
              </a:rPr>
              <a:t>revoluční</a:t>
            </a:r>
          </a:p>
          <a:p>
            <a:pPr lvl="1"/>
            <a:r>
              <a:rPr lang="cs-CZ" dirty="0"/>
              <a:t>výsledek jedné síly ve společnosti</a:t>
            </a:r>
          </a:p>
          <a:p>
            <a:r>
              <a:rPr lang="cs-CZ" dirty="0">
                <a:solidFill>
                  <a:srgbClr val="C00000"/>
                </a:solidFill>
              </a:rPr>
              <a:t>dohodnutá </a:t>
            </a:r>
          </a:p>
          <a:p>
            <a:pPr lvl="1"/>
            <a:r>
              <a:rPr lang="cs-CZ" dirty="0"/>
              <a:t>výsledek dohody sil ve společnosti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8C15186-B58E-4694-BE4F-58C2E818CB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4687228"/>
              </p:ext>
            </p:extLst>
          </p:nvPr>
        </p:nvGraphicFramePr>
        <p:xfrm>
          <a:off x="7324045" y="545340"/>
          <a:ext cx="3447158" cy="2026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7280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0BD825A-6673-468A-9B0A-604308A9C2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JUDr. Malachta, KOV - Státověda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982062-C519-4C90-8234-8E02F1CC79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C53C1D9-7FC7-405A-9211-7B796BE1B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ústavy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48356FB-229A-4728-B267-D5E20E855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500942"/>
            <a:ext cx="10753200" cy="427402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sz="2400" dirty="0"/>
              <a:t>úprava základních společenských vztahů  - určují povahu společnosti, formu státu (forma vlády, státní režim, územní organizace) – funkce </a:t>
            </a:r>
            <a:r>
              <a:rPr lang="cs-CZ" sz="2400" dirty="0">
                <a:solidFill>
                  <a:schemeClr val="tx2"/>
                </a:solidFill>
              </a:rPr>
              <a:t>právní </a:t>
            </a:r>
          </a:p>
          <a:p>
            <a:pPr lvl="1"/>
            <a:r>
              <a:rPr lang="cs-CZ" dirty="0"/>
              <a:t>výkon státní moci – kdo je legitimován, kdo kontroluje</a:t>
            </a:r>
          </a:p>
          <a:p>
            <a:pPr lvl="1"/>
            <a:r>
              <a:rPr lang="cs-CZ" dirty="0"/>
              <a:t>principy fungování státu a společnosti</a:t>
            </a:r>
          </a:p>
          <a:p>
            <a:pPr lvl="1"/>
            <a:r>
              <a:rPr lang="cs-CZ" dirty="0"/>
              <a:t>nejvyšší právní síla (viz dále) – zajišťuji stabilitu právního řádu a vztahů ve společnosti a státě</a:t>
            </a:r>
          </a:p>
          <a:p>
            <a:pPr lvl="1"/>
            <a:r>
              <a:rPr lang="cs-CZ" dirty="0"/>
              <a:t>reprezentace prostřednictvím orgánů vůči společnosti dovnitř i navenek</a:t>
            </a:r>
          </a:p>
          <a:p>
            <a:r>
              <a:rPr lang="cs-CZ" sz="2400" dirty="0"/>
              <a:t>funkce </a:t>
            </a:r>
            <a:r>
              <a:rPr lang="cs-CZ" sz="2400" dirty="0">
                <a:solidFill>
                  <a:schemeClr val="tx2"/>
                </a:solidFill>
              </a:rPr>
              <a:t>politická </a:t>
            </a:r>
            <a:r>
              <a:rPr lang="cs-CZ" sz="2400" dirty="0"/>
              <a:t>– ústavní normy = politické normy </a:t>
            </a:r>
          </a:p>
          <a:p>
            <a:r>
              <a:rPr lang="cs-CZ" sz="2400" dirty="0"/>
              <a:t>funkce </a:t>
            </a:r>
            <a:r>
              <a:rPr lang="cs-CZ" sz="2400" dirty="0">
                <a:solidFill>
                  <a:schemeClr val="tx2"/>
                </a:solidFill>
              </a:rPr>
              <a:t>ideologická </a:t>
            </a:r>
            <a:r>
              <a:rPr lang="cs-CZ" sz="2400" dirty="0"/>
              <a:t>– výraz zaměření státu a společnosti </a:t>
            </a:r>
          </a:p>
          <a:p>
            <a:r>
              <a:rPr lang="cs-CZ" sz="2400" dirty="0"/>
              <a:t>funkce </a:t>
            </a:r>
            <a:r>
              <a:rPr lang="cs-CZ" sz="2400" dirty="0">
                <a:solidFill>
                  <a:schemeClr val="tx2"/>
                </a:solidFill>
              </a:rPr>
              <a:t>kulturní</a:t>
            </a:r>
            <a:r>
              <a:rPr lang="cs-CZ" sz="2400" dirty="0"/>
              <a:t> – právní, politické, obecné kulturní hodnoty</a:t>
            </a:r>
          </a:p>
          <a:p>
            <a:endParaRPr lang="en-US" sz="2400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4F689A14-4713-403C-B6E0-A439071983A3}"/>
              </a:ext>
            </a:extLst>
          </p:cNvPr>
          <p:cNvSpPr txBox="1">
            <a:spLocks/>
          </p:cNvSpPr>
          <p:nvPr/>
        </p:nvSpPr>
        <p:spPr bwMode="auto">
          <a:xfrm>
            <a:off x="720000" y="5841976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tx1"/>
                </a:solidFill>
              </a:rPr>
              <a:t>Zdroj: Srov. FILIP, Jan a Jan SVATOŇ. </a:t>
            </a:r>
            <a:r>
              <a:rPr lang="cs-CZ" i="1" dirty="0">
                <a:solidFill>
                  <a:schemeClr val="tx1"/>
                </a:solidFill>
              </a:rPr>
              <a:t>Státověda. </a:t>
            </a:r>
            <a:r>
              <a:rPr lang="cs-CZ" dirty="0">
                <a:solidFill>
                  <a:schemeClr val="tx1"/>
                </a:solidFill>
              </a:rPr>
              <a:t>5. vydání. Praha: </a:t>
            </a:r>
            <a:r>
              <a:rPr lang="cs-CZ" dirty="0" err="1">
                <a:solidFill>
                  <a:schemeClr val="tx1"/>
                </a:solidFill>
              </a:rPr>
              <a:t>Wolters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Kluwer</a:t>
            </a:r>
            <a:r>
              <a:rPr lang="cs-CZ" dirty="0">
                <a:solidFill>
                  <a:schemeClr val="tx1"/>
                </a:solidFill>
              </a:rPr>
              <a:t> Česká republika, 2011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38200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</Template>
  <TotalTime>0</TotalTime>
  <Words>5930</Words>
  <Application>Microsoft Office PowerPoint</Application>
  <PresentationFormat>Širokoúhlá obrazovka</PresentationFormat>
  <Paragraphs>670</Paragraphs>
  <Slides>64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64</vt:i4>
      </vt:variant>
    </vt:vector>
  </HeadingPairs>
  <TitlesOfParts>
    <vt:vector size="69" baseType="lpstr">
      <vt:lpstr>Arial</vt:lpstr>
      <vt:lpstr>Tahoma</vt:lpstr>
      <vt:lpstr>Times New Roman</vt:lpstr>
      <vt:lpstr>Wingdings</vt:lpstr>
      <vt:lpstr>Prezentace_MU_CZ</vt:lpstr>
      <vt:lpstr>Ústava a stát. Ústavní vývoj v českých zemích od r. 1918. Ústavní pořádek ČR.  6. přednáška (Státověda)</vt:lpstr>
      <vt:lpstr>Osnova přednášky</vt:lpstr>
      <vt:lpstr>Ústava</vt:lpstr>
      <vt:lpstr>Psané ústavy</vt:lpstr>
      <vt:lpstr>Některé druhy</vt:lpstr>
      <vt:lpstr>Některé druhy</vt:lpstr>
      <vt:lpstr>Některé druhy</vt:lpstr>
      <vt:lpstr>Některé druhy</vt:lpstr>
      <vt:lpstr>Funkce ústavy</vt:lpstr>
      <vt:lpstr>Co Ústavy běžně obsahují? Ústavní normy.</vt:lpstr>
      <vt:lpstr>Ústavní pořádek ČR  ….než se dáme do historie</vt:lpstr>
      <vt:lpstr>Článek 112 Ústavy ČR</vt:lpstr>
      <vt:lpstr>Ústava České republiky</vt:lpstr>
      <vt:lpstr>Listina základních práv a svobod ČR</vt:lpstr>
      <vt:lpstr>Dále</vt:lpstr>
      <vt:lpstr>Dále</vt:lpstr>
      <vt:lpstr>Ústava jako právní akt nejvyšší právní síly</vt:lpstr>
      <vt:lpstr>Pyramida na předchozím slide</vt:lpstr>
      <vt:lpstr>Pokračování</vt:lpstr>
      <vt:lpstr>Ústavní vývoj v českých zemích od r. 1918</vt:lpstr>
      <vt:lpstr>Upozornění </vt:lpstr>
      <vt:lpstr>Prozatímní Ústava</vt:lpstr>
      <vt:lpstr>Ústavní listina 1920</vt:lpstr>
      <vt:lpstr>Ústavní soud </vt:lpstr>
      <vt:lpstr>Ústavní listina 1920 – všeobecná ustanovení</vt:lpstr>
      <vt:lpstr>Ústavní listina 1920 – zákonodárná moc</vt:lpstr>
      <vt:lpstr>Ústavní listina 1920 – zákonodárná moc</vt:lpstr>
      <vt:lpstr>Ústavní listina 1920 – výkonná moc</vt:lpstr>
      <vt:lpstr>Prezidenti TGM a E. Beneš</vt:lpstr>
      <vt:lpstr>Ústavní listina 1920 – soudní moc</vt:lpstr>
      <vt:lpstr>Ústavní listina 1920 – práva a svobody, občanské povinnosti</vt:lpstr>
      <vt:lpstr>Druhá republika</vt:lpstr>
      <vt:lpstr>Zmocňovací zákon 1938</vt:lpstr>
      <vt:lpstr>Protektorát Čechy a Morava</vt:lpstr>
      <vt:lpstr>Protektorát Čechy a Morava</vt:lpstr>
      <vt:lpstr>E. Hácha</vt:lpstr>
      <vt:lpstr>Slovenská republika (Slovenský stát)</vt:lpstr>
      <vt:lpstr>Prozatímní státní zřízení </vt:lpstr>
      <vt:lpstr>Vývoj v letech 1945 až 1948</vt:lpstr>
      <vt:lpstr>Vývoj v letech 1945 až 1948</vt:lpstr>
      <vt:lpstr>Ústava 1948</vt:lpstr>
      <vt:lpstr>Ústava 1948 – základní články</vt:lpstr>
      <vt:lpstr>Ústava 1948</vt:lpstr>
      <vt:lpstr>Ústava 1948</vt:lpstr>
      <vt:lpstr>Ústava 1948</vt:lpstr>
      <vt:lpstr>Ústava 1948</vt:lpstr>
      <vt:lpstr>Ústava 1960</vt:lpstr>
      <vt:lpstr>Ústava 1960 – společenské zřízení </vt:lpstr>
      <vt:lpstr>Ústava 1960 – práva a povinnosti občanů</vt:lpstr>
      <vt:lpstr>Ústava 1960</vt:lpstr>
      <vt:lpstr>Ústava 1960</vt:lpstr>
      <vt:lpstr>Ústava 1960</vt:lpstr>
      <vt:lpstr>Ústava 1968</vt:lpstr>
      <vt:lpstr>Ústava 1968 – základní ustanovení </vt:lpstr>
      <vt:lpstr>Ústava 1968 - rozdělení působnosti mezi federaci a republiky</vt:lpstr>
      <vt:lpstr>Ústava 1968</vt:lpstr>
      <vt:lpstr>Ústava 1968</vt:lpstr>
      <vt:lpstr>Ústava 1968</vt:lpstr>
      <vt:lpstr>K. Gottwald A. Zápotocký A. Novotný L. Svoboda </vt:lpstr>
      <vt:lpstr> G. Husák     V. Havel</vt:lpstr>
      <vt:lpstr>Vývoj v letech 1989 až 1992</vt:lpstr>
      <vt:lpstr>Pojmosloví </vt:lpstr>
      <vt:lpstr>Zdroje</vt:lpstr>
      <vt:lpstr>DĚKUJI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MPS  I. seminář</dc:title>
  <dc:creator>Účet Microsoft</dc:creator>
  <cp:lastModifiedBy>Radovan Malachta</cp:lastModifiedBy>
  <cp:revision>360</cp:revision>
  <cp:lastPrinted>2022-02-28T15:02:21Z</cp:lastPrinted>
  <dcterms:created xsi:type="dcterms:W3CDTF">2020-10-09T15:16:21Z</dcterms:created>
  <dcterms:modified xsi:type="dcterms:W3CDTF">2023-10-22T19:51:32Z</dcterms:modified>
</cp:coreProperties>
</file>