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7"/>
  </p:notesMasterIdLst>
  <p:handoutMasterIdLst>
    <p:handoutMasterId r:id="rId68"/>
  </p:handoutMasterIdLst>
  <p:sldIdLst>
    <p:sldId id="256" r:id="rId2"/>
    <p:sldId id="398" r:id="rId3"/>
    <p:sldId id="483" r:id="rId4"/>
    <p:sldId id="445" r:id="rId5"/>
    <p:sldId id="263" r:id="rId6"/>
    <p:sldId id="446" r:id="rId7"/>
    <p:sldId id="447" r:id="rId8"/>
    <p:sldId id="442" r:id="rId9"/>
    <p:sldId id="443" r:id="rId10"/>
    <p:sldId id="463" r:id="rId11"/>
    <p:sldId id="448" r:id="rId12"/>
    <p:sldId id="284" r:id="rId13"/>
    <p:sldId id="449" r:id="rId14"/>
    <p:sldId id="458" r:id="rId15"/>
    <p:sldId id="459" r:id="rId16"/>
    <p:sldId id="460" r:id="rId17"/>
    <p:sldId id="484" r:id="rId18"/>
    <p:sldId id="462" r:id="rId19"/>
    <p:sldId id="286" r:id="rId20"/>
    <p:sldId id="464" r:id="rId21"/>
    <p:sldId id="444" r:id="rId22"/>
    <p:sldId id="450" r:id="rId23"/>
    <p:sldId id="461" r:id="rId24"/>
    <p:sldId id="451" r:id="rId25"/>
    <p:sldId id="283" r:id="rId26"/>
    <p:sldId id="453" r:id="rId27"/>
    <p:sldId id="289" r:id="rId28"/>
    <p:sldId id="455" r:id="rId29"/>
    <p:sldId id="297" r:id="rId30"/>
    <p:sldId id="298" r:id="rId31"/>
    <p:sldId id="299" r:id="rId32"/>
    <p:sldId id="305" r:id="rId33"/>
    <p:sldId id="457" r:id="rId34"/>
    <p:sldId id="313" r:id="rId35"/>
    <p:sldId id="314" r:id="rId36"/>
    <p:sldId id="312" r:id="rId37"/>
    <p:sldId id="454" r:id="rId38"/>
    <p:sldId id="315" r:id="rId39"/>
    <p:sldId id="316" r:id="rId40"/>
    <p:sldId id="452" r:id="rId41"/>
    <p:sldId id="467" r:id="rId42"/>
    <p:sldId id="318" r:id="rId43"/>
    <p:sldId id="319" r:id="rId44"/>
    <p:sldId id="466" r:id="rId45"/>
    <p:sldId id="320" r:id="rId46"/>
    <p:sldId id="321" r:id="rId47"/>
    <p:sldId id="465" r:id="rId48"/>
    <p:sldId id="469" r:id="rId49"/>
    <p:sldId id="475" r:id="rId50"/>
    <p:sldId id="322" r:id="rId51"/>
    <p:sldId id="470" r:id="rId52"/>
    <p:sldId id="472" r:id="rId53"/>
    <p:sldId id="473" r:id="rId54"/>
    <p:sldId id="474" r:id="rId55"/>
    <p:sldId id="471" r:id="rId56"/>
    <p:sldId id="477" r:id="rId57"/>
    <p:sldId id="476" r:id="rId58"/>
    <p:sldId id="478" r:id="rId59"/>
    <p:sldId id="479" r:id="rId60"/>
    <p:sldId id="480" r:id="rId61"/>
    <p:sldId id="468" r:id="rId62"/>
    <p:sldId id="481" r:id="rId63"/>
    <p:sldId id="372" r:id="rId64"/>
    <p:sldId id="482" r:id="rId65"/>
    <p:sldId id="441" r:id="rId66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8" d="100"/>
          <a:sy n="98" d="100"/>
        </p:scale>
        <p:origin x="94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79AC4-250A-44F5-977D-43305384A5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B8756-3746-4A40-A7FD-CB50CCB05302}">
      <dgm:prSet phldrT="[Text]"/>
      <dgm:spPr/>
      <dgm:t>
        <a:bodyPr/>
        <a:lstStyle/>
        <a:p>
          <a:r>
            <a:rPr lang="cs-CZ" dirty="0"/>
            <a:t>Civilní soudnictví</a:t>
          </a:r>
        </a:p>
      </dgm:t>
    </dgm:pt>
    <dgm:pt modelId="{4B0C4642-B359-4A31-9F89-2BD9F7AD0E3A}" type="parTrans" cxnId="{D13942D9-AB45-4A28-BC8F-4B6FEB787D63}">
      <dgm:prSet/>
      <dgm:spPr/>
      <dgm:t>
        <a:bodyPr/>
        <a:lstStyle/>
        <a:p>
          <a:endParaRPr lang="cs-CZ"/>
        </a:p>
      </dgm:t>
    </dgm:pt>
    <dgm:pt modelId="{2610D219-157E-4676-9FBA-C37737A417E5}" type="sibTrans" cxnId="{D13942D9-AB45-4A28-BC8F-4B6FEB787D63}">
      <dgm:prSet/>
      <dgm:spPr/>
      <dgm:t>
        <a:bodyPr/>
        <a:lstStyle/>
        <a:p>
          <a:endParaRPr lang="cs-CZ"/>
        </a:p>
      </dgm:t>
    </dgm:pt>
    <dgm:pt modelId="{9525F9EB-0474-46EA-AD2B-C38E223ABF83}">
      <dgm:prSet phldrT="[Text]"/>
      <dgm:spPr/>
      <dgm:t>
        <a:bodyPr/>
        <a:lstStyle/>
        <a:p>
          <a:r>
            <a:rPr lang="cs-CZ" dirty="0"/>
            <a:t>Správní soudnictví</a:t>
          </a:r>
        </a:p>
      </dgm:t>
    </dgm:pt>
    <dgm:pt modelId="{FC37A80C-3167-42CE-A13E-EC8E3EA55C1A}" type="parTrans" cxnId="{8E9999D0-E28D-4DAE-954E-E4D4ED9BF4E4}">
      <dgm:prSet/>
      <dgm:spPr/>
      <dgm:t>
        <a:bodyPr/>
        <a:lstStyle/>
        <a:p>
          <a:endParaRPr lang="cs-CZ"/>
        </a:p>
      </dgm:t>
    </dgm:pt>
    <dgm:pt modelId="{2CE6A777-3A9B-4B90-ABF2-76167329E815}" type="sibTrans" cxnId="{8E9999D0-E28D-4DAE-954E-E4D4ED9BF4E4}">
      <dgm:prSet/>
      <dgm:spPr/>
      <dgm:t>
        <a:bodyPr/>
        <a:lstStyle/>
        <a:p>
          <a:endParaRPr lang="cs-CZ"/>
        </a:p>
      </dgm:t>
    </dgm:pt>
    <dgm:pt modelId="{C69C3F69-CE82-446C-8077-8B9B173D55E3}">
      <dgm:prSet phldrT="[Text]"/>
      <dgm:spPr/>
      <dgm:t>
        <a:bodyPr/>
        <a:lstStyle/>
        <a:p>
          <a:r>
            <a:rPr lang="cs-CZ" dirty="0"/>
            <a:t>Ústavní soudnictví</a:t>
          </a:r>
        </a:p>
      </dgm:t>
    </dgm:pt>
    <dgm:pt modelId="{DFDAA136-2303-4B92-B29F-C701B345D4F8}" type="parTrans" cxnId="{920CFDC9-E7AA-4CA1-8458-8137842E8E20}">
      <dgm:prSet/>
      <dgm:spPr/>
      <dgm:t>
        <a:bodyPr/>
        <a:lstStyle/>
        <a:p>
          <a:endParaRPr lang="cs-CZ"/>
        </a:p>
      </dgm:t>
    </dgm:pt>
    <dgm:pt modelId="{D348FEFB-E887-429A-9628-0BCA221D8F46}" type="sibTrans" cxnId="{920CFDC9-E7AA-4CA1-8458-8137842E8E20}">
      <dgm:prSet/>
      <dgm:spPr/>
      <dgm:t>
        <a:bodyPr/>
        <a:lstStyle/>
        <a:p>
          <a:endParaRPr lang="cs-CZ"/>
        </a:p>
      </dgm:t>
    </dgm:pt>
    <dgm:pt modelId="{5649EE51-E274-4E9B-A74D-0AE9E144FAE1}">
      <dgm:prSet/>
      <dgm:spPr/>
      <dgm:t>
        <a:bodyPr/>
        <a:lstStyle/>
        <a:p>
          <a:r>
            <a:rPr lang="cs-CZ" dirty="0"/>
            <a:t>Trestní soudnictví</a:t>
          </a:r>
        </a:p>
      </dgm:t>
    </dgm:pt>
    <dgm:pt modelId="{C2A819B3-5F7A-4517-9E76-4D9193687804}" type="parTrans" cxnId="{5713A47E-3872-4ABC-AEC4-05CCCBFA986C}">
      <dgm:prSet/>
      <dgm:spPr/>
      <dgm:t>
        <a:bodyPr/>
        <a:lstStyle/>
        <a:p>
          <a:endParaRPr lang="cs-CZ"/>
        </a:p>
      </dgm:t>
    </dgm:pt>
    <dgm:pt modelId="{F9503BF0-970B-4548-8148-86506CB1589E}" type="sibTrans" cxnId="{5713A47E-3872-4ABC-AEC4-05CCCBFA986C}">
      <dgm:prSet/>
      <dgm:spPr/>
      <dgm:t>
        <a:bodyPr/>
        <a:lstStyle/>
        <a:p>
          <a:endParaRPr lang="cs-CZ"/>
        </a:p>
      </dgm:t>
    </dgm:pt>
    <dgm:pt modelId="{22071F26-912E-403A-A242-D3EF28750F8A}" type="pres">
      <dgm:prSet presAssocID="{B8979AC4-250A-44F5-977D-43305384A5EF}" presName="Name0" presStyleCnt="0">
        <dgm:presLayoutVars>
          <dgm:chMax val="7"/>
          <dgm:chPref val="7"/>
          <dgm:dir/>
        </dgm:presLayoutVars>
      </dgm:prSet>
      <dgm:spPr/>
    </dgm:pt>
    <dgm:pt modelId="{03DD9D7A-5C79-4D1E-A428-4EC5A7BC1671}" type="pres">
      <dgm:prSet presAssocID="{B8979AC4-250A-44F5-977D-43305384A5EF}" presName="Name1" presStyleCnt="0"/>
      <dgm:spPr/>
    </dgm:pt>
    <dgm:pt modelId="{657F5F23-10A2-4143-9E51-DE1B1C476138}" type="pres">
      <dgm:prSet presAssocID="{B8979AC4-250A-44F5-977D-43305384A5EF}" presName="cycle" presStyleCnt="0"/>
      <dgm:spPr/>
    </dgm:pt>
    <dgm:pt modelId="{3039CC8C-88FC-461D-8C11-6DF366C52DC4}" type="pres">
      <dgm:prSet presAssocID="{B8979AC4-250A-44F5-977D-43305384A5EF}" presName="srcNode" presStyleLbl="node1" presStyleIdx="0" presStyleCnt="4"/>
      <dgm:spPr/>
    </dgm:pt>
    <dgm:pt modelId="{59688005-2835-4661-BAB9-9CA3D8A00C35}" type="pres">
      <dgm:prSet presAssocID="{B8979AC4-250A-44F5-977D-43305384A5EF}" presName="conn" presStyleLbl="parChTrans1D2" presStyleIdx="0" presStyleCnt="1"/>
      <dgm:spPr/>
    </dgm:pt>
    <dgm:pt modelId="{895E6B07-8E3D-42F1-A70E-B0235E779952}" type="pres">
      <dgm:prSet presAssocID="{B8979AC4-250A-44F5-977D-43305384A5EF}" presName="extraNode" presStyleLbl="node1" presStyleIdx="0" presStyleCnt="4"/>
      <dgm:spPr/>
    </dgm:pt>
    <dgm:pt modelId="{EE42B64F-AE6B-4C00-BD99-5732E35A6804}" type="pres">
      <dgm:prSet presAssocID="{B8979AC4-250A-44F5-977D-43305384A5EF}" presName="dstNode" presStyleLbl="node1" presStyleIdx="0" presStyleCnt="4"/>
      <dgm:spPr/>
    </dgm:pt>
    <dgm:pt modelId="{D12D0F00-BE75-4925-8015-FE832FD5F943}" type="pres">
      <dgm:prSet presAssocID="{C60B8756-3746-4A40-A7FD-CB50CCB05302}" presName="text_1" presStyleLbl="node1" presStyleIdx="0" presStyleCnt="4">
        <dgm:presLayoutVars>
          <dgm:bulletEnabled val="1"/>
        </dgm:presLayoutVars>
      </dgm:prSet>
      <dgm:spPr/>
    </dgm:pt>
    <dgm:pt modelId="{320B4297-2165-4168-96BE-8D93FEC4DDC5}" type="pres">
      <dgm:prSet presAssocID="{C60B8756-3746-4A40-A7FD-CB50CCB05302}" presName="accent_1" presStyleCnt="0"/>
      <dgm:spPr/>
    </dgm:pt>
    <dgm:pt modelId="{A6DE5A2D-3743-4ED8-9A8D-E2C199DE51B0}" type="pres">
      <dgm:prSet presAssocID="{C60B8756-3746-4A40-A7FD-CB50CCB05302}" presName="accentRepeatNode" presStyleLbl="solidFgAcc1" presStyleIdx="0" presStyleCnt="4"/>
      <dgm:spPr/>
    </dgm:pt>
    <dgm:pt modelId="{11A98CD0-9D63-473A-87B9-5FA519D97D2D}" type="pres">
      <dgm:prSet presAssocID="{9525F9EB-0474-46EA-AD2B-C38E223ABF83}" presName="text_2" presStyleLbl="node1" presStyleIdx="1" presStyleCnt="4">
        <dgm:presLayoutVars>
          <dgm:bulletEnabled val="1"/>
        </dgm:presLayoutVars>
      </dgm:prSet>
      <dgm:spPr/>
    </dgm:pt>
    <dgm:pt modelId="{D2E308EB-47B9-4B6A-B7DC-5BAAAA208BE3}" type="pres">
      <dgm:prSet presAssocID="{9525F9EB-0474-46EA-AD2B-C38E223ABF83}" presName="accent_2" presStyleCnt="0"/>
      <dgm:spPr/>
    </dgm:pt>
    <dgm:pt modelId="{28D4447C-20BF-44A4-9F09-EBB07E9D3B1F}" type="pres">
      <dgm:prSet presAssocID="{9525F9EB-0474-46EA-AD2B-C38E223ABF83}" presName="accentRepeatNode" presStyleLbl="solidFgAcc1" presStyleIdx="1" presStyleCnt="4"/>
      <dgm:spPr/>
    </dgm:pt>
    <dgm:pt modelId="{730DB267-1C56-4DC3-A150-D023408D2B90}" type="pres">
      <dgm:prSet presAssocID="{5649EE51-E274-4E9B-A74D-0AE9E144FAE1}" presName="text_3" presStyleLbl="node1" presStyleIdx="2" presStyleCnt="4">
        <dgm:presLayoutVars>
          <dgm:bulletEnabled val="1"/>
        </dgm:presLayoutVars>
      </dgm:prSet>
      <dgm:spPr/>
    </dgm:pt>
    <dgm:pt modelId="{B3D8AD12-DEC8-464E-A33C-E4D2DECCEAA4}" type="pres">
      <dgm:prSet presAssocID="{5649EE51-E274-4E9B-A74D-0AE9E144FAE1}" presName="accent_3" presStyleCnt="0"/>
      <dgm:spPr/>
    </dgm:pt>
    <dgm:pt modelId="{F5DDD349-5ED1-41AD-8047-730006C3B525}" type="pres">
      <dgm:prSet presAssocID="{5649EE51-E274-4E9B-A74D-0AE9E144FAE1}" presName="accentRepeatNode" presStyleLbl="solidFgAcc1" presStyleIdx="2" presStyleCnt="4"/>
      <dgm:spPr/>
    </dgm:pt>
    <dgm:pt modelId="{87398EE7-2B82-4802-A730-6EBA9372EBF1}" type="pres">
      <dgm:prSet presAssocID="{C69C3F69-CE82-446C-8077-8B9B173D55E3}" presName="text_4" presStyleLbl="node1" presStyleIdx="3" presStyleCnt="4">
        <dgm:presLayoutVars>
          <dgm:bulletEnabled val="1"/>
        </dgm:presLayoutVars>
      </dgm:prSet>
      <dgm:spPr/>
    </dgm:pt>
    <dgm:pt modelId="{095DE84B-049A-4FE8-BA5E-76866A4D76D3}" type="pres">
      <dgm:prSet presAssocID="{C69C3F69-CE82-446C-8077-8B9B173D55E3}" presName="accent_4" presStyleCnt="0"/>
      <dgm:spPr/>
    </dgm:pt>
    <dgm:pt modelId="{98ECD63B-6355-41EE-9C2A-07777A804F0E}" type="pres">
      <dgm:prSet presAssocID="{C69C3F69-CE82-446C-8077-8B9B173D55E3}" presName="accentRepeatNode" presStyleLbl="solidFgAcc1" presStyleIdx="3" presStyleCnt="4"/>
      <dgm:spPr/>
    </dgm:pt>
  </dgm:ptLst>
  <dgm:cxnLst>
    <dgm:cxn modelId="{27303C17-E383-41D8-A41F-F58BAC1D9847}" type="presOf" srcId="{9525F9EB-0474-46EA-AD2B-C38E223ABF83}" destId="{11A98CD0-9D63-473A-87B9-5FA519D97D2D}" srcOrd="0" destOrd="0" presId="urn:microsoft.com/office/officeart/2008/layout/VerticalCurvedList"/>
    <dgm:cxn modelId="{5713A47E-3872-4ABC-AEC4-05CCCBFA986C}" srcId="{B8979AC4-250A-44F5-977D-43305384A5EF}" destId="{5649EE51-E274-4E9B-A74D-0AE9E144FAE1}" srcOrd="2" destOrd="0" parTransId="{C2A819B3-5F7A-4517-9E76-4D9193687804}" sibTransId="{F9503BF0-970B-4548-8148-86506CB1589E}"/>
    <dgm:cxn modelId="{611948B0-5E80-4A81-8A05-CD93A881A471}" type="presOf" srcId="{C60B8756-3746-4A40-A7FD-CB50CCB05302}" destId="{D12D0F00-BE75-4925-8015-FE832FD5F943}" srcOrd="0" destOrd="0" presId="urn:microsoft.com/office/officeart/2008/layout/VerticalCurvedList"/>
    <dgm:cxn modelId="{7854B1BA-5643-4DE3-A996-79E55653DDA8}" type="presOf" srcId="{5649EE51-E274-4E9B-A74D-0AE9E144FAE1}" destId="{730DB267-1C56-4DC3-A150-D023408D2B90}" srcOrd="0" destOrd="0" presId="urn:microsoft.com/office/officeart/2008/layout/VerticalCurvedList"/>
    <dgm:cxn modelId="{920CFDC9-E7AA-4CA1-8458-8137842E8E20}" srcId="{B8979AC4-250A-44F5-977D-43305384A5EF}" destId="{C69C3F69-CE82-446C-8077-8B9B173D55E3}" srcOrd="3" destOrd="0" parTransId="{DFDAA136-2303-4B92-B29F-C701B345D4F8}" sibTransId="{D348FEFB-E887-429A-9628-0BCA221D8F46}"/>
    <dgm:cxn modelId="{8E9999D0-E28D-4DAE-954E-E4D4ED9BF4E4}" srcId="{B8979AC4-250A-44F5-977D-43305384A5EF}" destId="{9525F9EB-0474-46EA-AD2B-C38E223ABF83}" srcOrd="1" destOrd="0" parTransId="{FC37A80C-3167-42CE-A13E-EC8E3EA55C1A}" sibTransId="{2CE6A777-3A9B-4B90-ABF2-76167329E815}"/>
    <dgm:cxn modelId="{D13942D9-AB45-4A28-BC8F-4B6FEB787D63}" srcId="{B8979AC4-250A-44F5-977D-43305384A5EF}" destId="{C60B8756-3746-4A40-A7FD-CB50CCB05302}" srcOrd="0" destOrd="0" parTransId="{4B0C4642-B359-4A31-9F89-2BD9F7AD0E3A}" sibTransId="{2610D219-157E-4676-9FBA-C37737A417E5}"/>
    <dgm:cxn modelId="{1B9507E2-EFEE-4DFE-9D09-E50B94C03F9D}" type="presOf" srcId="{2610D219-157E-4676-9FBA-C37737A417E5}" destId="{59688005-2835-4661-BAB9-9CA3D8A00C35}" srcOrd="0" destOrd="0" presId="urn:microsoft.com/office/officeart/2008/layout/VerticalCurvedList"/>
    <dgm:cxn modelId="{BB48A2EE-91C5-4645-BD94-B9A84287885F}" type="presOf" srcId="{B8979AC4-250A-44F5-977D-43305384A5EF}" destId="{22071F26-912E-403A-A242-D3EF28750F8A}" srcOrd="0" destOrd="0" presId="urn:microsoft.com/office/officeart/2008/layout/VerticalCurvedList"/>
    <dgm:cxn modelId="{2F9F28F5-C383-463C-94DB-00906CFC3F22}" type="presOf" srcId="{C69C3F69-CE82-446C-8077-8B9B173D55E3}" destId="{87398EE7-2B82-4802-A730-6EBA9372EBF1}" srcOrd="0" destOrd="0" presId="urn:microsoft.com/office/officeart/2008/layout/VerticalCurvedList"/>
    <dgm:cxn modelId="{EC720DD2-4B45-4AC9-90F0-4BBDB393E4F7}" type="presParOf" srcId="{22071F26-912E-403A-A242-D3EF28750F8A}" destId="{03DD9D7A-5C79-4D1E-A428-4EC5A7BC1671}" srcOrd="0" destOrd="0" presId="urn:microsoft.com/office/officeart/2008/layout/VerticalCurvedList"/>
    <dgm:cxn modelId="{CA2375E5-FD09-4FF7-853C-732F167DB62F}" type="presParOf" srcId="{03DD9D7A-5C79-4D1E-A428-4EC5A7BC1671}" destId="{657F5F23-10A2-4143-9E51-DE1B1C476138}" srcOrd="0" destOrd="0" presId="urn:microsoft.com/office/officeart/2008/layout/VerticalCurvedList"/>
    <dgm:cxn modelId="{5020E16D-54CF-405E-9D87-DA1B11A919A2}" type="presParOf" srcId="{657F5F23-10A2-4143-9E51-DE1B1C476138}" destId="{3039CC8C-88FC-461D-8C11-6DF366C52DC4}" srcOrd="0" destOrd="0" presId="urn:microsoft.com/office/officeart/2008/layout/VerticalCurvedList"/>
    <dgm:cxn modelId="{E565D858-6832-4B13-A5C2-8DD26071488C}" type="presParOf" srcId="{657F5F23-10A2-4143-9E51-DE1B1C476138}" destId="{59688005-2835-4661-BAB9-9CA3D8A00C35}" srcOrd="1" destOrd="0" presId="urn:microsoft.com/office/officeart/2008/layout/VerticalCurvedList"/>
    <dgm:cxn modelId="{76E6E942-D68C-483E-AD13-418282480E43}" type="presParOf" srcId="{657F5F23-10A2-4143-9E51-DE1B1C476138}" destId="{895E6B07-8E3D-42F1-A70E-B0235E779952}" srcOrd="2" destOrd="0" presId="urn:microsoft.com/office/officeart/2008/layout/VerticalCurvedList"/>
    <dgm:cxn modelId="{39A28321-83F9-4118-B420-04CD91CA6372}" type="presParOf" srcId="{657F5F23-10A2-4143-9E51-DE1B1C476138}" destId="{EE42B64F-AE6B-4C00-BD99-5732E35A6804}" srcOrd="3" destOrd="0" presId="urn:microsoft.com/office/officeart/2008/layout/VerticalCurvedList"/>
    <dgm:cxn modelId="{EDEBF7BD-873E-4BC8-B98E-D5255A1E9AE1}" type="presParOf" srcId="{03DD9D7A-5C79-4D1E-A428-4EC5A7BC1671}" destId="{D12D0F00-BE75-4925-8015-FE832FD5F943}" srcOrd="1" destOrd="0" presId="urn:microsoft.com/office/officeart/2008/layout/VerticalCurvedList"/>
    <dgm:cxn modelId="{C3D0A39C-17D1-4E96-81B8-209660EF5D4B}" type="presParOf" srcId="{03DD9D7A-5C79-4D1E-A428-4EC5A7BC1671}" destId="{320B4297-2165-4168-96BE-8D93FEC4DDC5}" srcOrd="2" destOrd="0" presId="urn:microsoft.com/office/officeart/2008/layout/VerticalCurvedList"/>
    <dgm:cxn modelId="{63CAE767-56A7-4956-B074-FC1ECF4F7775}" type="presParOf" srcId="{320B4297-2165-4168-96BE-8D93FEC4DDC5}" destId="{A6DE5A2D-3743-4ED8-9A8D-E2C199DE51B0}" srcOrd="0" destOrd="0" presId="urn:microsoft.com/office/officeart/2008/layout/VerticalCurvedList"/>
    <dgm:cxn modelId="{64E97D78-D9B2-4129-80A8-EFFF5261D74D}" type="presParOf" srcId="{03DD9D7A-5C79-4D1E-A428-4EC5A7BC1671}" destId="{11A98CD0-9D63-473A-87B9-5FA519D97D2D}" srcOrd="3" destOrd="0" presId="urn:microsoft.com/office/officeart/2008/layout/VerticalCurvedList"/>
    <dgm:cxn modelId="{C734219F-4E94-4A12-B516-8163D0C836F6}" type="presParOf" srcId="{03DD9D7A-5C79-4D1E-A428-4EC5A7BC1671}" destId="{D2E308EB-47B9-4B6A-B7DC-5BAAAA208BE3}" srcOrd="4" destOrd="0" presId="urn:microsoft.com/office/officeart/2008/layout/VerticalCurvedList"/>
    <dgm:cxn modelId="{9778CECA-DA7F-4FBA-9092-311FCAFC864D}" type="presParOf" srcId="{D2E308EB-47B9-4B6A-B7DC-5BAAAA208BE3}" destId="{28D4447C-20BF-44A4-9F09-EBB07E9D3B1F}" srcOrd="0" destOrd="0" presId="urn:microsoft.com/office/officeart/2008/layout/VerticalCurvedList"/>
    <dgm:cxn modelId="{604B20EE-8430-4C65-BCE7-10E0C3377A66}" type="presParOf" srcId="{03DD9D7A-5C79-4D1E-A428-4EC5A7BC1671}" destId="{730DB267-1C56-4DC3-A150-D023408D2B90}" srcOrd="5" destOrd="0" presId="urn:microsoft.com/office/officeart/2008/layout/VerticalCurvedList"/>
    <dgm:cxn modelId="{81669190-0381-469F-B7E6-2A70E1E79C15}" type="presParOf" srcId="{03DD9D7A-5C79-4D1E-A428-4EC5A7BC1671}" destId="{B3D8AD12-DEC8-464E-A33C-E4D2DECCEAA4}" srcOrd="6" destOrd="0" presId="urn:microsoft.com/office/officeart/2008/layout/VerticalCurvedList"/>
    <dgm:cxn modelId="{6E26ADFB-6536-458F-9EC9-C0C8749E09BD}" type="presParOf" srcId="{B3D8AD12-DEC8-464E-A33C-E4D2DECCEAA4}" destId="{F5DDD349-5ED1-41AD-8047-730006C3B525}" srcOrd="0" destOrd="0" presId="urn:microsoft.com/office/officeart/2008/layout/VerticalCurvedList"/>
    <dgm:cxn modelId="{7DF09929-F7F6-4CF8-A6C4-E538D22EEADB}" type="presParOf" srcId="{03DD9D7A-5C79-4D1E-A428-4EC5A7BC1671}" destId="{87398EE7-2B82-4802-A730-6EBA9372EBF1}" srcOrd="7" destOrd="0" presId="urn:microsoft.com/office/officeart/2008/layout/VerticalCurvedList"/>
    <dgm:cxn modelId="{4F86A07B-BF42-48F1-B7F4-249AD0403F03}" type="presParOf" srcId="{03DD9D7A-5C79-4D1E-A428-4EC5A7BC1671}" destId="{095DE84B-049A-4FE8-BA5E-76866A4D76D3}" srcOrd="8" destOrd="0" presId="urn:microsoft.com/office/officeart/2008/layout/VerticalCurvedList"/>
    <dgm:cxn modelId="{27A2C255-0A9A-4F42-A512-6563E00536BD}" type="presParOf" srcId="{095DE84B-049A-4FE8-BA5E-76866A4D76D3}" destId="{98ECD63B-6355-41EE-9C2A-07777A804F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E9CC3-C30E-4C1E-90D8-611F85E190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FDD4D4-F1AA-4F09-893B-D93928A3E5FF}">
      <dgm:prSet phldrT="[Text]"/>
      <dgm:spPr/>
      <dgm:t>
        <a:bodyPr/>
        <a:lstStyle/>
        <a:p>
          <a:r>
            <a:rPr lang="cs-CZ" dirty="0"/>
            <a:t>Nejvyšší správní soud</a:t>
          </a:r>
        </a:p>
      </dgm:t>
    </dgm:pt>
    <dgm:pt modelId="{E86B8BB5-DA19-496D-9116-5F8134C46FF3}" type="parTrans" cxnId="{609DFA8E-2D5D-4EB8-89C4-0A8C21092D80}">
      <dgm:prSet/>
      <dgm:spPr/>
      <dgm:t>
        <a:bodyPr/>
        <a:lstStyle/>
        <a:p>
          <a:endParaRPr lang="cs-CZ"/>
        </a:p>
      </dgm:t>
    </dgm:pt>
    <dgm:pt modelId="{C0DC804E-A645-4F7A-A459-D6BCF13C5EA9}" type="sibTrans" cxnId="{609DFA8E-2D5D-4EB8-89C4-0A8C21092D80}">
      <dgm:prSet/>
      <dgm:spPr/>
      <dgm:t>
        <a:bodyPr/>
        <a:lstStyle/>
        <a:p>
          <a:endParaRPr lang="cs-CZ"/>
        </a:p>
      </dgm:t>
    </dgm:pt>
    <dgm:pt modelId="{253A31C1-760E-4AE2-8C82-BDC5332B1CC4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637E50A3-2483-41D0-8358-27B1005CCC63}" type="parTrans" cxnId="{F1829CEF-4693-4502-9A35-D04B77AC7DF6}">
      <dgm:prSet/>
      <dgm:spPr/>
      <dgm:t>
        <a:bodyPr/>
        <a:lstStyle/>
        <a:p>
          <a:endParaRPr lang="cs-CZ"/>
        </a:p>
      </dgm:t>
    </dgm:pt>
    <dgm:pt modelId="{48A28E71-C5CA-45A7-A65E-36BEA2D1F84B}" type="sibTrans" cxnId="{F1829CEF-4693-4502-9A35-D04B77AC7DF6}">
      <dgm:prSet/>
      <dgm:spPr/>
      <dgm:t>
        <a:bodyPr/>
        <a:lstStyle/>
        <a:p>
          <a:endParaRPr lang="cs-CZ"/>
        </a:p>
      </dgm:t>
    </dgm:pt>
    <dgm:pt modelId="{F678AE08-E983-44E7-A33D-5E825916BF03}" type="pres">
      <dgm:prSet presAssocID="{666E9CC3-C30E-4C1E-90D8-611F85E190B6}" presName="compositeShape" presStyleCnt="0">
        <dgm:presLayoutVars>
          <dgm:dir/>
          <dgm:resizeHandles/>
        </dgm:presLayoutVars>
      </dgm:prSet>
      <dgm:spPr/>
    </dgm:pt>
    <dgm:pt modelId="{78F65A32-E0DB-414B-A9DF-0B9BE2FAF0C5}" type="pres">
      <dgm:prSet presAssocID="{666E9CC3-C30E-4C1E-90D8-611F85E190B6}" presName="pyramid" presStyleLbl="node1" presStyleIdx="0" presStyleCnt="1"/>
      <dgm:spPr/>
    </dgm:pt>
    <dgm:pt modelId="{1158A8FD-88D7-4893-AA75-E67263AE97D4}" type="pres">
      <dgm:prSet presAssocID="{666E9CC3-C30E-4C1E-90D8-611F85E190B6}" presName="theList" presStyleCnt="0"/>
      <dgm:spPr/>
    </dgm:pt>
    <dgm:pt modelId="{0824470B-9975-4C00-B19B-8FCCBD1AB10A}" type="pres">
      <dgm:prSet presAssocID="{8DFDD4D4-F1AA-4F09-893B-D93928A3E5FF}" presName="aNode" presStyleLbl="fgAcc1" presStyleIdx="0" presStyleCnt="2">
        <dgm:presLayoutVars>
          <dgm:bulletEnabled val="1"/>
        </dgm:presLayoutVars>
      </dgm:prSet>
      <dgm:spPr/>
    </dgm:pt>
    <dgm:pt modelId="{735594C8-7506-4D5A-B2B1-F2CC16FCCE56}" type="pres">
      <dgm:prSet presAssocID="{8DFDD4D4-F1AA-4F09-893B-D93928A3E5FF}" presName="aSpace" presStyleCnt="0"/>
      <dgm:spPr/>
    </dgm:pt>
    <dgm:pt modelId="{508214EF-B065-4C1D-86CD-B8BD472087CA}" type="pres">
      <dgm:prSet presAssocID="{253A31C1-760E-4AE2-8C82-BDC5332B1CC4}" presName="aNode" presStyleLbl="fgAcc1" presStyleIdx="1" presStyleCnt="2">
        <dgm:presLayoutVars>
          <dgm:bulletEnabled val="1"/>
        </dgm:presLayoutVars>
      </dgm:prSet>
      <dgm:spPr/>
    </dgm:pt>
    <dgm:pt modelId="{BEC1B0AB-44FC-4564-9058-FF7C15B43584}" type="pres">
      <dgm:prSet presAssocID="{253A31C1-760E-4AE2-8C82-BDC5332B1CC4}" presName="aSpace" presStyleCnt="0"/>
      <dgm:spPr/>
    </dgm:pt>
  </dgm:ptLst>
  <dgm:cxnLst>
    <dgm:cxn modelId="{3D5B1606-EBA6-4BCC-AB0F-1038C36C567C}" type="presOf" srcId="{8DFDD4D4-F1AA-4F09-893B-D93928A3E5FF}" destId="{0824470B-9975-4C00-B19B-8FCCBD1AB10A}" srcOrd="0" destOrd="0" presId="urn:microsoft.com/office/officeart/2005/8/layout/pyramid2"/>
    <dgm:cxn modelId="{F2449738-61A7-42E3-8F01-C5CB1C43CEF3}" type="presOf" srcId="{253A31C1-760E-4AE2-8C82-BDC5332B1CC4}" destId="{508214EF-B065-4C1D-86CD-B8BD472087CA}" srcOrd="0" destOrd="0" presId="urn:microsoft.com/office/officeart/2005/8/layout/pyramid2"/>
    <dgm:cxn modelId="{24F83F89-4887-4A1D-9A5F-3880E72A7F4C}" type="presOf" srcId="{666E9CC3-C30E-4C1E-90D8-611F85E190B6}" destId="{F678AE08-E983-44E7-A33D-5E825916BF03}" srcOrd="0" destOrd="0" presId="urn:microsoft.com/office/officeart/2005/8/layout/pyramid2"/>
    <dgm:cxn modelId="{609DFA8E-2D5D-4EB8-89C4-0A8C21092D80}" srcId="{666E9CC3-C30E-4C1E-90D8-611F85E190B6}" destId="{8DFDD4D4-F1AA-4F09-893B-D93928A3E5FF}" srcOrd="0" destOrd="0" parTransId="{E86B8BB5-DA19-496D-9116-5F8134C46FF3}" sibTransId="{C0DC804E-A645-4F7A-A459-D6BCF13C5EA9}"/>
    <dgm:cxn modelId="{F1829CEF-4693-4502-9A35-D04B77AC7DF6}" srcId="{666E9CC3-C30E-4C1E-90D8-611F85E190B6}" destId="{253A31C1-760E-4AE2-8C82-BDC5332B1CC4}" srcOrd="1" destOrd="0" parTransId="{637E50A3-2483-41D0-8358-27B1005CCC63}" sibTransId="{48A28E71-C5CA-45A7-A65E-36BEA2D1F84B}"/>
    <dgm:cxn modelId="{9D9B964D-CD69-47EE-AA30-ADE1D065098F}" type="presParOf" srcId="{F678AE08-E983-44E7-A33D-5E825916BF03}" destId="{78F65A32-E0DB-414B-A9DF-0B9BE2FAF0C5}" srcOrd="0" destOrd="0" presId="urn:microsoft.com/office/officeart/2005/8/layout/pyramid2"/>
    <dgm:cxn modelId="{11B4DD86-912D-4645-8BA2-04DEA5978F4C}" type="presParOf" srcId="{F678AE08-E983-44E7-A33D-5E825916BF03}" destId="{1158A8FD-88D7-4893-AA75-E67263AE97D4}" srcOrd="1" destOrd="0" presId="urn:microsoft.com/office/officeart/2005/8/layout/pyramid2"/>
    <dgm:cxn modelId="{D4003295-0A55-4730-9BD4-9FF56F5D3E79}" type="presParOf" srcId="{1158A8FD-88D7-4893-AA75-E67263AE97D4}" destId="{0824470B-9975-4C00-B19B-8FCCBD1AB10A}" srcOrd="0" destOrd="0" presId="urn:microsoft.com/office/officeart/2005/8/layout/pyramid2"/>
    <dgm:cxn modelId="{D9FFBD7E-DBA3-4E87-8DA2-C2B02217A9DA}" type="presParOf" srcId="{1158A8FD-88D7-4893-AA75-E67263AE97D4}" destId="{735594C8-7506-4D5A-B2B1-F2CC16FCCE56}" srcOrd="1" destOrd="0" presId="urn:microsoft.com/office/officeart/2005/8/layout/pyramid2"/>
    <dgm:cxn modelId="{3DF2F42B-2C9E-4596-8516-8341921CBD1A}" type="presParOf" srcId="{1158A8FD-88D7-4893-AA75-E67263AE97D4}" destId="{508214EF-B065-4C1D-86CD-B8BD472087CA}" srcOrd="2" destOrd="0" presId="urn:microsoft.com/office/officeart/2005/8/layout/pyramid2"/>
    <dgm:cxn modelId="{D7F658C8-42FC-4624-8B22-27166866A7C6}" type="presParOf" srcId="{1158A8FD-88D7-4893-AA75-E67263AE97D4}" destId="{BEC1B0AB-44FC-4564-9058-FF7C15B4358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8005-2835-4661-BAB9-9CA3D8A00C35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D0F00-BE75-4925-8015-FE832FD5F943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Civilní soudnictví</a:t>
          </a:r>
        </a:p>
      </dsp:txBody>
      <dsp:txXfrm>
        <a:off x="468587" y="318298"/>
        <a:ext cx="10227160" cy="636928"/>
      </dsp:txXfrm>
    </dsp:sp>
    <dsp:sp modelId="{A6DE5A2D-3743-4ED8-9A8D-E2C199DE51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8CD0-9D63-473A-87B9-5FA519D97D2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Správní soudnictví</a:t>
          </a:r>
        </a:p>
      </dsp:txBody>
      <dsp:txXfrm>
        <a:off x="833752" y="1273856"/>
        <a:ext cx="9861995" cy="636928"/>
      </dsp:txXfrm>
    </dsp:sp>
    <dsp:sp modelId="{28D4447C-20BF-44A4-9F09-EBB07E9D3B1F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B267-1C56-4DC3-A150-D023408D2B90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Trestní soudnictví</a:t>
          </a:r>
        </a:p>
      </dsp:txBody>
      <dsp:txXfrm>
        <a:off x="833752" y="2229414"/>
        <a:ext cx="9861995" cy="636928"/>
      </dsp:txXfrm>
    </dsp:sp>
    <dsp:sp modelId="{F5DDD349-5ED1-41AD-8047-730006C3B52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98EE7-2B82-4802-A730-6EBA9372EBF1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Ústavní soudnictví</a:t>
          </a:r>
        </a:p>
      </dsp:txBody>
      <dsp:txXfrm>
        <a:off x="468587" y="3184973"/>
        <a:ext cx="10227160" cy="636928"/>
      </dsp:txXfrm>
    </dsp:sp>
    <dsp:sp modelId="{98ECD63B-6355-41EE-9C2A-07777A804F0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5065554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Nejvyšší soud</a:t>
          </a:r>
        </a:p>
      </dsp:txBody>
      <dsp:txXfrm>
        <a:off x="5101475" y="450345"/>
        <a:ext cx="2619288" cy="664013"/>
      </dsp:txXfrm>
    </dsp:sp>
    <dsp:sp modelId="{863BB1BD-99B5-44B6-8FBC-5759C41D14B2}">
      <dsp:nvSpPr>
        <dsp:cNvPr id="0" name=""/>
        <dsp:cNvSpPr/>
      </dsp:nvSpPr>
      <dsp:spPr>
        <a:xfrm>
          <a:off x="5065554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Vrchní soud</a:t>
          </a:r>
        </a:p>
      </dsp:txBody>
      <dsp:txXfrm>
        <a:off x="5101475" y="1278183"/>
        <a:ext cx="2619288" cy="664013"/>
      </dsp:txXfrm>
    </dsp:sp>
    <dsp:sp modelId="{8E0AF1F3-7315-4328-9266-BDA7B154072B}">
      <dsp:nvSpPr>
        <dsp:cNvPr id="0" name=""/>
        <dsp:cNvSpPr/>
      </dsp:nvSpPr>
      <dsp:spPr>
        <a:xfrm>
          <a:off x="5065554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Krajský soud</a:t>
          </a:r>
        </a:p>
      </dsp:txBody>
      <dsp:txXfrm>
        <a:off x="5101475" y="2106020"/>
        <a:ext cx="2619288" cy="664013"/>
      </dsp:txXfrm>
    </dsp:sp>
    <dsp:sp modelId="{B17C49AD-4D6F-4F81-AF68-91484C86AB01}">
      <dsp:nvSpPr>
        <dsp:cNvPr id="0" name=""/>
        <dsp:cNvSpPr/>
      </dsp:nvSpPr>
      <dsp:spPr>
        <a:xfrm>
          <a:off x="5065554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Okresní soud</a:t>
          </a:r>
        </a:p>
      </dsp:txBody>
      <dsp:txXfrm>
        <a:off x="5101475" y="2933858"/>
        <a:ext cx="2619288" cy="66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65A32-E0DB-414B-A9DF-0B9BE2FAF0C5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470B-9975-4C00-B19B-8FCCBD1AB10A}">
      <dsp:nvSpPr>
        <dsp:cNvPr id="0" name=""/>
        <dsp:cNvSpPr/>
      </dsp:nvSpPr>
      <dsp:spPr>
        <a:xfrm>
          <a:off x="5065554" y="414424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Nejvyšší správní soud</a:t>
          </a:r>
        </a:p>
      </dsp:txBody>
      <dsp:txXfrm>
        <a:off x="5137397" y="486267"/>
        <a:ext cx="2547444" cy="1328025"/>
      </dsp:txXfrm>
    </dsp:sp>
    <dsp:sp modelId="{508214EF-B065-4C1D-86CD-B8BD472087CA}">
      <dsp:nvSpPr>
        <dsp:cNvPr id="0" name=""/>
        <dsp:cNvSpPr/>
      </dsp:nvSpPr>
      <dsp:spPr>
        <a:xfrm>
          <a:off x="5065554" y="2070100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Krajský soud</a:t>
          </a:r>
        </a:p>
      </dsp:txBody>
      <dsp:txXfrm>
        <a:off x="5137397" y="2141943"/>
        <a:ext cx="2547444" cy="1328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oud.cz/o-ustavnim-soud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Moc soudní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/>
              <a:t>6.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96DB65-E257-4BBE-863B-D6B0A4A6A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7BE88-F416-40A0-B56F-BBF2D20AC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AA41E0-A659-46BD-8AE7-EA3D555D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Soudce</a:t>
            </a:r>
          </a:p>
        </p:txBody>
      </p:sp>
    </p:spTree>
    <p:extLst>
      <p:ext uri="{BB962C8B-B14F-4D97-AF65-F5344CB8AC3E}">
        <p14:creationId xmlns:p14="http://schemas.microsoft.com/office/powerpoint/2010/main" val="77384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073D72-0DE5-46CA-B164-556D40D14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E20C3-4FD8-4B5D-A6A1-B3133271E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75BBD-8BE7-446A-A928-B8113225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F469D5-46D9-4862-9567-38F77889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836694" cy="3342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různé požadavky, pravidla a faktory, aby soudce byl nezávislý (platné pro ČR)</a:t>
            </a:r>
          </a:p>
          <a:p>
            <a:pPr lvl="1"/>
            <a:r>
              <a:rPr lang="cs-CZ" dirty="0"/>
              <a:t>vázán </a:t>
            </a:r>
            <a:r>
              <a:rPr lang="cs-CZ" dirty="0">
                <a:solidFill>
                  <a:schemeClr val="tx2"/>
                </a:solidFill>
              </a:rPr>
              <a:t>jen zákonem </a:t>
            </a:r>
            <a:r>
              <a:rPr lang="cs-CZ" dirty="0"/>
              <a:t>(a ústavním zákonem) </a:t>
            </a:r>
            <a:r>
              <a:rPr lang="cs-CZ" dirty="0">
                <a:solidFill>
                  <a:schemeClr val="tx2"/>
                </a:solidFill>
              </a:rPr>
              <a:t>a mezinárodní smlouvou</a:t>
            </a:r>
            <a:r>
              <a:rPr lang="cs-CZ" dirty="0"/>
              <a:t>, která je součástí právního řádu </a:t>
            </a:r>
          </a:p>
          <a:p>
            <a:pPr lvl="1"/>
            <a:r>
              <a:rPr lang="cs-CZ" dirty="0"/>
              <a:t>rozhodnutí soudu může </a:t>
            </a:r>
            <a:r>
              <a:rPr lang="cs-CZ" dirty="0">
                <a:solidFill>
                  <a:schemeClr val="tx2"/>
                </a:solidFill>
              </a:rPr>
              <a:t>přezkoumávat jen jiný soud</a:t>
            </a:r>
          </a:p>
          <a:p>
            <a:pPr lvl="1"/>
            <a:r>
              <a:rPr lang="cs-CZ" dirty="0"/>
              <a:t>soudce je </a:t>
            </a:r>
            <a:r>
              <a:rPr lang="cs-CZ" dirty="0">
                <a:solidFill>
                  <a:schemeClr val="tx2"/>
                </a:solidFill>
              </a:rPr>
              <a:t>jmenován prezidentem </a:t>
            </a:r>
            <a:r>
              <a:rPr lang="cs-CZ" dirty="0"/>
              <a:t>(výkonná moc) – funkce se ujímá složením slibu</a:t>
            </a:r>
          </a:p>
          <a:p>
            <a:pPr lvl="1"/>
            <a:r>
              <a:rPr lang="cs-CZ" dirty="0"/>
              <a:t>požadavky na odbornou a </a:t>
            </a:r>
            <a:r>
              <a:rPr lang="cs-CZ" dirty="0">
                <a:solidFill>
                  <a:schemeClr val="tx2"/>
                </a:solidFill>
              </a:rPr>
              <a:t>profesionální přípravu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neslučitelnost funkcí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chování </a:t>
            </a:r>
            <a:r>
              <a:rPr lang="cs-CZ" dirty="0"/>
              <a:t>– posuzují soudci (kárné řízení), soudce nelze přeřadit k jinému soudu, zbavení funkce – obtížné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platové podmínky </a:t>
            </a:r>
            <a:r>
              <a:rPr lang="cs-CZ" dirty="0"/>
              <a:t>– docela slušné (vs. podplácení)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3B6C261-F6B3-4235-91B8-333AC8DFB64C}"/>
              </a:ext>
            </a:extLst>
          </p:cNvPr>
          <p:cNvSpPr txBox="1">
            <a:spLocks/>
          </p:cNvSpPr>
          <p:nvPr/>
        </p:nvSpPr>
        <p:spPr>
          <a:xfrm>
            <a:off x="720000" y="5119625"/>
            <a:ext cx="10836694" cy="51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zachování důstojnosti soudcovské funkce i mimo „pracovní dobu“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E492A1-2CD2-4E05-BAF4-C0B1FB8FFBB2}"/>
              </a:ext>
            </a:extLst>
          </p:cNvPr>
          <p:cNvSpPr txBox="1"/>
          <p:nvPr/>
        </p:nvSpPr>
        <p:spPr>
          <a:xfrm>
            <a:off x="720001" y="5716270"/>
            <a:ext cx="108366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doplnění: mlčenlivost, a to i po zániku funkce soudce (výjimky)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4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3CD1BB-BB0A-4444-A52B-DC7B6667A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6154A-AC97-4821-8383-E64BED8E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61564D-C9DD-45AA-A210-B722B0D0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plat 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47DDC02E-42DE-4E10-98A4-B62506EA145C}"/>
              </a:ext>
            </a:extLst>
          </p:cNvPr>
          <p:cNvSpPr txBox="1">
            <a:spLocks/>
          </p:cNvSpPr>
          <p:nvPr/>
        </p:nvSpPr>
        <p:spPr>
          <a:xfrm>
            <a:off x="720000" y="1714372"/>
            <a:ext cx="10753200" cy="4139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pro rok 2023 je základ 113 709 Kč</a:t>
            </a:r>
          </a:p>
          <a:p>
            <a:r>
              <a:rPr lang="cs-CZ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odvíjí se od pozice, soudu a délky praxe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do 5 let započtené doby – 100 100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6 lety započtené doby – 114 900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30 lety započtené doby – 171 800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do 5 let započtené doby – 109 200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s 30 lety započtené doby – 189 900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Nejvyššího soudu – 209 300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předseda Nejvyššího soudu – 284 300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Ústavního soudu – 234 300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předseda Ústavního soudu – 329 800 Kč (+ náhrady 42 100 Kč)</a:t>
            </a:r>
          </a:p>
          <a:p>
            <a:pPr lvl="1"/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kern="0" dirty="0"/>
          </a:p>
        </p:txBody>
      </p:sp>
      <p:pic>
        <p:nvPicPr>
          <p:cNvPr id="3078" name="Picture 6" descr="Co musíte ráno vědět (16. prosince) – Investiční web">
            <a:extLst>
              <a:ext uri="{FF2B5EF4-FFF2-40B4-BE49-F238E27FC236}">
                <a16:creationId xmlns:a16="http://schemas.microsoft.com/office/drawing/2014/main" id="{4A4FA77A-D3D7-4D17-A770-2058413D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0" y="278852"/>
            <a:ext cx="3443592" cy="22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9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46A222-64AA-41DD-88E8-5C4D0F2B3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76028E-D25E-4602-9050-E702F8033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9A2F05-F9A0-4410-B4B1-941AC1AC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Nestrannost soudců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C130FD-184F-43C0-924A-6BDE3A4F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věc (případ) rozhoduje soudce, který se neúčastní na věci – aby neměl subjektivní zájem na rozhodnutí věci – musí být objektivní</a:t>
            </a:r>
          </a:p>
          <a:p>
            <a:r>
              <a:rPr lang="cs-CZ" sz="2400" dirty="0"/>
              <a:t>někdy též „neutralita“ soudce</a:t>
            </a:r>
          </a:p>
          <a:p>
            <a:r>
              <a:rPr lang="cs-CZ" sz="2400" dirty="0"/>
              <a:t>aby nebyl podjatý – posuzuje soudce sám i strany sporu</a:t>
            </a:r>
          </a:p>
          <a:p>
            <a:r>
              <a:rPr lang="cs-CZ" sz="2400" dirty="0"/>
              <a:t>v zákonech vymezených důvodech – lze </a:t>
            </a:r>
            <a:r>
              <a:rPr lang="cs-CZ" sz="2400" dirty="0">
                <a:solidFill>
                  <a:schemeClr val="tx2"/>
                </a:solidFill>
              </a:rPr>
              <a:t>vyloučit soudce z řízení </a:t>
            </a:r>
            <a:r>
              <a:rPr lang="cs-CZ" sz="2400" dirty="0"/>
              <a:t>(a někdy i celý soud – tzv. nutná delegace)</a:t>
            </a:r>
          </a:p>
        </p:txBody>
      </p:sp>
    </p:spTree>
    <p:extLst>
      <p:ext uri="{BB962C8B-B14F-4D97-AF65-F5344CB8AC3E}">
        <p14:creationId xmlns:p14="http://schemas.microsoft.com/office/powerpoint/2010/main" val="411172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AA7BDA-72FD-47D8-9E38-3B561E191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A6D83-7C55-43F6-B317-93D18330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E0D817-EB54-4647-9544-15111EA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F06F8A-8643-4B3E-90CE-11819AE0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8725"/>
            <a:ext cx="10753200" cy="40829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jmenuje prezident republiky </a:t>
            </a:r>
            <a:r>
              <a:rPr lang="cs-CZ" sz="2000" dirty="0"/>
              <a:t>bez časového omezení (čl. 93 Ústavy)</a:t>
            </a:r>
          </a:p>
          <a:p>
            <a:r>
              <a:rPr lang="cs-CZ" sz="2000" dirty="0"/>
              <a:t>funkce se ujímá složením </a:t>
            </a:r>
            <a:r>
              <a:rPr lang="cs-CZ" sz="2000" dirty="0">
                <a:solidFill>
                  <a:schemeClr val="tx2"/>
                </a:solidFill>
              </a:rPr>
              <a:t>slibu</a:t>
            </a:r>
            <a:r>
              <a:rPr lang="cs-CZ" sz="2000" dirty="0"/>
              <a:t> (čl. 93 Ústavy)</a:t>
            </a:r>
          </a:p>
          <a:p>
            <a:r>
              <a:rPr lang="cs-CZ" sz="2000" dirty="0"/>
              <a:t>stanoví obecný rámec </a:t>
            </a:r>
            <a:r>
              <a:rPr lang="cs-CZ" sz="2000" dirty="0">
                <a:solidFill>
                  <a:schemeClr val="tx2"/>
                </a:solidFill>
              </a:rPr>
              <a:t>pro výkon a činnost soudce </a:t>
            </a:r>
            <a:r>
              <a:rPr lang="cs-CZ" sz="2000" dirty="0"/>
              <a:t>- bezúhonný občan, který má vysokoškolské právnické vzdělání (čl. 93 odst. 2 Ústavy)</a:t>
            </a:r>
          </a:p>
          <a:p>
            <a:r>
              <a:rPr lang="cs-CZ" sz="2000" dirty="0"/>
              <a:t>soudce je při rozhodování vázán zákonem a mezinárodní smlouvou, která je součástí právního řádu (čl. 95 odst. 1) – </a:t>
            </a:r>
            <a:r>
              <a:rPr lang="cs-CZ" sz="2000" dirty="0">
                <a:solidFill>
                  <a:schemeClr val="tx2"/>
                </a:solidFill>
              </a:rPr>
              <a:t>rozhoduje podle práva</a:t>
            </a:r>
            <a:r>
              <a:rPr lang="cs-CZ" sz="2000" dirty="0"/>
              <a:t>!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oprávněn posoudit soulad jiného právního předpisu se zákonem nebo s takovou mezinárodní smlouvou (čl. 95 odst. 1 Ústavy)</a:t>
            </a:r>
          </a:p>
          <a:p>
            <a:pPr lvl="1"/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dojde-li soud k závěru, že zákon, jehož má být při řešení věci použito, je v rozporu s ústavním pořádkem, předloží věc Ústavnímu soudu (čl.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95 odst. 2 Ústavy)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506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897B04-02EF-44CB-B610-71FC2BF5C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210930-AFC6-42CB-BCC5-652F2EC98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213F17-87BC-44A0-94C9-0233E8EE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D08AAD-E0AD-4F24-9EED-3B522C18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6982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soudce </a:t>
            </a:r>
            <a:r>
              <a:rPr lang="cs-CZ" sz="2400" dirty="0">
                <a:solidFill>
                  <a:schemeClr val="tx2"/>
                </a:solidFill>
              </a:rPr>
              <a:t>nelze proti jeho vůli odvolat </a:t>
            </a:r>
            <a:r>
              <a:rPr lang="cs-CZ" sz="2400" dirty="0"/>
              <a:t>nebo </a:t>
            </a:r>
            <a:r>
              <a:rPr lang="cs-CZ" sz="2400" dirty="0">
                <a:solidFill>
                  <a:schemeClr val="tx2"/>
                </a:solidFill>
              </a:rPr>
              <a:t>přeložit</a:t>
            </a:r>
            <a:r>
              <a:rPr lang="cs-CZ" sz="2400" dirty="0"/>
              <a:t> k jinému soudu (výjimky – kárná odpovědnost); (čl. 82 odst. 2 Ústavy)</a:t>
            </a:r>
            <a:endParaRPr lang="cs-CZ" dirty="0"/>
          </a:p>
          <a:p>
            <a:r>
              <a:rPr lang="cs-CZ" sz="2400" dirty="0">
                <a:solidFill>
                  <a:schemeClr val="tx2"/>
                </a:solidFill>
              </a:rPr>
              <a:t>funkce soudce není slučitelná </a:t>
            </a:r>
            <a:r>
              <a:rPr lang="cs-CZ" sz="2400" dirty="0"/>
              <a:t>s funkcí prezidenta republiky, člena Parlamentu ani s jakoukoli funkcí ve veřejné správě; zákon stanoví, se kterými dalšími činnostmi je výkon soudcovské funkce neslučitelný (čl. 82 odst. 3 Ústavy)</a:t>
            </a:r>
          </a:p>
          <a:p>
            <a:pPr lvl="1"/>
            <a:r>
              <a:rPr lang="cs-CZ" dirty="0"/>
              <a:t>onen zákon je zákon o soudcích </a:t>
            </a:r>
            <a:r>
              <a:rPr lang="cs-CZ" dirty="0">
                <a:solidFill>
                  <a:schemeClr val="tx2"/>
                </a:solidFill>
              </a:rPr>
              <a:t>- neslučitelnost funkcí </a:t>
            </a:r>
            <a:r>
              <a:rPr lang="cs-CZ" dirty="0"/>
              <a:t>– výjimky – správa vlastního majetku, činnost vědecká, pedagogická, literární, publicistická, umělecká, aktivního sportovce a činnost v poradních orgánech ministerstva, vlády a v orgánech komor Parlamentu (§ 85 zákona o soudcích)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0BA55F6-96A6-4796-81C2-95A6FFC1C4E8}"/>
              </a:ext>
            </a:extLst>
          </p:cNvPr>
          <p:cNvSpPr/>
          <p:nvPr/>
        </p:nvSpPr>
        <p:spPr bwMode="auto">
          <a:xfrm>
            <a:off x="8317735" y="539827"/>
            <a:ext cx="3238959" cy="831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82 Ústavy</a:t>
            </a:r>
          </a:p>
        </p:txBody>
      </p:sp>
    </p:spTree>
    <p:extLst>
      <p:ext uri="{BB962C8B-B14F-4D97-AF65-F5344CB8AC3E}">
        <p14:creationId xmlns:p14="http://schemas.microsoft.com/office/powerpoint/2010/main" val="113040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77FA41-9CB8-4DDD-AF15-4E51D27DB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C6BE1-D433-487F-99DA-85A7A13E2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E0FAD-F8BB-40E1-8885-E4B8DB85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FA771-E3B4-4335-8AD6-E77FDC90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7092"/>
            <a:ext cx="10753200" cy="2185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(1) Zákon stanoví případy, kdy </a:t>
            </a:r>
            <a:r>
              <a:rPr lang="cs-CZ" sz="2400" dirty="0">
                <a:solidFill>
                  <a:schemeClr val="tx2"/>
                </a:solidFill>
              </a:rPr>
              <a:t>soudci rozhodují v senátu a jaké je jeho složení</a:t>
            </a:r>
            <a:r>
              <a:rPr lang="cs-CZ" sz="2400" dirty="0"/>
              <a:t>. V ostatních případech rozhodují jako </a:t>
            </a:r>
            <a:r>
              <a:rPr lang="cs-CZ" sz="2400" dirty="0">
                <a:solidFill>
                  <a:schemeClr val="tx2"/>
                </a:solidFill>
              </a:rPr>
              <a:t>samosoudci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(2) Zákon může stanovit, ve kterých věcech a jakým způsobem se na rozhodování soudů </a:t>
            </a:r>
            <a:r>
              <a:rPr lang="cs-CZ" sz="2400" dirty="0">
                <a:solidFill>
                  <a:schemeClr val="tx2"/>
                </a:solidFill>
              </a:rPr>
              <a:t>podílejí vedle soudců i další občané</a:t>
            </a:r>
            <a:r>
              <a:rPr lang="cs-CZ" sz="2400" dirty="0"/>
              <a:t>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42F3239-E2C9-49DE-B428-B79F7583BE72}"/>
              </a:ext>
            </a:extLst>
          </p:cNvPr>
          <p:cNvSpPr/>
          <p:nvPr/>
        </p:nvSpPr>
        <p:spPr bwMode="auto">
          <a:xfrm>
            <a:off x="8317735" y="539827"/>
            <a:ext cx="3238959" cy="831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94 Ústavy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786223-0894-4920-8B7E-E6863F3C32C9}"/>
              </a:ext>
            </a:extLst>
          </p:cNvPr>
          <p:cNvSpPr txBox="1"/>
          <p:nvPr/>
        </p:nvSpPr>
        <p:spPr>
          <a:xfrm>
            <a:off x="720000" y="3854436"/>
            <a:ext cx="10752000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přísedící</a:t>
            </a:r>
            <a:r>
              <a:rPr lang="cs-CZ" sz="2400" dirty="0"/>
              <a:t> – účast </a:t>
            </a:r>
            <a:r>
              <a:rPr lang="cs-CZ" sz="2400" dirty="0">
                <a:solidFill>
                  <a:schemeClr val="tx2"/>
                </a:solidFill>
              </a:rPr>
              <a:t>laického prvku </a:t>
            </a:r>
            <a:r>
              <a:rPr lang="cs-CZ" sz="2400" dirty="0"/>
              <a:t>při rozhodování, </a:t>
            </a:r>
            <a:r>
              <a:rPr lang="cs-CZ" sz="2400" dirty="0">
                <a:solidFill>
                  <a:schemeClr val="tx2"/>
                </a:solidFill>
              </a:rPr>
              <a:t>„soudci z lidu“, </a:t>
            </a:r>
            <a:r>
              <a:rPr lang="cs-CZ" sz="2400" dirty="0"/>
              <a:t>jen v zákonem vymezených případech (pracovněprávní vztahy při rozhodování v 1. stupni, některé trestní věci, kde rozhoduje krajský soud v 1. stupni a okresn</a:t>
            </a:r>
            <a:r>
              <a:rPr lang="cs-CZ" dirty="0"/>
              <a:t>í soudy, kde „hrozí“ horní hranice trestu odnětí svobody 5 let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občan ČR, svéprávný, bezúhonný, věk 30 let, poskytuje jisté záruky – nemusí to být právník, má to být laik, špatně placené – 150 Kč za jednací den! </a:t>
            </a:r>
          </a:p>
          <a:p>
            <a:pPr lvl="1"/>
            <a:r>
              <a:rPr lang="cs-CZ" sz="1800" dirty="0"/>
              <a:t>často diskutovaná otázka, jaká je role přísedících</a:t>
            </a:r>
          </a:p>
        </p:txBody>
      </p:sp>
    </p:spTree>
    <p:extLst>
      <p:ext uri="{BB962C8B-B14F-4D97-AF65-F5344CB8AC3E}">
        <p14:creationId xmlns:p14="http://schemas.microsoft.com/office/powerpoint/2010/main" val="154722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EB1AB-77AD-44DE-9B8D-306619513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F69B6-A4D7-49E3-98D8-88342EE28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A423BA-4D05-4A4C-8663-5C740522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13" y="1367788"/>
            <a:ext cx="6293173" cy="971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1966CA-EE41-4CF8-8182-0590CDCD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31" y="3001515"/>
            <a:ext cx="9558809" cy="21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6FF9C-389E-41D9-8C48-16628C08FC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DE1C1D-79DC-4403-A6F9-94FC5A3D2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61D84-0A0E-43DB-9CF7-FF24BD6F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podmínky pro výkon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DF8896-64BB-42DC-9953-25CC3EE2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31894"/>
            <a:ext cx="10753200" cy="48481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jen pro zajímavost, není nutné umět</a:t>
            </a:r>
          </a:p>
          <a:p>
            <a:r>
              <a:rPr lang="cs-CZ" sz="2000" dirty="0"/>
              <a:t>plyne ze zákona, nikoliv z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zákon o soudech, soudcích, přísedících a státní správě soudů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kdo může být soudce v ČR?</a:t>
            </a:r>
          </a:p>
          <a:p>
            <a:pPr lvl="1"/>
            <a:r>
              <a:rPr lang="cs-CZ" dirty="0"/>
              <a:t>státní občan ČR</a:t>
            </a:r>
          </a:p>
          <a:p>
            <a:pPr lvl="1"/>
            <a:r>
              <a:rPr lang="cs-CZ" dirty="0"/>
              <a:t>plně svéprávný a bezúhonný</a:t>
            </a:r>
          </a:p>
          <a:p>
            <a:pPr lvl="1"/>
            <a:r>
              <a:rPr lang="cs-CZ" dirty="0"/>
              <a:t>jeho zkušenosti a morální vlastnosti dávají záruku, že bude svou funkci řádně zastávat</a:t>
            </a:r>
          </a:p>
          <a:p>
            <a:pPr lvl="1"/>
            <a:r>
              <a:rPr lang="cs-CZ" dirty="0"/>
              <a:t>v den ustanovení dosáhl věku nejméně 30 let</a:t>
            </a:r>
          </a:p>
          <a:p>
            <a:pPr lvl="1"/>
            <a:r>
              <a:rPr lang="cs-CZ" dirty="0"/>
              <a:t>souhlasí se svým ustanovením za soudce nebo přísedícího a s přidělením k určitému soudu</a:t>
            </a:r>
          </a:p>
          <a:p>
            <a:pPr lvl="1"/>
            <a:r>
              <a:rPr lang="cs-CZ" dirty="0"/>
              <a:t>vysokoškolské vzdělání získané řádným ukončením studia v magisterském studijním programu v oblasti práva na vysoké škole v České republice</a:t>
            </a:r>
          </a:p>
          <a:p>
            <a:pPr lvl="1"/>
            <a:r>
              <a:rPr lang="cs-CZ" dirty="0"/>
              <a:t>složení odborné justiční zkoušky (či ekvivalent)</a:t>
            </a:r>
          </a:p>
          <a:p>
            <a:pPr lvl="1"/>
            <a:r>
              <a:rPr lang="cs-CZ" dirty="0"/>
              <a:t>úspěšné absolvování výběrového řízení na funkci soudce</a:t>
            </a:r>
          </a:p>
        </p:txBody>
      </p:sp>
      <p:pic>
        <p:nvPicPr>
          <p:cNvPr id="8194" name="Picture 2" descr="Soudce Alexandr (2017) | ČSFD.cz">
            <a:extLst>
              <a:ext uri="{FF2B5EF4-FFF2-40B4-BE49-F238E27FC236}">
                <a16:creationId xmlns:a16="http://schemas.microsoft.com/office/drawing/2014/main" id="{A2F1BB22-FF26-4DA6-904B-13EE16EA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58" y="132860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9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54EB94-0840-4F84-83FD-72331D7D4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FE2B0-FCF6-4425-B7E8-FA57CA9F6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5F51B8-B9B7-4DB6-8F67-98B282C6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zánik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6CEDD-13EB-4312-9D13-3E3C31BE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5457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docela „jistota“</a:t>
            </a:r>
          </a:p>
          <a:p>
            <a:pPr lvl="1"/>
            <a:r>
              <a:rPr lang="cs-CZ" dirty="0"/>
              <a:t>věk – uplynutím kalendářního roku, ve kterém soudce dosáhl 70 let</a:t>
            </a:r>
          </a:p>
          <a:p>
            <a:pPr lvl="1"/>
            <a:r>
              <a:rPr lang="cs-CZ" dirty="0"/>
              <a:t>nezpůsobilost (např. dlouhodobý nepříznivý zdravotní stav)</a:t>
            </a:r>
          </a:p>
          <a:p>
            <a:pPr lvl="1"/>
            <a:r>
              <a:rPr lang="cs-CZ" dirty="0"/>
              <a:t>odsouzení pro úmyslný TČ či nedbalostní TČ s odsouzením k TOS</a:t>
            </a:r>
          </a:p>
          <a:p>
            <a:pPr lvl="1"/>
            <a:r>
              <a:rPr lang="cs-CZ" dirty="0"/>
              <a:t>odvolán z funkce na základě kárného provinění</a:t>
            </a:r>
          </a:p>
          <a:p>
            <a:pPr lvl="1"/>
            <a:r>
              <a:rPr lang="cs-CZ" dirty="0"/>
              <a:t>omezení ve správnosti, pozbytí státního občanství ČR</a:t>
            </a:r>
          </a:p>
          <a:p>
            <a:pPr lvl="1"/>
            <a:r>
              <a:rPr lang="cs-CZ" dirty="0"/>
              <a:t>smrt/prohlášení za mrtvého</a:t>
            </a:r>
          </a:p>
          <a:p>
            <a:pPr lvl="1"/>
            <a:r>
              <a:rPr lang="cs-CZ" dirty="0"/>
              <a:t>může se sám vzdát </a:t>
            </a:r>
          </a:p>
          <a:p>
            <a:r>
              <a:rPr lang="cs-CZ" sz="2400" dirty="0"/>
              <a:t>soudce Ústavního soudu – časově omezeno na 10 let, opakovaně</a:t>
            </a:r>
          </a:p>
        </p:txBody>
      </p:sp>
    </p:spTree>
    <p:extLst>
      <p:ext uri="{BB962C8B-B14F-4D97-AF65-F5344CB8AC3E}">
        <p14:creationId xmlns:p14="http://schemas.microsoft.com/office/powerpoint/2010/main" val="426679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7"/>
            <a:ext cx="10753200" cy="37441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Hra </a:t>
            </a:r>
            <a:r>
              <a:rPr lang="cs-CZ" dirty="0" err="1"/>
              <a:t>Kahoot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Moc soudní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Obecné soudnictví a soudci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Ústavní soudnictví a ústavní soudci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Listina základních práv a svobod ČR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Další ochrana práv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08" y="2288648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3ED31D-3795-405F-9B1E-3E9AA577F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8C638-6A10-4A92-BF8B-6316DEB73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E4A04D-DBD8-474F-A746-5EEE4B41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Soudy</a:t>
            </a:r>
          </a:p>
        </p:txBody>
      </p:sp>
    </p:spTree>
    <p:extLst>
      <p:ext uri="{BB962C8B-B14F-4D97-AF65-F5344CB8AC3E}">
        <p14:creationId xmlns:p14="http://schemas.microsoft.com/office/powerpoint/2010/main" val="164706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FA53AA-6FA7-4800-99E1-64DA4FDC3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9D21A-817C-4770-A698-B2FBBEFC2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0CCCCB-E608-46DF-A019-BF7516C0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1C6DBB-3AB2-4EFC-8085-7544429D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1573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není součást jiných orgánů, odděleno od jiných státních mocí</a:t>
            </a:r>
          </a:p>
          <a:p>
            <a:r>
              <a:rPr lang="cs-CZ" sz="2000" dirty="0"/>
              <a:t>svá soustava orgánů </a:t>
            </a:r>
          </a:p>
          <a:p>
            <a:r>
              <a:rPr lang="cs-CZ" sz="2000" dirty="0"/>
              <a:t>organizace soudů podléhá vymezení v zákoně (příp. Ústavě)</a:t>
            </a:r>
          </a:p>
          <a:p>
            <a:r>
              <a:rPr lang="cs-CZ" sz="2000" dirty="0"/>
              <a:t>někdy je přidáván k nezávislosti soudů </a:t>
            </a:r>
            <a:r>
              <a:rPr lang="cs-CZ" sz="2000" dirty="0">
                <a:solidFill>
                  <a:schemeClr val="tx2"/>
                </a:solidFill>
              </a:rPr>
              <a:t>právo na zákonného soudce </a:t>
            </a:r>
            <a:r>
              <a:rPr lang="cs-CZ" sz="2000" dirty="0"/>
              <a:t>– nikdo nesmí být odňat svému zákonnému soudci </a:t>
            </a:r>
          </a:p>
          <a:p>
            <a:pPr lvl="1"/>
            <a:r>
              <a:rPr lang="cs-CZ" sz="1800" dirty="0"/>
              <a:t>přístup k soudu není znemožněn – způsob předložení věci soudu</a:t>
            </a:r>
          </a:p>
          <a:p>
            <a:pPr lvl="1"/>
            <a:r>
              <a:rPr lang="cs-CZ" sz="1800" dirty="0"/>
              <a:t>příslušnost soudu stanovena zákonem </a:t>
            </a:r>
          </a:p>
          <a:p>
            <a:pPr lvl="1"/>
            <a:r>
              <a:rPr lang="cs-CZ" sz="1800" dirty="0"/>
              <a:t>zákaz tzv. mimořádných soudů (viz doba komunismu v českých zemí)</a:t>
            </a:r>
          </a:p>
          <a:p>
            <a:pPr lvl="1"/>
            <a:r>
              <a:rPr lang="cs-CZ" sz="1800" dirty="0"/>
              <a:t>spravedlivá pravidla soudního řízení</a:t>
            </a:r>
          </a:p>
          <a:p>
            <a:pPr lvl="1"/>
            <a:r>
              <a:rPr lang="cs-CZ" sz="1800" dirty="0"/>
              <a:t>složení soudu a tzv. rozvrh práce – předem stanovené přidělování věcí (nápadů)</a:t>
            </a:r>
          </a:p>
          <a:p>
            <a:r>
              <a:rPr lang="cs-CZ" sz="2000" dirty="0"/>
              <a:t>garance opět nejen ve vnitrostátním právu, ale mezinárodních – lidskoprávních - dokumentech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5494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347314-444C-42AD-A1A1-980504E47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AABC14-0632-427A-B504-874E203A3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046773-0F5E-4364-8597-669C3C8A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zásady a principy rozhodování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11781A-F971-4859-93C3-3D7CB9BF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3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/>
              <a:t>právo na </a:t>
            </a:r>
            <a:r>
              <a:rPr lang="cs-CZ" sz="2200" dirty="0">
                <a:solidFill>
                  <a:schemeClr val="tx2"/>
                </a:solidFill>
              </a:rPr>
              <a:t>zákonného soudce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nestrannosti</a:t>
            </a:r>
            <a:r>
              <a:rPr lang="cs-CZ" sz="2200" dirty="0"/>
              <a:t> a </a:t>
            </a:r>
            <a:r>
              <a:rPr lang="cs-CZ" sz="2200" dirty="0">
                <a:solidFill>
                  <a:schemeClr val="tx2"/>
                </a:solidFill>
              </a:rPr>
              <a:t>nezávislosti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veřejnosti </a:t>
            </a:r>
            <a:r>
              <a:rPr lang="cs-CZ" sz="2200" dirty="0"/>
              <a:t>(= kontrola lidu nad výkonem soudnictví) – jsou výjimky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chemeClr val="tx2"/>
                </a:solidFill>
              </a:rPr>
              <a:t>laický prvek u výkonu soudnictví </a:t>
            </a:r>
            <a:r>
              <a:rPr lang="cs-CZ" sz="2200" dirty="0"/>
              <a:t>– někde rozhodují dodnes „soudci z lidu“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ústnosti</a:t>
            </a:r>
            <a:r>
              <a:rPr lang="cs-CZ" sz="2200" dirty="0"/>
              <a:t> a </a:t>
            </a:r>
            <a:r>
              <a:rPr lang="cs-CZ" sz="2200" dirty="0">
                <a:solidFill>
                  <a:schemeClr val="tx2"/>
                </a:solidFill>
              </a:rPr>
              <a:t>bezprostřednosti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volného hodnocení důkazů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</a:t>
            </a:r>
            <a:r>
              <a:rPr lang="cs-CZ" sz="2200" dirty="0">
                <a:solidFill>
                  <a:schemeClr val="tx2"/>
                </a:solidFill>
              </a:rPr>
              <a:t> legality </a:t>
            </a:r>
            <a:r>
              <a:rPr lang="cs-CZ" sz="2200" dirty="0"/>
              <a:t>– stíhat osobu pro trestný čin lze jen na základě zákonných důvodů a způsobem podle zákona (presumpce neviny, </a:t>
            </a:r>
            <a:r>
              <a:rPr lang="cs-CZ" sz="2200" i="1" dirty="0"/>
              <a:t>in </a:t>
            </a:r>
            <a:r>
              <a:rPr lang="cs-CZ" sz="2200" i="1" dirty="0" err="1"/>
              <a:t>dubio</a:t>
            </a:r>
            <a:r>
              <a:rPr lang="cs-CZ" sz="2200" i="1" dirty="0"/>
              <a:t> pro </a:t>
            </a:r>
            <a:r>
              <a:rPr lang="cs-CZ" sz="2200" i="1" dirty="0" err="1"/>
              <a:t>reo</a:t>
            </a:r>
            <a:r>
              <a:rPr lang="cs-CZ" sz="22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právo osoby </a:t>
            </a:r>
            <a:r>
              <a:rPr lang="cs-CZ" sz="2200" dirty="0">
                <a:solidFill>
                  <a:schemeClr val="tx2"/>
                </a:solidFill>
              </a:rPr>
              <a:t>na spravedlivý proces </a:t>
            </a:r>
            <a:r>
              <a:rPr lang="cs-CZ" sz="2200" dirty="0"/>
              <a:t>(rovné postavení stran)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právo na </a:t>
            </a:r>
            <a:r>
              <a:rPr lang="cs-CZ" sz="2200" dirty="0">
                <a:solidFill>
                  <a:schemeClr val="tx2"/>
                </a:solidFill>
              </a:rPr>
              <a:t>obhajobu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veřejné vyhlášení rozhodnutí </a:t>
            </a:r>
            <a:r>
              <a:rPr lang="cs-CZ" sz="2000" dirty="0"/>
              <a:t>(typicky rozsudek) a jeho </a:t>
            </a:r>
            <a:r>
              <a:rPr lang="cs-CZ" sz="2000" dirty="0">
                <a:solidFill>
                  <a:schemeClr val="tx2"/>
                </a:solidFill>
              </a:rPr>
              <a:t>odůvodnění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až na výjimky </a:t>
            </a:r>
            <a:r>
              <a:rPr lang="cs-CZ" sz="2000" dirty="0">
                <a:solidFill>
                  <a:schemeClr val="tx2"/>
                </a:solidFill>
              </a:rPr>
              <a:t>možnost přezkumu rozhodnutí</a:t>
            </a:r>
            <a:r>
              <a:rPr lang="cs-CZ" sz="2000" dirty="0"/>
              <a:t>, které vydal soud první instance (odvolání u civilních a trestních soudů)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01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75F21-C1C7-404D-BACC-E83961E97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C7F74-EDBB-4044-87D5-BA0764812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7211A8-DC0F-4209-86D8-BFDFC7F4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předchozímu slide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DAF232-5BC7-4EF5-A733-113B66F2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(1) Všichni účastníci řízení mají před soudem rovná práva.</a:t>
            </a:r>
            <a:br>
              <a:rPr lang="cs-CZ" sz="2400" dirty="0"/>
            </a:br>
            <a:r>
              <a:rPr lang="cs-CZ" sz="2400" dirty="0"/>
              <a:t>(2) Jednání před soudem je ústní a veřejné; výjimky stanoví zákon. Rozsudek se vyhlašuje vždy veřejně.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F7091A7-22EB-4BF3-93C6-10319BA14F33}"/>
              </a:ext>
            </a:extLst>
          </p:cNvPr>
          <p:cNvSpPr/>
          <p:nvPr/>
        </p:nvSpPr>
        <p:spPr bwMode="auto">
          <a:xfrm>
            <a:off x="8890612" y="1013552"/>
            <a:ext cx="2324559" cy="10135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96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Ústavy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BC5A1119-7FC4-4463-BAA1-F6F1320F5CCE}"/>
              </a:ext>
            </a:extLst>
          </p:cNvPr>
          <p:cNvSpPr txBox="1">
            <a:spLocks/>
          </p:cNvSpPr>
          <p:nvPr/>
        </p:nvSpPr>
        <p:spPr>
          <a:xfrm>
            <a:off x="720000" y="3730123"/>
            <a:ext cx="10753200" cy="1216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právo na soudní a jinou ochranu dále rozvíjeno v čl. 36 až 40 Listiny základních práv a svobod ČR</a:t>
            </a:r>
            <a:endParaRPr lang="cs-CZ" kern="0" dirty="0"/>
          </a:p>
          <a:p>
            <a:endParaRPr lang="cs-CZ" sz="2400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3804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739F71-CFC7-4EFF-8D68-AAA8FC9AA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5DCE50-9ABF-44DA-8146-5722E6B3D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518F6F-7DB4-4AE4-978F-AE308B40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Soudy – ústavní rámec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AE151D-5B27-4EB2-AFFB-285CEB0D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0373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Soudy jsou povolány především k tomu, aby zákonem stanoveným způsobem </a:t>
            </a:r>
            <a:r>
              <a:rPr lang="cs-CZ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poskytovaly ochranu právům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Jen soud rozhoduje o vině a trestu za trestné činy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(článek 90)</a:t>
            </a:r>
            <a:endParaRPr lang="cs-CZ" sz="2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0358D09-199A-4C9E-A499-ED22902B78AF}"/>
              </a:ext>
            </a:extLst>
          </p:cNvPr>
          <p:cNvSpPr txBox="1">
            <a:spLocks/>
          </p:cNvSpPr>
          <p:nvPr/>
        </p:nvSpPr>
        <p:spPr>
          <a:xfrm>
            <a:off x="720000" y="3258131"/>
            <a:ext cx="10753200" cy="129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lang="cs-CZ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Soustavu soudů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tvoří Nejvyšší soud, Nejvyšší správní soud, vrchní, krajské a okresní soudy. Zákon může stanovit jejich jiné označení.</a:t>
            </a:r>
            <a:br>
              <a:rPr lang="cs-CZ" sz="2600" dirty="0"/>
            </a:b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Působnost a organizaci soudů stanoví zákon. </a:t>
            </a:r>
            <a:r>
              <a:rPr lang="cs-CZ" sz="2600" kern="0" dirty="0">
                <a:solidFill>
                  <a:srgbClr val="000000"/>
                </a:solidFill>
                <a:latin typeface="Arial" panose="020B0604020202020204" pitchFamily="34" charset="0"/>
              </a:rPr>
              <a:t>(článek 91)</a:t>
            </a:r>
            <a:endParaRPr lang="cs-CZ" sz="2600" kern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B4840D-F714-48CD-86CA-31F0CFBD97FC}"/>
              </a:ext>
            </a:extLst>
          </p:cNvPr>
          <p:cNvSpPr txBox="1"/>
          <p:nvPr/>
        </p:nvSpPr>
        <p:spPr>
          <a:xfrm>
            <a:off x="720000" y="4712357"/>
            <a:ext cx="10753200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Nejvyšší soud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vrcholným soudním orgánem ve věcech patřících do pravomoci soudů s výjimkou záležitostí, o nichž rozhoduje Ústavní soud nebo Nejvyšší správní soud. (článek 92)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53593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827BF0-2A30-4B19-B57E-DB9F6B80E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89DE4-A325-4309-8817-111472B56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793BC-F633-4070-9BDE-DE884864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65677FC-A10E-4FB1-9733-A53B2F98B7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461877-6A1F-4D4A-93A8-780B34F8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ED0286-1669-44C7-943A-EFD2A783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FFC69-0DCA-4391-B2E4-2E2F65B9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07331"/>
            <a:ext cx="10753200" cy="451576"/>
          </a:xfrm>
        </p:spPr>
        <p:txBody>
          <a:bodyPr/>
          <a:lstStyle/>
          <a:p>
            <a:r>
              <a:rPr lang="cs-CZ" dirty="0"/>
              <a:t>Pravomoc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247AC7-5FAF-4B2E-B18B-A7C0D189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54535"/>
            <a:ext cx="10753200" cy="52254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okruh věcí/záležitostí, které mohou projednat a rozhodnout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ústavní soudnictví </a:t>
            </a:r>
          </a:p>
          <a:p>
            <a:pPr lvl="1"/>
            <a:r>
              <a:rPr lang="cs-CZ" dirty="0"/>
              <a:t>chrání ústavní práva, pravidla, hodnoty</a:t>
            </a:r>
          </a:p>
          <a:p>
            <a:pPr lvl="1"/>
            <a:r>
              <a:rPr lang="cs-CZ" dirty="0"/>
              <a:t>rozhoduje o ústavnosti právních předpisů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správní soudnictví</a:t>
            </a:r>
          </a:p>
          <a:p>
            <a:pPr lvl="1"/>
            <a:r>
              <a:rPr lang="cs-CZ" dirty="0"/>
              <a:t>přezkoumávají rozhodnutí správních orgánů ve správním řízení, řeší nečinnost správních orgánů a nezákonný zásah správních orgánů, …</a:t>
            </a:r>
          </a:p>
          <a:p>
            <a:pPr lvl="1"/>
            <a:r>
              <a:rPr lang="cs-CZ" dirty="0"/>
              <a:t>volební věci, politické strany a hnutí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trestní soudnictví</a:t>
            </a:r>
          </a:p>
          <a:p>
            <a:pPr lvl="1"/>
            <a:r>
              <a:rPr lang="cs-CZ" dirty="0"/>
              <a:t>rozhodování o vině a trestu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civilní soudnictví</a:t>
            </a:r>
          </a:p>
          <a:p>
            <a:pPr lvl="1"/>
            <a:r>
              <a:rPr lang="cs-CZ" dirty="0"/>
              <a:t>spory a jiné právní věci, které vyplývají ze soukromého práva (občanské právo, obchodní právo, rodinné právo, dědické právo, pracovní právo, právo duševního vlastnictví, MPS)</a:t>
            </a:r>
          </a:p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100AC50-95C3-48BA-8771-D99F13756175}"/>
              </a:ext>
            </a:extLst>
          </p:cNvPr>
          <p:cNvSpPr/>
          <p:nvPr/>
        </p:nvSpPr>
        <p:spPr bwMode="auto">
          <a:xfrm flipV="1">
            <a:off x="6096000" y="2456760"/>
            <a:ext cx="978408" cy="4737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0A55BC1-32D7-4CF9-B4B2-55AC3823EC6C}"/>
              </a:ext>
            </a:extLst>
          </p:cNvPr>
          <p:cNvSpPr/>
          <p:nvPr/>
        </p:nvSpPr>
        <p:spPr bwMode="auto">
          <a:xfrm>
            <a:off x="7295942" y="2374188"/>
            <a:ext cx="2688116" cy="638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podrobně viz dále</a:t>
            </a:r>
          </a:p>
        </p:txBody>
      </p:sp>
    </p:spTree>
    <p:extLst>
      <p:ext uri="{BB962C8B-B14F-4D97-AF65-F5344CB8AC3E}">
        <p14:creationId xmlns:p14="http://schemas.microsoft.com/office/powerpoint/2010/main" val="1528512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5F110A-3A1B-40CF-90EF-B251C9BDF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4058-C967-445D-B68A-0F86230B9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E7D4D-3FCE-40B6-B918-FBB085B0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pravomoc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FC4B4-A323-4E24-BAFB-3DB97452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91558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spory o pravomoc či věcnou příslušnost</a:t>
            </a:r>
          </a:p>
          <a:p>
            <a:r>
              <a:rPr lang="cs-CZ" sz="2400" dirty="0"/>
              <a:t>zákon č. 131/2002 Sb., o rozhodování některých kompetenčních sporů</a:t>
            </a:r>
          </a:p>
          <a:p>
            <a:r>
              <a:rPr lang="cs-CZ" sz="2400" dirty="0"/>
              <a:t>více soudů chce (nebo žádný soud nechce) věc rozhodnout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kladný kompetenční konflikt </a:t>
            </a:r>
            <a:r>
              <a:rPr lang="cs-CZ" sz="2400" dirty="0"/>
              <a:t>– oba orgány chtějí spor rozhodnout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záporný kompetenční konflikt </a:t>
            </a:r>
            <a:r>
              <a:rPr lang="cs-CZ" sz="2400" dirty="0"/>
              <a:t>– žádný orgán nechce spor rozhodnout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kompetenční senát </a:t>
            </a:r>
            <a:r>
              <a:rPr lang="cs-CZ" sz="2400" dirty="0"/>
              <a:t>– 3 soudci NSS a 3 soudci NS na dobu 3 let – rozhodnou závazně o tom, kdo projedná spor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22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E18CD-E940-4A8C-8337-7B305EE0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06EDB-3FB8-4F2E-B60C-FF32B91B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D83E8F2-1EA7-4533-9F1A-5C2D724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Civilní a trestní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2229356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C10276-1449-4687-957F-608A21064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727AC-B297-4456-A1FA-D70247170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E4E1E-0716-4B94-8F77-510A64A1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 (civilní a trestní soudy)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368251-25D7-4063-83C9-D9D5B6D04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33956"/>
              </p:ext>
            </p:extLst>
          </p:nvPr>
        </p:nvGraphicFramePr>
        <p:xfrm>
          <a:off x="719931" y="181346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16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C3C6A0-CFEB-47A8-B703-F864D3AFF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4FF779-1571-420A-B59C-580B34016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C1586D-186F-4A1F-8096-6CEE4A64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endParaRPr lang="cs-CZ" dirty="0"/>
          </a:p>
        </p:txBody>
      </p:sp>
      <p:pic>
        <p:nvPicPr>
          <p:cNvPr id="4098" name="Picture 2" descr="Kahoot! Play &amp; Create Quizzes - Apps on Google Play">
            <a:extLst>
              <a:ext uri="{FF2B5EF4-FFF2-40B4-BE49-F238E27FC236}">
                <a16:creationId xmlns:a16="http://schemas.microsoft.com/office/drawing/2014/main" id="{E70B3C0A-CB62-4699-9FAB-407B1F28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04" y="2133067"/>
            <a:ext cx="4286652" cy="20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4FBB6F5-06A6-4045-8809-D4C72D981A0F}"/>
              </a:ext>
            </a:extLst>
          </p:cNvPr>
          <p:cNvSpPr txBox="1"/>
          <p:nvPr/>
        </p:nvSpPr>
        <p:spPr>
          <a:xfrm>
            <a:off x="4065224" y="4412293"/>
            <a:ext cx="3404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hlinkClick r:id="rId3"/>
              </a:rPr>
              <a:t>https://kahoot.it/</a:t>
            </a:r>
            <a:r>
              <a:rPr lang="cs-CZ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680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9E398-287A-4FE4-82B9-36B3A6B61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1F049-E669-4EC7-BD7E-089BF7D60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CF668-D27C-4E5D-BB6A-42D37008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2713"/>
            <a:ext cx="10753200" cy="451576"/>
          </a:xfrm>
        </p:spPr>
        <p:txBody>
          <a:bodyPr/>
          <a:lstStyle/>
          <a:p>
            <a:r>
              <a:rPr lang="cs-CZ" dirty="0"/>
              <a:t>Organizace soudní soustavy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27BA2A-FFFA-455A-BBED-422593D6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9147"/>
            <a:ext cx="10753200" cy="540873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platí pro </a:t>
            </a:r>
            <a:r>
              <a:rPr lang="cs-CZ" sz="2200" dirty="0">
                <a:solidFill>
                  <a:schemeClr val="tx2"/>
                </a:solidFill>
              </a:rPr>
              <a:t>civilní </a:t>
            </a:r>
            <a:r>
              <a:rPr lang="cs-CZ" sz="2200" dirty="0"/>
              <a:t>a </a:t>
            </a:r>
            <a:r>
              <a:rPr lang="cs-CZ" sz="2200" dirty="0">
                <a:solidFill>
                  <a:schemeClr val="tx2"/>
                </a:solidFill>
              </a:rPr>
              <a:t>trestní soudnictví</a:t>
            </a:r>
          </a:p>
          <a:p>
            <a:r>
              <a:rPr lang="cs-CZ" sz="2200" dirty="0"/>
              <a:t>hovoříme o </a:t>
            </a:r>
            <a:r>
              <a:rPr lang="cs-CZ" sz="2200" dirty="0">
                <a:solidFill>
                  <a:schemeClr val="tx2"/>
                </a:solidFill>
              </a:rPr>
              <a:t>článcích soudní soustavy </a:t>
            </a:r>
            <a:r>
              <a:rPr lang="cs-CZ" sz="2200" dirty="0"/>
              <a:t>(čtyři články)</a:t>
            </a:r>
          </a:p>
          <a:p>
            <a:r>
              <a:rPr lang="cs-CZ" sz="2200" dirty="0"/>
              <a:t>pozor na </a:t>
            </a:r>
            <a:r>
              <a:rPr lang="cs-CZ" sz="2200" dirty="0">
                <a:solidFill>
                  <a:schemeClr val="tx2"/>
                </a:solidFill>
              </a:rPr>
              <a:t>terminologii</a:t>
            </a:r>
            <a:r>
              <a:rPr lang="cs-CZ" sz="2200" dirty="0"/>
              <a:t>: </a:t>
            </a:r>
          </a:p>
          <a:p>
            <a:pPr lvl="1"/>
            <a:r>
              <a:rPr lang="cs-CZ" dirty="0"/>
              <a:t>okresní soud: v Brně se nazývá Městský soud v Brně</a:t>
            </a:r>
          </a:p>
          <a:p>
            <a:pPr lvl="1"/>
            <a:r>
              <a:rPr lang="cs-CZ" dirty="0"/>
              <a:t>okresní soud: v Praze jsou to obvodní soudy</a:t>
            </a:r>
          </a:p>
          <a:p>
            <a:pPr lvl="1"/>
            <a:r>
              <a:rPr lang="cs-CZ" dirty="0"/>
              <a:t>krajský soud: v Praze je to Městský soud</a:t>
            </a:r>
          </a:p>
          <a:p>
            <a:r>
              <a:rPr lang="cs-CZ" sz="2200" dirty="0"/>
              <a:t>zákon určuje, u kterého článku se začíná – kdo řeší věc „poprvé“ (většinou okresní soudy, někdy krajské soudy, nikdy ne vrchní, výjimečně Nejvyšší)</a:t>
            </a:r>
          </a:p>
          <a:p>
            <a:r>
              <a:rPr lang="cs-CZ" sz="2200" dirty="0"/>
              <a:t>proti rozhodnutí soudu prvního stupně je možné využít </a:t>
            </a:r>
            <a:r>
              <a:rPr lang="cs-CZ" sz="2200" dirty="0">
                <a:solidFill>
                  <a:schemeClr val="tx2"/>
                </a:solidFill>
              </a:rPr>
              <a:t>řádný opravný prostředek</a:t>
            </a:r>
            <a:r>
              <a:rPr lang="cs-CZ" sz="2200" dirty="0"/>
              <a:t>, kterým je </a:t>
            </a:r>
            <a:r>
              <a:rPr lang="cs-CZ" sz="2200" dirty="0">
                <a:solidFill>
                  <a:schemeClr val="tx2"/>
                </a:solidFill>
              </a:rPr>
              <a:t>odvolání </a:t>
            </a:r>
          </a:p>
          <a:p>
            <a:r>
              <a:rPr lang="cs-CZ" sz="2200" dirty="0">
                <a:solidFill>
                  <a:schemeClr val="tx2"/>
                </a:solidFill>
              </a:rPr>
              <a:t>dovolání </a:t>
            </a:r>
            <a:r>
              <a:rPr lang="cs-CZ" sz="2200" dirty="0"/>
              <a:t>je </a:t>
            </a:r>
            <a:r>
              <a:rPr lang="cs-CZ" sz="2200" dirty="0">
                <a:solidFill>
                  <a:schemeClr val="tx2"/>
                </a:solidFill>
              </a:rPr>
              <a:t>mimořádný</a:t>
            </a:r>
            <a:r>
              <a:rPr lang="cs-CZ" sz="2200" dirty="0"/>
              <a:t> opravný prostředek (+ žaloba pro zmatečnost a žaloba na obnovu řízení)</a:t>
            </a:r>
          </a:p>
          <a:p>
            <a:pPr lvl="1"/>
            <a:endParaRPr lang="cs-CZ" sz="1600" dirty="0"/>
          </a:p>
        </p:txBody>
      </p:sp>
      <p:pic>
        <p:nvPicPr>
          <p:cNvPr id="5122" name="Picture 2" descr="Úřední hodiny - Portál justice">
            <a:extLst>
              <a:ext uri="{FF2B5EF4-FFF2-40B4-BE49-F238E27FC236}">
                <a16:creationId xmlns:a16="http://schemas.microsoft.com/office/drawing/2014/main" id="{08A54D01-C7D6-4677-A3A1-6A96AF22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04" y="984289"/>
            <a:ext cx="3825396" cy="25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0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5024B-0B6E-433E-89D5-87009E7AF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221E6-CBB4-435B-B29E-ED00984AC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1017E0-485C-4924-A8D5-370313FD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04212"/>
            <a:ext cx="10753200" cy="451576"/>
          </a:xfrm>
        </p:spPr>
        <p:txBody>
          <a:bodyPr/>
          <a:lstStyle/>
          <a:p>
            <a:r>
              <a:rPr lang="cs-CZ" sz="3200" dirty="0"/>
              <a:t>Doplnění k organizaci soudní soustavy (civilní soudy, platí i pro trestní)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82CF6-CB82-4898-8C2C-25D09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25388"/>
            <a:ext cx="10753200" cy="44733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Nejvyšší soud</a:t>
            </a:r>
          </a:p>
          <a:p>
            <a:pPr lvl="1"/>
            <a:r>
              <a:rPr lang="cs-CZ" sz="1600" dirty="0"/>
              <a:t>je jen jeden v Brně</a:t>
            </a:r>
          </a:p>
          <a:p>
            <a:pPr lvl="1"/>
            <a:r>
              <a:rPr lang="cs-CZ" sz="1600" dirty="0"/>
              <a:t>kolegia – občanské, obchodní, trestní </a:t>
            </a:r>
          </a:p>
          <a:p>
            <a:pPr lvl="1"/>
            <a:r>
              <a:rPr lang="cs-CZ" sz="1600" dirty="0"/>
              <a:t>rozhoduje o dovoláních, sjednocuje rozhodnutí soudů (tzv. judikaturu) </a:t>
            </a:r>
          </a:p>
          <a:p>
            <a:r>
              <a:rPr lang="cs-CZ" sz="2400" dirty="0"/>
              <a:t>vrchní soudy</a:t>
            </a:r>
          </a:p>
          <a:p>
            <a:pPr lvl="1"/>
            <a:r>
              <a:rPr lang="cs-CZ" sz="1600" dirty="0"/>
              <a:t>jsou dva – Praha a Olomouc</a:t>
            </a:r>
          </a:p>
          <a:p>
            <a:pPr lvl="1"/>
            <a:r>
              <a:rPr lang="cs-CZ" sz="1600" dirty="0"/>
              <a:t>rozhodují v tříčlenných senátech, jsou to odvolací soudy tam, kde v prvním stupni rozhoduje krajský soud</a:t>
            </a:r>
          </a:p>
          <a:p>
            <a:r>
              <a:rPr lang="cs-CZ" sz="2400" dirty="0"/>
              <a:t>krajské soudy</a:t>
            </a:r>
          </a:p>
          <a:p>
            <a:pPr lvl="1"/>
            <a:r>
              <a:rPr lang="cs-CZ" sz="1600" dirty="0"/>
              <a:t>někdy rozhodují v 1. stupni (samosoudce), někdy jako odvolací soudy (tříčlenný senát)</a:t>
            </a:r>
          </a:p>
          <a:p>
            <a:pPr lvl="1"/>
            <a:r>
              <a:rPr lang="cs-CZ" sz="1600" dirty="0"/>
              <a:t>8 v ČR (2 v Praze, České Budějovice, Plzeň, Ústí nad Labem, Hradec Králové, Brno, Ostrava)</a:t>
            </a:r>
          </a:p>
          <a:p>
            <a:r>
              <a:rPr lang="cs-CZ" sz="2400" dirty="0"/>
              <a:t>okresní soudy</a:t>
            </a:r>
          </a:p>
          <a:p>
            <a:r>
              <a:rPr lang="cs-CZ" sz="2400" dirty="0"/>
              <a:t>obecně: u soudu bývá předseda, místopředseda (místopředsedové), další soudci a někde přísedící (jen okresní, krajské soudy v určených případech)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98C202C-3C76-4B88-AD59-3C587FDB5D56}"/>
              </a:ext>
            </a:extLst>
          </p:cNvPr>
          <p:cNvSpPr txBox="1">
            <a:spLocks/>
          </p:cNvSpPr>
          <p:nvPr/>
        </p:nvSpPr>
        <p:spPr>
          <a:xfrm>
            <a:off x="718800" y="5988637"/>
            <a:ext cx="10753200" cy="49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Ústavní soud – stojí mimo soustavu obecných soudů!</a:t>
            </a:r>
          </a:p>
          <a:p>
            <a:pPr lvl="1"/>
            <a:endParaRPr lang="cs-CZ" sz="1600" kern="0" dirty="0"/>
          </a:p>
          <a:p>
            <a:pPr marL="324000" lvl="1" indent="0">
              <a:buFont typeface="Arial" panose="020B0604020202020204" pitchFamily="34" charset="0"/>
              <a:buNone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93746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DF61BE-0681-4AEA-8A67-5A37DCF83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7781D6-1B71-49F1-A56C-76311E11E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ED0026-54A2-40B5-BF4D-8700E4A2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soud</a:t>
            </a:r>
          </a:p>
        </p:txBody>
      </p:sp>
      <p:pic>
        <p:nvPicPr>
          <p:cNvPr id="1026" name="Picture 2" descr="Nejvyšší soud České republiky – Wikipedie">
            <a:extLst>
              <a:ext uri="{FF2B5EF4-FFF2-40B4-BE49-F238E27FC236}">
                <a16:creationId xmlns:a16="http://schemas.microsoft.com/office/drawing/2014/main" id="{DBF7FC0D-0D8C-4BF3-B4C7-C2370DF62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42" y="2153770"/>
            <a:ext cx="4568265" cy="27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E18CD-E940-4A8C-8337-7B305EE0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06EDB-3FB8-4F2E-B60C-FF32B91B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D83E8F2-1EA7-4533-9F1A-5C2D724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45357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D0427D-439F-4BB5-A549-5206A4155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299DF2-B525-4AE5-A9C4-A98B34157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A44E2-E836-404B-855D-2E95F2A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– organizace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4762EB9-8B15-4381-A995-DBDD112B1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153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29CC5-BA0C-40F3-9FBE-1C6F9EA7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3FC70-69D5-4DBE-A6F1-0B7713692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AF17E1-6E47-413A-803D-9D6DA569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BBE789-06B4-49A7-B2A7-C6C488CC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6638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počátku máte </a:t>
            </a:r>
            <a:r>
              <a:rPr lang="cs-CZ" sz="2400" dirty="0">
                <a:solidFill>
                  <a:schemeClr val="tx2"/>
                </a:solidFill>
              </a:rPr>
              <a:t>rozhodnutí správního orgánu </a:t>
            </a:r>
            <a:r>
              <a:rPr lang="cs-CZ" sz="2400" dirty="0"/>
              <a:t>– ale to není soud (není garance nezávislosti, nestrannosti atd., rozhoduje i podle efektivnosti, hospodárnosti, účelnosti, …) </a:t>
            </a:r>
          </a:p>
          <a:p>
            <a:r>
              <a:rPr lang="cs-CZ" sz="2400" dirty="0"/>
              <a:t>správní soudy jako </a:t>
            </a:r>
            <a:r>
              <a:rPr lang="cs-CZ" sz="2400" dirty="0">
                <a:solidFill>
                  <a:schemeClr val="tx2"/>
                </a:solidFill>
              </a:rPr>
              <a:t>ochrana před nezákonným zásahem výkonné moci </a:t>
            </a:r>
            <a:r>
              <a:rPr lang="cs-CZ" sz="2400" dirty="0"/>
              <a:t>– kontroluje rozhodování výkonu správy, ty už rozhodují jen na základě zákona</a:t>
            </a:r>
          </a:p>
          <a:p>
            <a:r>
              <a:rPr lang="cs-CZ" sz="2400" dirty="0"/>
              <a:t>soudy </a:t>
            </a:r>
            <a:r>
              <a:rPr lang="cs-CZ" sz="2400" dirty="0">
                <a:solidFill>
                  <a:schemeClr val="tx2"/>
                </a:solidFill>
              </a:rPr>
              <a:t>přezkoumávají zákonnost správního orgánu</a:t>
            </a:r>
          </a:p>
        </p:txBody>
      </p:sp>
    </p:spTree>
    <p:extLst>
      <p:ext uri="{BB962C8B-B14F-4D97-AF65-F5344CB8AC3E}">
        <p14:creationId xmlns:p14="http://schemas.microsoft.com/office/powerpoint/2010/main" val="93061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BB950-3636-43FF-9E4F-697AA15F8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CEFE9-9BC5-4395-AA1A-59C6ABA6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8A095-C84D-460C-9495-8A505FA7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správních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487FE6-E415-4F74-B73C-34435C08E45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§ 4 soudního řádu správního (SŘS)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Soudy ve správním soudnictví rozhodují o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žalobách proti rozhodnutím vydaným v oblasti veřejné správy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orgánem moci výkonné, orgánem územního samosprávného celku, jakož i fyzickou nebo právnickou osobou nebo jiným orgánem, pokud jim bylo svěřeno rozhodování o právech a povinnostech fyzických a právnických osob v oblasti veřejné správy, (dále jen "správní orgán"),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proti nečinnosti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před nezákonným zásahem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kompetenčních žalobách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Ve správním soudnictví dále soudy rozhodují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volebních a ve věcech místního a krajského referenda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politických stran a politických hnutí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o </a:t>
            </a:r>
            <a:r>
              <a:rPr lang="cs-CZ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opatření obecné povahy 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nebo jeho částí pro rozpor se zákonem.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835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5703A7-722E-4960-BBC9-B17A4BA00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CD91F-4736-46F9-9D06-51A84D72B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14F0F-B65F-40F5-A36E-7390BCD5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– pokračování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595A0E-BC72-4129-B7FC-4F07526B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320"/>
            <a:ext cx="10753200" cy="40092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1. stupni obecně –– </a:t>
            </a:r>
            <a:r>
              <a:rPr lang="cs-CZ" sz="2400" dirty="0">
                <a:solidFill>
                  <a:schemeClr val="tx2"/>
                </a:solidFill>
              </a:rPr>
              <a:t>krajský soud 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není řádný opravný prostředek </a:t>
            </a:r>
            <a:r>
              <a:rPr lang="cs-CZ" sz="2400" dirty="0"/>
              <a:t>– nelze se nikam odvolávat, jsou jen </a:t>
            </a:r>
            <a:r>
              <a:rPr lang="cs-CZ" sz="2400" dirty="0">
                <a:solidFill>
                  <a:schemeClr val="tx2"/>
                </a:solidFill>
              </a:rPr>
              <a:t>mimořádné opravné prostředky – kasační stížnost a obnova řízení </a:t>
            </a:r>
            <a:r>
              <a:rPr lang="cs-CZ" sz="2400" dirty="0"/>
              <a:t>– rozhoduje o nich </a:t>
            </a:r>
            <a:r>
              <a:rPr lang="cs-CZ" sz="2400" dirty="0">
                <a:solidFill>
                  <a:schemeClr val="tx2"/>
                </a:solidFill>
              </a:rPr>
              <a:t>Nejvyšší správní soud</a:t>
            </a:r>
            <a:r>
              <a:rPr lang="cs-CZ" sz="2400" dirty="0"/>
              <a:t> (sídlo v Brně) </a:t>
            </a:r>
          </a:p>
          <a:p>
            <a:r>
              <a:rPr lang="cs-CZ" sz="2400" dirty="0"/>
              <a:t>Nejvyšší správní soud rozhoduje tam, kde stanoví zákon; jinak slouží jako Nejvyšší soud k řešení mimořádných opravných prostředků a ke sjednocování judikatury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857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F286EE-090D-4696-B24B-88017789F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44EB-FA7F-4D46-B1E9-00CBFF86C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E3ED3-88B3-4371-8D5A-9FCB2DC9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</a:t>
            </a:r>
          </a:p>
        </p:txBody>
      </p:sp>
      <p:pic>
        <p:nvPicPr>
          <p:cNvPr id="2050" name="Picture 2" descr="Nejvyšší správní soud České republiky – Wikipedie">
            <a:extLst>
              <a:ext uri="{FF2B5EF4-FFF2-40B4-BE49-F238E27FC236}">
                <a16:creationId xmlns:a16="http://schemas.microsoft.com/office/drawing/2014/main" id="{1245280F-3FA2-4C77-A692-99EA08D33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34" y="2095409"/>
            <a:ext cx="4230148" cy="28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63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5A53A1-A1E6-4627-B3CA-35B95BA36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57E19-5F71-44E7-BE66-FB16631B6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3046DB1-40D0-4DF2-905D-D43647C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soudnictví.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Ústavní soud.</a:t>
            </a:r>
          </a:p>
        </p:txBody>
      </p:sp>
    </p:spTree>
    <p:extLst>
      <p:ext uri="{BB962C8B-B14F-4D97-AF65-F5344CB8AC3E}">
        <p14:creationId xmlns:p14="http://schemas.microsoft.com/office/powerpoint/2010/main" val="40143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AA232-8367-4D3A-8074-3EA26C970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81F521-1B26-489D-A02D-B681CCA21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C143E7-344E-442D-9AAC-D41A417B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3DD2E4-E553-42FB-9CE0-B957DBFD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49231"/>
            <a:ext cx="10753200" cy="394702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soudní moc – princip dělby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nezávislé soudnictví </a:t>
            </a:r>
            <a:r>
              <a:rPr lang="cs-CZ" sz="2400" dirty="0"/>
              <a:t>= znak moderního státu pro provádění rozhodnutí a respektování rozhodnutí (státu)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orgány zajišťující ochranu práva</a:t>
            </a:r>
            <a:r>
              <a:rPr lang="cs-CZ" sz="2400" dirty="0"/>
              <a:t> – nejsou to jen soudy </a:t>
            </a:r>
          </a:p>
          <a:p>
            <a:r>
              <a:rPr lang="cs-CZ" sz="2400" dirty="0"/>
              <a:t>problém nastane tam, kde je rozhodováno o našich právech a povinnostech jinými orgány než soudy – ty pak nejsou z povahy věci nezávislé – například správní orgány řešící přestupky aj. </a:t>
            </a:r>
          </a:p>
        </p:txBody>
      </p:sp>
    </p:spTree>
    <p:extLst>
      <p:ext uri="{BB962C8B-B14F-4D97-AF65-F5344CB8AC3E}">
        <p14:creationId xmlns:p14="http://schemas.microsoft.com/office/powerpoint/2010/main" val="1216520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B45812-4A5D-4659-9C74-F4083808E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C4967-9523-4757-95C6-BB096D1A0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DBF518-CEBE-4C98-812B-66B7BE60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70182B-83F2-456D-BC80-8F83568E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všeobecné (difúzní) ústavní soudnictví </a:t>
            </a:r>
          </a:p>
          <a:p>
            <a:pPr lvl="1"/>
            <a:r>
              <a:rPr lang="cs-CZ" dirty="0"/>
              <a:t>řada rozdílů, pro nás relevantní je ten, že o ústavnosti zákonů rozhoduje každý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specializované ústavní soudnictví</a:t>
            </a:r>
          </a:p>
          <a:p>
            <a:pPr lvl="1"/>
            <a:r>
              <a:rPr lang="cs-CZ" dirty="0"/>
              <a:t>o ústavnosti zákonů rozhoduje specializovaný soud</a:t>
            </a:r>
          </a:p>
          <a:p>
            <a:pPr lvl="1"/>
            <a:r>
              <a:rPr lang="cs-CZ" dirty="0"/>
              <a:t>to je i </a:t>
            </a:r>
            <a:r>
              <a:rPr lang="cs-CZ" dirty="0">
                <a:solidFill>
                  <a:schemeClr val="tx2"/>
                </a:solidFill>
              </a:rPr>
              <a:t>případ ČR</a:t>
            </a:r>
            <a:r>
              <a:rPr lang="cs-CZ" dirty="0"/>
              <a:t>, kde je tento soud jediný = koncentrované ústavní soudnictví</a:t>
            </a:r>
          </a:p>
          <a:p>
            <a:pPr lvl="1"/>
            <a:r>
              <a:rPr lang="cs-CZ" dirty="0"/>
              <a:t>Ústavní listina ČSR 1920 – viz minulá přednáška – soudní kontrola ústavnosti zákonů (první psaná ústava, která tak učinila úpravu)</a:t>
            </a:r>
          </a:p>
          <a:p>
            <a:r>
              <a:rPr lang="cs-CZ" sz="2400" dirty="0"/>
              <a:t>jednou z kompetencí je </a:t>
            </a:r>
            <a:r>
              <a:rPr lang="cs-CZ" sz="2400" dirty="0">
                <a:solidFill>
                  <a:schemeClr val="tx2"/>
                </a:solidFill>
              </a:rPr>
              <a:t>kontrola ústavnosti právních předpisů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abstraktní kontrola </a:t>
            </a:r>
            <a:r>
              <a:rPr lang="cs-CZ" dirty="0"/>
              <a:t>– posuzuje se ústavnost, aniž by vznikl konkrétní spor v soudním řízení, může být následná i výjimečně preventivní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konkrétní kontrola </a:t>
            </a:r>
            <a:r>
              <a:rPr lang="cs-CZ" dirty="0"/>
              <a:t>– vazba na konkrétní případ, který řeší obecný soud, který dá pak návrh k posouzení souladu zákona s ústavním pořádkem</a:t>
            </a:r>
          </a:p>
        </p:txBody>
      </p:sp>
    </p:spTree>
    <p:extLst>
      <p:ext uri="{BB962C8B-B14F-4D97-AF65-F5344CB8AC3E}">
        <p14:creationId xmlns:p14="http://schemas.microsoft.com/office/powerpoint/2010/main" val="14259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BC7BFC-41C4-460D-8052-0492DD9A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59EF3-11AD-413D-B882-90F92BC4E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762E3C-D0BF-4872-BEB0-787C5234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dále řeší ústavní soudy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B7E1BA-0F92-4D47-ABEE-79DFD61F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4269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300" dirty="0"/>
              <a:t>záleží, jak ve kterém státě (ČR viz dále)</a:t>
            </a:r>
          </a:p>
          <a:p>
            <a:r>
              <a:rPr lang="cs-CZ" sz="2300" dirty="0"/>
              <a:t>obecně kontrola ústavnosti právních předpisů</a:t>
            </a:r>
          </a:p>
          <a:p>
            <a:r>
              <a:rPr lang="cs-CZ" sz="2300" dirty="0"/>
              <a:t>ústavní stížnost osob (fyzické, právnické), pokud bylo porušeno jejich základní lidské právo či svoboda výkonem veřejné moci, ale za předem daných podmínek</a:t>
            </a:r>
          </a:p>
          <a:p>
            <a:r>
              <a:rPr lang="cs-CZ" sz="2300" dirty="0"/>
              <a:t>ve federaci spory mezi federativními státy a federací </a:t>
            </a:r>
          </a:p>
          <a:p>
            <a:r>
              <a:rPr lang="cs-CZ" sz="2300" dirty="0"/>
              <a:t>někde volební věci, referenda, ústavnost politických stran (u nás primárně NSS)</a:t>
            </a:r>
          </a:p>
          <a:p>
            <a:r>
              <a:rPr lang="cs-CZ" sz="2300" dirty="0"/>
              <a:t>ústavní žaloby, pokud jde o porušení ústavních povinností nejvyšších představitelů státu</a:t>
            </a:r>
          </a:p>
          <a:p>
            <a:r>
              <a:rPr lang="cs-CZ" sz="2300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309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F820ED-9CEF-46CC-90DC-3376E4530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42566-2809-4102-BC7B-DDC419C7C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F384A-B5B2-4EA6-82BE-21E345CD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87 Ústavy ČR – ÚS rozhoduje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411D56-3307-4272-B5CB-65B206687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71200"/>
            <a:ext cx="11105047" cy="532790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zákonů nebo jejich jednotlivých ustanovení, jsou-li v rozporu s ústavním pořádkem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jiných právních předpisů nebo jejich jednotlivých ustanovení, jsou-li v rozporu s ústavním pořádkem nebo zákonem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o ústavní stížnosti orgánů územní samosprávy proti nezákonnému zásahu státu,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ústavní stížnosti proti pravomocnému rozhodnutí a jinému zásahu orgánů veřejné moci do ústavně zaručených základních práv a svobod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opravném prostředku proti rozhodnutí ve věci ověření volby poslance nebo senátora,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v pochybnostech o ztrátě volitelnosti a o neslučitelnosti výkonu funkcí poslance nebo senátora podle čl. 25,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 ústavní žalobě Senátu proti prezidentu republiku podle čl. 65 odst. 2,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 o návrhu prezidenta republiky na zrušení usnesení Poslanecké sněmovny a Senátu podle čl. 66,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 o opatřeních nezbytných k provedení rozhodnutí mezinárodního soudu, které je pro Českou republiku závazné, pokud je nelze provést jinak,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 o tom, zda rozhodnutí o rozpuštění politické strany nebo jiné rozhodnutí týkající se činnosti politické strany je ve shodě s ústavními nebo jinými zákony,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 spory o rozsah kompetencí státních orgánů a orgánů územní samosprávy, nepřísluší-li podle zákona jinému orgánu.</a:t>
            </a:r>
            <a:br>
              <a:rPr lang="cs-CZ" sz="20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soud dále rozhoduje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souladu mezinárodní smlouvy podle čl. 10a a čl. 49 s ústavním pořádkem, a to před její ratifikací. Do rozhodnutí Ústavního soudu nemůže být smlouva ratifikována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(3) Zákon může stanovit, že namísto Ústavního soudu rozhoduje Nejvyšší správní soud (….)</a:t>
            </a:r>
            <a:b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78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44F0C-410A-43E0-A68F-F365CC6C9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B9908B-2FFD-4325-8905-8E971EE1E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0BCEE-B49D-4AF3-ADDA-ECCB6981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hlavně zapamatovat z jeho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22FB7-D64C-4DFB-B7C9-C97AFACD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ruší zákony či jiné právní předpisy </a:t>
            </a:r>
            <a:r>
              <a:rPr lang="cs-CZ" sz="2000" dirty="0"/>
              <a:t>(případně ustanovení), pokud jsou v rozporu s ústavním pořádkem – právní předpisy musí být tzv. ústavně-konformní – hovoříme zde, že Ústavní soud funguje jako </a:t>
            </a:r>
            <a:r>
              <a:rPr lang="cs-CZ" sz="2000" dirty="0">
                <a:solidFill>
                  <a:schemeClr val="tx2"/>
                </a:solidFill>
              </a:rPr>
              <a:t>negativní zákonodárce </a:t>
            </a:r>
            <a:r>
              <a:rPr lang="cs-CZ" sz="2000" dirty="0"/>
              <a:t>– ÚS vydá nález, který se vyhlašuje ve Sbírce zákonů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/>
              <a:t>rozhoduje </a:t>
            </a:r>
            <a:r>
              <a:rPr lang="cs-CZ" sz="2000" dirty="0">
                <a:solidFill>
                  <a:schemeClr val="tx2"/>
                </a:solidFill>
              </a:rPr>
              <a:t>o souladu mezinárodní smlouvy s ústavním pořádkem</a:t>
            </a:r>
          </a:p>
          <a:p>
            <a:r>
              <a:rPr lang="cs-CZ" sz="2000" dirty="0"/>
              <a:t>rozhoduje </a:t>
            </a:r>
            <a:r>
              <a:rPr lang="cs-CZ" sz="2000" dirty="0">
                <a:solidFill>
                  <a:schemeClr val="tx2"/>
                </a:solidFill>
              </a:rPr>
              <a:t>o ústavní stížnosti </a:t>
            </a:r>
            <a:r>
              <a:rPr lang="cs-CZ" sz="2000" dirty="0"/>
              <a:t>proti pravomocnému rozhodnutí soudů (orgánů veřejné moci), pokud nebyla zaručena Vaše (ústavní) základní lidská práva a svobody – nutno dodržet lhůtu a vyčerpat předcházející možnosti/prostředky dané právním řádem a systémem</a:t>
            </a:r>
          </a:p>
          <a:p>
            <a:r>
              <a:rPr lang="cs-CZ" sz="2000" dirty="0">
                <a:solidFill>
                  <a:schemeClr val="tx2"/>
                </a:solidFill>
              </a:rPr>
              <a:t>ústavní žaloba Senátu proti prezidentu republiky</a:t>
            </a:r>
          </a:p>
          <a:p>
            <a:r>
              <a:rPr lang="cs-CZ" sz="2000" dirty="0"/>
              <a:t>Sbírka nálezů a usnesení Ústavního soudu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50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A7CD3A-7960-4604-B804-634044176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B37E6-EB96-4574-9D6F-D704DC2FB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49E3E9-0080-4300-A38E-DD07D523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články z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6AFCC-5A34-4B67-9D44-3ED06701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68896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ÚS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soudním </a:t>
            </a:r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orgánem ochrany ústavnosti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(čl. 83)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zákon stanoví, kdo a za jakých podmínek je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oprávněn podat návrh na zahájení řízení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další pravidla o řízení před ÚS (čl. 88 odst. 1)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rozhodnutí ÚS je vykonatelné, jakmile bylo vyhlášeno způsobem stanoveným zákonem, pokud ÚS o jeho vykonatelnosti nerozhodl jinak; vykonatelná rozhodnutí jsou závazná pro všechny orgány i osoby. (čl. 88 odst. 1 a 2)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byl-li vysloven nesoulad mezinárodní smlouvy s ústavním pořádkem, nesmí být ratifikována, než bude nesoulad odstraněn (čl. 88 odst. 3)</a:t>
            </a: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51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7C8067-99CD-4515-888C-F762F3D77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8C521-A775-4D1B-8467-8FBCD036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07F36D-DE8E-4DAB-A419-A7A6153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7C41AB-9DCB-4433-A078-304B3A8C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8"/>
            <a:ext cx="10862400" cy="41789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plénum</a:t>
            </a:r>
            <a:r>
              <a:rPr lang="cs-CZ" sz="2000" dirty="0"/>
              <a:t> = plné složení Ústavního soudu (15), nejdůležitější záležitosti, například rušení zákonů a právních předpisů, ústavní žaloba proti prezidentovi</a:t>
            </a:r>
          </a:p>
          <a:p>
            <a:r>
              <a:rPr lang="cs-CZ" sz="2000" dirty="0">
                <a:solidFill>
                  <a:schemeClr val="tx2"/>
                </a:solidFill>
              </a:rPr>
              <a:t>senáty</a:t>
            </a:r>
            <a:r>
              <a:rPr lang="cs-CZ" sz="2000" dirty="0"/>
              <a:t> = tříčlenné, rozhodují zpravidla o ústavních stížnostech</a:t>
            </a:r>
          </a:p>
          <a:p>
            <a:r>
              <a:rPr lang="cs-CZ" sz="2000" dirty="0">
                <a:solidFill>
                  <a:schemeClr val="tx2"/>
                </a:solidFill>
              </a:rPr>
              <a:t>soudce zpravodaj </a:t>
            </a:r>
            <a:r>
              <a:rPr lang="cs-CZ" sz="2000" dirty="0"/>
              <a:t>= soudce, který je určen, shromažďuje podklady pro rozhodnutí a předkládá návrh na rozhodnutí</a:t>
            </a:r>
          </a:p>
          <a:p>
            <a:r>
              <a:rPr lang="cs-CZ" sz="2000" dirty="0">
                <a:solidFill>
                  <a:schemeClr val="tx2"/>
                </a:solidFill>
              </a:rPr>
              <a:t>nález </a:t>
            </a:r>
            <a:r>
              <a:rPr lang="cs-CZ" sz="2000" dirty="0"/>
              <a:t>= označení pro rozhodnutí ÚS, ve které rozhoduje ve věci samé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usnesení </a:t>
            </a:r>
            <a:r>
              <a:rPr lang="cs-CZ" sz="2000" dirty="0"/>
              <a:t>= rozhodnutí ÚS tam, kde ÚS nerozhoduje nálezem (procesní otázky)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disent </a:t>
            </a:r>
            <a:r>
              <a:rPr lang="cs-CZ" sz="2000" dirty="0"/>
              <a:t>= odlišné stanovisko soudce, který nesouhlasí s rozhodnutím (může se stát, protože se rozhoduje většinou) 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140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A4BA7E-9323-4243-A649-009885AC0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1AF0-C30D-447F-BADF-654BF6382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66B15-A541-4A3C-8928-A1F67C0C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</a:t>
            </a:r>
          </a:p>
        </p:txBody>
      </p:sp>
      <p:pic>
        <p:nvPicPr>
          <p:cNvPr id="3074" name="Picture 2" descr="Ústavní soud České republiky – Wikipedie">
            <a:extLst>
              <a:ext uri="{FF2B5EF4-FFF2-40B4-BE49-F238E27FC236}">
                <a16:creationId xmlns:a16="http://schemas.microsoft.com/office/drawing/2014/main" id="{3C935A2C-F5FB-4463-8821-D9468E1CD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33" y="1921780"/>
            <a:ext cx="4920025" cy="25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78A563E-A9DC-422C-A837-9085348EA499}"/>
              </a:ext>
            </a:extLst>
          </p:cNvPr>
          <p:cNvSpPr txBox="1"/>
          <p:nvPr/>
        </p:nvSpPr>
        <p:spPr>
          <a:xfrm>
            <a:off x="720000" y="5766335"/>
            <a:ext cx="5824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https://www.usoud.cz/o-ustavnim-soudu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33624CF-C29B-459C-8153-40D552A39916}"/>
              </a:ext>
            </a:extLst>
          </p:cNvPr>
          <p:cNvSpPr txBox="1"/>
          <p:nvPr/>
        </p:nvSpPr>
        <p:spPr>
          <a:xfrm>
            <a:off x="720000" y="4935338"/>
            <a:ext cx="8753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Podrobnosti jsou v zákoně č. 182/1993 Sb., o Ústavním soudu</a:t>
            </a:r>
          </a:p>
          <a:p>
            <a:r>
              <a:rPr lang="cs-CZ" dirty="0"/>
              <a:t>Informace více – pěkně zpracované stránky Ústavního soudu:</a:t>
            </a:r>
          </a:p>
        </p:txBody>
      </p:sp>
    </p:spTree>
    <p:extLst>
      <p:ext uri="{BB962C8B-B14F-4D97-AF65-F5344CB8AC3E}">
        <p14:creationId xmlns:p14="http://schemas.microsoft.com/office/powerpoint/2010/main" val="2823063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707D6-56DB-46FA-BD59-74A4829B6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A07D0-D9A1-4268-9E96-14F35C8DB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7BC2497-6DE4-4919-BEC6-88A329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soudce – specifika </a:t>
            </a:r>
          </a:p>
        </p:txBody>
      </p:sp>
    </p:spTree>
    <p:extLst>
      <p:ext uri="{BB962C8B-B14F-4D97-AF65-F5344CB8AC3E}">
        <p14:creationId xmlns:p14="http://schemas.microsoft.com/office/powerpoint/2010/main" val="2000236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0DE83E-49A4-4E04-AAD6-A7631F25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065FFC-9CEF-4B9E-ABFB-38D143055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D7380-44D5-4E1D-8916-C957D245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rámec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36C6D-A8B5-4A41-92B7-295029D4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350002"/>
            <a:ext cx="10858729" cy="524910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15 soudců, jmenováni na 10 let, opakování možné</a:t>
            </a:r>
          </a:p>
          <a:p>
            <a:r>
              <a:rPr lang="cs-CZ" sz="2400" dirty="0"/>
              <a:t>jmenuje prezident republiky se souhlasem Senátu – skládá slib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"Slibuji na svou čest a svědomí, že budu chránit neporušitelnost přirozených práv člověka a práv občana, řídit se ústavními zákony a rozhodovat podle svého nejlepšího přesvědčení nezávisle a nestranně.“</a:t>
            </a:r>
            <a:endParaRPr lang="cs-CZ" sz="28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pokud nesloží slib či složí s výhradou – jakoby nebyl jmenován</a:t>
            </a:r>
            <a:endParaRPr lang="cs-CZ" sz="2400" dirty="0"/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bezúhonný občan, který je volitelný do Senátu (tj. 40 let) </a:t>
            </a:r>
            <a:r>
              <a:rPr lang="cs-CZ" sz="2400" dirty="0"/>
              <a:t>+ 10 let praxe v právnické profesi (ne nutně soudce)</a:t>
            </a:r>
          </a:p>
          <a:p>
            <a:r>
              <a:rPr lang="cs-CZ" sz="2400" dirty="0"/>
              <a:t>nelze trestně stíhat bez souhlasu Senátu – tzv. imunita</a:t>
            </a:r>
          </a:p>
          <a:p>
            <a:pPr lvl="1"/>
            <a:r>
              <a:rPr lang="cs-CZ" dirty="0"/>
              <a:t>odepře-li Senát souhlas – trestní stíhání vyloučeno po dobu výkonu funkce</a:t>
            </a:r>
          </a:p>
          <a:p>
            <a:pPr lvl="1"/>
            <a:r>
              <a:rPr lang="cs-CZ" dirty="0"/>
              <a:t>pravidla při zadržení při spáchání trestného činu či bezprostředně poté </a:t>
            </a:r>
          </a:p>
          <a:p>
            <a:pPr lvl="1"/>
            <a:r>
              <a:rPr lang="cs-CZ" dirty="0"/>
              <a:t>právo odepřít svědectví o skutečnostech v souvislosti s výkonem funkce i po skončení funkce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39D1ED8-F85F-4472-82B0-AEE5F377C03A}"/>
              </a:ext>
            </a:extLst>
          </p:cNvPr>
          <p:cNvSpPr/>
          <p:nvPr/>
        </p:nvSpPr>
        <p:spPr bwMode="auto">
          <a:xfrm>
            <a:off x="5089793" y="719999"/>
            <a:ext cx="4891489" cy="7893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Články 84 až 86 Ústavy</a:t>
            </a:r>
          </a:p>
        </p:txBody>
      </p:sp>
    </p:spTree>
    <p:extLst>
      <p:ext uri="{BB962C8B-B14F-4D97-AF65-F5344CB8AC3E}">
        <p14:creationId xmlns:p14="http://schemas.microsoft.com/office/powerpoint/2010/main" val="20751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6FD028-DA0E-4D4E-8938-6D9D1BABD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E52AD8-CB0E-4BE8-8D64-7083AC668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D5B895-5B49-4F4E-AB46-6AB712EE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Předseda Ústavního soudu: </a:t>
            </a:r>
            <a:br>
              <a:rPr lang="cs-CZ" dirty="0"/>
            </a:br>
            <a:r>
              <a:rPr lang="cs-CZ" dirty="0"/>
              <a:t>Josef Baxa (od r. 2023)</a:t>
            </a:r>
          </a:p>
        </p:txBody>
      </p:sp>
      <p:pic>
        <p:nvPicPr>
          <p:cNvPr id="1026" name="Picture 2" descr="Josef Baxa – Wikipedie">
            <a:extLst>
              <a:ext uri="{FF2B5EF4-FFF2-40B4-BE49-F238E27FC236}">
                <a16:creationId xmlns:a16="http://schemas.microsoft.com/office/drawing/2014/main" id="{E76FFBF1-B112-4F19-BE73-55707504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0" y="1906468"/>
            <a:ext cx="3689857" cy="42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7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3E7A3-9DD3-4F10-B628-106F2CDA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6D955-238C-4819-B850-2B1C58BD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6768B-ADFF-4708-BD3C-0F143BC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35" y="1092966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Barbara a Alexandr fakt 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5E8A4-4DDC-4B63-8482-8A4A786C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9" y="1772893"/>
            <a:ext cx="4533425" cy="2538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76901-0C06-47C5-8AE0-A19E1AE11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4539962"/>
            <a:ext cx="84010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964EB-E555-4C4F-853A-E674C7CEB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D51DF-79F9-4F7E-9E23-174A1049E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255C00-DBAC-439D-805F-F5244F57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dále?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4C67E-47F6-4F96-9090-C3FA7E8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743"/>
            <a:ext cx="10753200" cy="1060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pokud je porušeno právo dané Úmluvou o ochraně lidských práv a svobod – pak stížnost k ESLP (Evropský soud pro lidská práva, sídlo ve Štrasburku) </a:t>
            </a:r>
          </a:p>
        </p:txBody>
      </p:sp>
      <p:pic>
        <p:nvPicPr>
          <p:cNvPr id="4100" name="Picture 4" descr="Pozor! Od 1. února 2022 se zkracuje lhůta pro podávání stížností k ESLP -  Svět práva - Advokátní deník">
            <a:extLst>
              <a:ext uri="{FF2B5EF4-FFF2-40B4-BE49-F238E27FC236}">
                <a16:creationId xmlns:a16="http://schemas.microsoft.com/office/drawing/2014/main" id="{8C0777C7-EE95-4C55-A434-CCFD7289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0" y="2841646"/>
            <a:ext cx="4785522" cy="31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0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E200A-DBEB-449D-AB09-41B5C8D0C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F4E99-5E4B-4A65-9AE9-E4D6FE2EA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A6884A5-8105-4EB1-96C6-6EF62004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Další související články Ústavy</a:t>
            </a:r>
          </a:p>
        </p:txBody>
      </p:sp>
    </p:spTree>
    <p:extLst>
      <p:ext uri="{BB962C8B-B14F-4D97-AF65-F5344CB8AC3E}">
        <p14:creationId xmlns:p14="http://schemas.microsoft.com/office/powerpoint/2010/main" val="4224435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5827F7-4562-4277-9AC9-7BA4E0692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A7996-8AA8-41B0-A1B1-E9FC5AD6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9E0D5A-0579-471F-95B5-C2BDB748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91B3C9-0FEE-4E6D-B25D-6BD1E4EF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4748"/>
            <a:ext cx="10753200" cy="1736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jmenuje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soudce Ústavního soudu, jeho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předsedu a místopředsedy,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jmenuje ze soudců předsedu a místopředsedy Nejvyššího soudu,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odpouští a zmírňuje tresty uložené soudem a zahlazuje odsouzení</a:t>
            </a:r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777E5C7-DF51-45C8-A955-03EB42E25D83}"/>
              </a:ext>
            </a:extLst>
          </p:cNvPr>
          <p:cNvSpPr txBox="1">
            <a:spLocks/>
          </p:cNvSpPr>
          <p:nvPr/>
        </p:nvSpPr>
        <p:spPr>
          <a:xfrm>
            <a:off x="720000" y="3411554"/>
            <a:ext cx="10753200" cy="1152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i) jmenuje soudce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(vyžaduje se kontrasignace předsedy vlády nebo jím pověřeného člena vlády)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E2D3252-A633-4FC6-BB5A-6390DE935979}"/>
              </a:ext>
            </a:extLst>
          </p:cNvPr>
          <p:cNvSpPr/>
          <p:nvPr/>
        </p:nvSpPr>
        <p:spPr bwMode="auto">
          <a:xfrm>
            <a:off x="7976212" y="945788"/>
            <a:ext cx="2192357" cy="8940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62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B39FC9B-3C88-4E38-B9AE-D7C866DF3153}"/>
              </a:ext>
            </a:extLst>
          </p:cNvPr>
          <p:cNvSpPr/>
          <p:nvPr/>
        </p:nvSpPr>
        <p:spPr bwMode="auto">
          <a:xfrm>
            <a:off x="7976212" y="3152460"/>
            <a:ext cx="2192357" cy="8940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63</a:t>
            </a:r>
          </a:p>
        </p:txBody>
      </p:sp>
    </p:spTree>
    <p:extLst>
      <p:ext uri="{BB962C8B-B14F-4D97-AF65-F5344CB8AC3E}">
        <p14:creationId xmlns:p14="http://schemas.microsoft.com/office/powerpoint/2010/main" val="3795571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27ECBC-EC3E-4A90-8EE8-80332F620D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5D3C8-97D7-4481-BDA2-B77614749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BA22B7-084E-4416-B3AE-E7E63F12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65 odst.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E22209-1A84-4B96-A189-B12FBF3B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455"/>
            <a:ext cx="10753200" cy="286898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Senát může se souhlasem Poslanecké sněmovny podat ústavní žalobu proti prezidentu republiky k Ústavnímu soudu, a to pro velezradu nebo pro hrubé porušení Ústavy nebo jiné součásti ústavního pořádku; velezradou se rozumí jednání prezidenta republiky směřující proti svrchovanosti a celistvosti republiky, jakož i proti jejímu demokratickému řádu. Ústavní soud může na základě ústavní žaloby Senátu rozhodnout o tom, že prezident republiky ztrácí prezidentský úřad a způsobilost jej znovu nabýt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183784-F400-40A6-B749-64DE6FB9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9" y="4493376"/>
            <a:ext cx="6896454" cy="16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70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D501B9-D121-49D2-BE63-093FB0FE4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BE1CD-4190-4A46-88B6-7B04B0D0E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DA8D29-A979-4C41-BBCF-FA51D7D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články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214E33B-5898-4C8F-9601-71B0A61DC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682938"/>
            <a:ext cx="1101672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Článek 110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31. prosince 1993 tvoří soustavu soudů též vojenské soudy.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Článek 111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Soudci všech soudů České republiky vykonávající funkci soudce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 dni nabytí účinnosti této Ústavy se považují za soudce jmenované podle Ústavy České republiky.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F5C6E9-4573-441B-9582-8D41D698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4989288"/>
            <a:ext cx="1101672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2000" indent="-1800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04000" indent="-18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kern="0" dirty="0"/>
              <a:t>příp. neslučitelnost funkce poslance a senátora s funkcí soudce (čl. 22 Ústavy) </a:t>
            </a:r>
          </a:p>
        </p:txBody>
      </p:sp>
    </p:spTree>
    <p:extLst>
      <p:ext uri="{BB962C8B-B14F-4D97-AF65-F5344CB8AC3E}">
        <p14:creationId xmlns:p14="http://schemas.microsoft.com/office/powerpoint/2010/main" val="4240960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457FB1-1590-4C49-A655-7F91F46D6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D8941-CDD5-4F24-8ABC-166EB2731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31C820C-844E-4601-8287-A39BB1CA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Listina základních práv a svobod ČR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72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9F268F-D3DA-408E-9B04-825164F52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AA8FB2-DFC8-4DF5-B649-E68B4AE3A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22DAD0-796B-4FB8-841C-7B8056E0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98DB6C-D423-471A-A201-42C1FDC0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097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rozvíjí a konkretizuje některá základní práva a svobody týkající se soudnictví a řízení u soudu</a:t>
            </a:r>
          </a:p>
          <a:p>
            <a:r>
              <a:rPr lang="cs-CZ" dirty="0"/>
              <a:t>hlava pátá – čl. 36 až 40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3EB7C0B-40D7-4FD2-B4E7-0595584BF3DC}"/>
              </a:ext>
            </a:extLst>
          </p:cNvPr>
          <p:cNvSpPr/>
          <p:nvPr/>
        </p:nvSpPr>
        <p:spPr bwMode="auto">
          <a:xfrm>
            <a:off x="2335575" y="4153359"/>
            <a:ext cx="8053331" cy="10126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Nemusím umět všechna práva vyjmenovat nazpaměť,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uchopte téma koncepčně a uveďte příklady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729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6C9F5-9D8B-4F13-B8E2-1E4D96FB0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A9506B-17CD-4376-9A0E-EEB3330DE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2C038B-06ED-4BD8-BA8F-AD8FFB27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36 – vybraná ustanovení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0F7078-346A-4B5D-9A59-56A17BE5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0841"/>
          </a:xfrm>
        </p:spPr>
        <p:txBody>
          <a:bodyPr/>
          <a:lstStyle/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každý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může domáhat stanoveným postupem svého práva </a:t>
            </a:r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 nezávislého a nestranného soudu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ve stanovených případech u jiného orgánu 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možnost obrátit se na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soud, aby přezkoumal rozhodnutí orgánu veřejné správy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pokud bylo způsobeno (tvrzené) porušení práva</a:t>
            </a: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nezákonné rozhodnutí soudu či jiného orgánu veřejné moci =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nárok na náhradu škody</a:t>
            </a:r>
            <a:endParaRPr lang="cs-CZ" sz="24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3895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597BC-C93A-42B4-A14D-28C65A6C6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069FBA-0812-4666-B23A-950D41253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8BDADD-52EF-40D7-AF2A-1BDE2AD7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37 a 38 – řízení u soudu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C97243-5685-496C-920B-809C4DC7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778999"/>
          </a:xfrm>
        </p:spPr>
        <p:txBody>
          <a:bodyPr/>
          <a:lstStyle/>
          <a:p>
            <a:r>
              <a:rPr lang="cs-CZ" sz="2400" dirty="0"/>
              <a:t>každý má </a:t>
            </a:r>
            <a:r>
              <a:rPr lang="cs-CZ" sz="2400" dirty="0">
                <a:solidFill>
                  <a:schemeClr val="tx2"/>
                </a:solidFill>
              </a:rPr>
              <a:t>právo odepřít výpověď</a:t>
            </a:r>
            <a:r>
              <a:rPr lang="cs-CZ" sz="2400" dirty="0"/>
              <a:t>, jestliže by jí způsobil nebezpečí trestního stíhání sobě nebo osobě blízké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právo na právní pomoc </a:t>
            </a:r>
            <a:r>
              <a:rPr lang="cs-CZ" sz="2400" dirty="0"/>
              <a:t>v řízení před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rovnost </a:t>
            </a:r>
            <a:r>
              <a:rPr lang="cs-CZ" sz="2400" dirty="0"/>
              <a:t>účastníků v řízení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právo na tlumočníka </a:t>
            </a:r>
            <a:r>
              <a:rPr lang="cs-CZ" sz="2400" dirty="0"/>
              <a:t>(ti, co neovládají jazyk)</a:t>
            </a:r>
          </a:p>
          <a:p>
            <a:r>
              <a:rPr lang="cs-CZ" sz="2400" dirty="0"/>
              <a:t>právo na </a:t>
            </a:r>
            <a:r>
              <a:rPr lang="cs-CZ" sz="2400" dirty="0">
                <a:solidFill>
                  <a:schemeClr val="tx2"/>
                </a:solidFill>
              </a:rPr>
              <a:t>zákonného soudce</a:t>
            </a:r>
          </a:p>
          <a:p>
            <a:r>
              <a:rPr lang="cs-CZ" sz="2400" dirty="0"/>
              <a:t>každý má právo, aby jeho věc byla projednána </a:t>
            </a:r>
            <a:r>
              <a:rPr lang="cs-CZ" sz="2400" dirty="0">
                <a:solidFill>
                  <a:schemeClr val="tx2"/>
                </a:solidFill>
              </a:rPr>
              <a:t>veřejně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bez zbytečných průtahů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v jeho přítomnosti </a:t>
            </a:r>
            <a:r>
              <a:rPr lang="cs-CZ" sz="2400" dirty="0"/>
              <a:t>a aby se mohl vyjádřit </a:t>
            </a:r>
            <a:r>
              <a:rPr lang="cs-CZ" sz="2400" dirty="0">
                <a:solidFill>
                  <a:schemeClr val="tx2"/>
                </a:solidFill>
              </a:rPr>
              <a:t>ke všem prováděným důkazům </a:t>
            </a:r>
            <a:r>
              <a:rPr lang="cs-CZ" sz="2400" dirty="0"/>
              <a:t>(vyloučení veřejnosti – tam, kde to stanoví zákon)</a:t>
            </a:r>
          </a:p>
        </p:txBody>
      </p:sp>
    </p:spTree>
    <p:extLst>
      <p:ext uri="{BB962C8B-B14F-4D97-AF65-F5344CB8AC3E}">
        <p14:creationId xmlns:p14="http://schemas.microsoft.com/office/powerpoint/2010/main" val="2568602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98779-7196-4667-B19E-5EB9B3971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CB232D-9631-41C2-A822-DB4A5905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A1B3B-B396-4140-94FB-AB62BF3C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39 a 40 – trestní soudy, řízení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6CEBF9-C565-4009-9FA6-9560600E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jen zákon </a:t>
            </a:r>
            <a:r>
              <a:rPr lang="cs-CZ" sz="2400" dirty="0"/>
              <a:t>stanoví, které jednání je </a:t>
            </a:r>
            <a:r>
              <a:rPr lang="cs-CZ" sz="2400" dirty="0">
                <a:solidFill>
                  <a:schemeClr val="tx2"/>
                </a:solidFill>
              </a:rPr>
              <a:t>trestným činem </a:t>
            </a:r>
            <a:r>
              <a:rPr lang="cs-CZ" sz="2400" dirty="0"/>
              <a:t>a jaký </a:t>
            </a:r>
            <a:r>
              <a:rPr lang="cs-CZ" sz="2400" dirty="0">
                <a:solidFill>
                  <a:schemeClr val="tx2"/>
                </a:solidFill>
              </a:rPr>
              <a:t>trest</a:t>
            </a:r>
            <a:r>
              <a:rPr lang="cs-CZ" sz="2400" dirty="0"/>
              <a:t>, jakož i jaké jiné újmy na právech nebo majetku, lze za jeho spáchání uložit</a:t>
            </a:r>
          </a:p>
          <a:p>
            <a:r>
              <a:rPr lang="pl-PL" sz="2400" dirty="0">
                <a:solidFill>
                  <a:schemeClr val="tx2"/>
                </a:solidFill>
              </a:rPr>
              <a:t>jen soud rozhoduje o vině a trestu za trestné činy</a:t>
            </a:r>
          </a:p>
          <a:p>
            <a:r>
              <a:rPr lang="pl-PL" sz="2400" dirty="0">
                <a:solidFill>
                  <a:schemeClr val="tx2"/>
                </a:solidFill>
              </a:rPr>
              <a:t>presumpce neviny</a:t>
            </a:r>
          </a:p>
          <a:p>
            <a:r>
              <a:rPr lang="pl-PL" sz="2400" dirty="0">
                <a:solidFill>
                  <a:schemeClr val="tx2"/>
                </a:solidFill>
              </a:rPr>
              <a:t>nelze trestně stíhat dvakrát v téže věci</a:t>
            </a:r>
          </a:p>
          <a:p>
            <a:r>
              <a:rPr lang="pl-PL" sz="2400" dirty="0">
                <a:solidFill>
                  <a:schemeClr val="tx2"/>
                </a:solidFill>
              </a:rPr>
              <a:t>práva obviněného </a:t>
            </a:r>
            <a:r>
              <a:rPr lang="pl-PL" sz="2400" dirty="0"/>
              <a:t>(čas a možnost k přípravě obhajoby – sám, prostřednictvím obhájce, zákon stanoví, kdy musí mít obviněný obhájce a kdy se mu poskytne bezplatně; dále právo obviněného odepřít výpověď)</a:t>
            </a:r>
            <a:endParaRPr lang="pl-PL" sz="2400" dirty="0">
              <a:solidFill>
                <a:schemeClr val="tx2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193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CB569A-E64D-4F42-AB17-8C07CD6ED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3EB469-8F63-48B1-B6C8-2C0187808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434E8-E713-45E4-8FF1-D0C6B05A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62AB16-B094-4100-B248-0B535337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816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neznamená to, že dříve nebyly „soudy“ či že nebyly řešeny spory (starověk, středověk, raný novověk)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J. Locke </a:t>
            </a:r>
            <a:r>
              <a:rPr lang="cs-CZ" sz="2000" dirty="0"/>
              <a:t>(Druhé pojednání o vládě) – soudní moc nezmiňuje</a:t>
            </a:r>
          </a:p>
          <a:p>
            <a:r>
              <a:rPr lang="cs-CZ" sz="2000" dirty="0">
                <a:solidFill>
                  <a:schemeClr val="tx2"/>
                </a:solidFill>
              </a:rPr>
              <a:t>Ch. </a:t>
            </a:r>
            <a:r>
              <a:rPr lang="cs-CZ" sz="2000" dirty="0" err="1">
                <a:solidFill>
                  <a:schemeClr val="tx2"/>
                </a:solidFill>
              </a:rPr>
              <a:t>Montesquieu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(O duchu zákonů) – zmíněna soudní moc</a:t>
            </a:r>
          </a:p>
          <a:p>
            <a:pPr lvl="1"/>
            <a:r>
              <a:rPr lang="cs-CZ" sz="1800" dirty="0"/>
              <a:t>ale jako moc nejmenší</a:t>
            </a:r>
          </a:p>
          <a:p>
            <a:pPr lvl="1"/>
            <a:r>
              <a:rPr lang="cs-CZ" sz="1800" dirty="0"/>
              <a:t>nicméně požadavek oddělení od moci zákonodárné a výkonné (úryvek) </a:t>
            </a:r>
          </a:p>
          <a:p>
            <a:r>
              <a:rPr lang="cs-CZ" sz="2000" dirty="0"/>
              <a:t>absolutistické monarchie – panovník v sobě koncentroval všechny tři složky státní moci</a:t>
            </a:r>
          </a:p>
          <a:p>
            <a:r>
              <a:rPr lang="cs-CZ" sz="2000" dirty="0"/>
              <a:t>vliv </a:t>
            </a:r>
            <a:r>
              <a:rPr lang="cs-CZ" sz="2000" dirty="0">
                <a:solidFill>
                  <a:schemeClr val="tx2"/>
                </a:solidFill>
              </a:rPr>
              <a:t>Francouzského revoluce </a:t>
            </a:r>
          </a:p>
          <a:p>
            <a:pPr lvl="1"/>
            <a:r>
              <a:rPr lang="cs-CZ" sz="1800" dirty="0"/>
              <a:t>požadavek, aby se soudy řídily jen zákony</a:t>
            </a:r>
          </a:p>
          <a:p>
            <a:pPr lvl="1"/>
            <a:r>
              <a:rPr lang="cs-CZ" sz="1800" dirty="0"/>
              <a:t>model soudnictví připomínající dnešní model (vytvoření soudní soustavy a instancí – možnosti odvolání, právo každého na zákonného soudce, veřejný výkon soudní moci, rovnost všech před zákonem a soudem atd.)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344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577139-135D-4AD5-9E3C-51A54748E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0244E9-C4A1-44CF-BF2D-C7B864608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2CCB3A-A06C-4CB1-801A-7A0CD16B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40 odst. 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669670-03A0-4D0A-B5F8-2E1E5C9F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zákaz pravé retroaktivity</a:t>
            </a:r>
          </a:p>
          <a:p>
            <a:r>
              <a:rPr lang="cs-CZ" dirty="0"/>
              <a:t>výjimka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„Trestnost činu se posuzuje a trest se ukládá podle zákona účinného v době, kdy byl čin spáchán. Pozdějšího zákona se použije, jestliže je to pro pachatele příznivější.“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7877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8FF6E2-F9FA-4D07-AAC6-3382CEBD2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9C2BA7-0705-4A6A-BF29-80EFB86D6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57472E6-CE32-47D2-9962-0F7DD7D5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Ochrana práv – dále </a:t>
            </a:r>
          </a:p>
        </p:txBody>
      </p:sp>
    </p:spTree>
    <p:extLst>
      <p:ext uri="{BB962C8B-B14F-4D97-AF65-F5344CB8AC3E}">
        <p14:creationId xmlns:p14="http://schemas.microsoft.com/office/powerpoint/2010/main" val="416517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8D36D8-220E-4E21-B5DC-6FC027C29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FE85EE-3BB0-40DD-B11B-A7F69FCE9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2D2585-C029-47E3-9BE9-202655CC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zástupce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22646E-E651-4073-B0ED-BCD5DEDB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8"/>
            <a:ext cx="10753200" cy="468219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200" b="1" dirty="0">
                <a:solidFill>
                  <a:schemeClr val="tx2"/>
                </a:solidFill>
              </a:rPr>
              <a:t>podání obžaloby v trestním řízení! (orgán veřejné žaloby)</a:t>
            </a:r>
          </a:p>
          <a:p>
            <a:pPr lvl="1"/>
            <a:r>
              <a:rPr lang="cs-CZ" dirty="0"/>
              <a:t>nikdo jiný nemůže obžalobu (veřejnou žalobu) podat – proto je veřejná </a:t>
            </a:r>
            <a:endParaRPr lang="cs-CZ" sz="2400" dirty="0"/>
          </a:p>
          <a:p>
            <a:r>
              <a:rPr lang="cs-CZ" sz="2200" dirty="0"/>
              <a:t>další funkce - 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vykonává dozor nad dodržováním právních předpisů v místech, kde je omezována osobní svoboda (vazba, vězení – TOS, ochranná léčení, zabezpečovací detence atd.),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působí v jiném než trestním řízení (civilní)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ale jsou skutečně nezávislí? – jde totiž o orgán moci výkonné - </a:t>
            </a:r>
            <a:r>
              <a:rPr lang="cs-CZ" sz="2200" dirty="0"/>
              <a:t>jmenuje ministr spravedlnosti na návrh nejvyššího státního zástupce</a:t>
            </a:r>
          </a:p>
          <a:p>
            <a:pPr lvl="1"/>
            <a:r>
              <a:rPr lang="cs-CZ" sz="1600" dirty="0"/>
              <a:t>nejvyššího státního zástupce pak vláda na návrh ministra</a:t>
            </a:r>
          </a:p>
          <a:p>
            <a:r>
              <a:rPr lang="cs-CZ" sz="2200" dirty="0"/>
              <a:t>jinak neslučitelnost funkcí, nezávislost a nestrannost, docela dobré platové podmínky (90 % základny soudce)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986F31C-1BB4-4AF4-A464-9BEFCC573265}"/>
              </a:ext>
            </a:extLst>
          </p:cNvPr>
          <p:cNvSpPr/>
          <p:nvPr/>
        </p:nvSpPr>
        <p:spPr bwMode="auto">
          <a:xfrm>
            <a:off x="6096000" y="720000"/>
            <a:ext cx="4127653" cy="5655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Článek 80 Ústavy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14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BFB52-711F-4CC0-8601-368DDDB2D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DCE81-25A5-4A10-BCD0-AB06E72CC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61E9E-7E0F-4EF7-987E-8C87A37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= ombudsman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D1FAC-BBDD-4AE2-857D-C51D6325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3"/>
            <a:ext cx="10753200" cy="479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v ČR: sídlí v Brně, Stanislav Křeček v současné době</a:t>
            </a:r>
          </a:p>
          <a:p>
            <a:r>
              <a:rPr lang="cs-CZ" sz="2000" dirty="0"/>
              <a:t>samostatný státní orgán oddělený od soudů a od správy</a:t>
            </a:r>
          </a:p>
          <a:p>
            <a:r>
              <a:rPr lang="cs-CZ" sz="2200" dirty="0"/>
              <a:t>volí Poslanecká sněmovna ČR z návrhů prezidenta a Senátu na 6 let, neodvolatelný</a:t>
            </a:r>
          </a:p>
          <a:p>
            <a:r>
              <a:rPr lang="cs-CZ" sz="2200" dirty="0"/>
              <a:t>řeší stížnosti osob (jednotlivců) vůči orgánům veřejné moci (úřadům) – jsou tam výjimky, kdy ombudsman nemá pravomoc a podniká kroky k nápravě</a:t>
            </a:r>
          </a:p>
          <a:p>
            <a:r>
              <a:rPr lang="cs-CZ" sz="2200" dirty="0"/>
              <a:t>chrání jednání s osobami omezenými na svobodě</a:t>
            </a:r>
          </a:p>
          <a:p>
            <a:r>
              <a:rPr lang="cs-CZ" sz="2200" dirty="0"/>
              <a:t>diskriminace </a:t>
            </a:r>
          </a:p>
          <a:p>
            <a:r>
              <a:rPr lang="cs-CZ" sz="2200" dirty="0"/>
              <a:t>nemůže však zrušit rozhodnutí úřadu (není to odvolání)</a:t>
            </a:r>
          </a:p>
          <a:p>
            <a:r>
              <a:rPr lang="cs-CZ" sz="2200" dirty="0"/>
              <a:t>v rámci EU je </a:t>
            </a:r>
            <a:r>
              <a:rPr lang="cs-CZ" sz="2200" dirty="0">
                <a:solidFill>
                  <a:schemeClr val="tx2"/>
                </a:solidFill>
              </a:rPr>
              <a:t>unijní veřejný ochránce práv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0" name="Picture 6" descr="Sídlo kanceláře veřejného ochránce práv v Brně">
            <a:extLst>
              <a:ext uri="{FF2B5EF4-FFF2-40B4-BE49-F238E27FC236}">
                <a16:creationId xmlns:a16="http://schemas.microsoft.com/office/drawing/2014/main" id="{A793F448-8BAE-41C3-A469-17B46DD1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18" y="3821836"/>
            <a:ext cx="3213434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451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CE8E2-C0C8-41C2-A3F5-321EB20BF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00A042-0BDF-4D76-8A21-2AC7A13A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82578-F3E7-405D-8604-1F9851E4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právnická povolání – ochrana práva či právní pomoc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FD6483-B43C-4097-A17E-0DEE5C73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78440"/>
            <a:ext cx="10753200" cy="23071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advokát</a:t>
            </a:r>
          </a:p>
          <a:p>
            <a:r>
              <a:rPr lang="cs-CZ" sz="2400" dirty="0">
                <a:solidFill>
                  <a:schemeClr val="tx2"/>
                </a:solidFill>
              </a:rPr>
              <a:t>notář </a:t>
            </a:r>
          </a:p>
          <a:p>
            <a:r>
              <a:rPr lang="cs-CZ" sz="2400" dirty="0">
                <a:solidFill>
                  <a:schemeClr val="tx2"/>
                </a:solidFill>
              </a:rPr>
              <a:t>exekutor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insolvenční správce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A474100-CE6C-4EBE-A989-A212C5B0BC3D}"/>
              </a:ext>
            </a:extLst>
          </p:cNvPr>
          <p:cNvSpPr/>
          <p:nvPr/>
        </p:nvSpPr>
        <p:spPr bwMode="auto">
          <a:xfrm>
            <a:off x="5067759" y="2401677"/>
            <a:ext cx="4285561" cy="10273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Nejsou orgány veřejné moci,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nejsou to státní orgány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2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C8922C-5F5C-406A-9BF7-0A2A4008E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4195A5-0704-4508-8F65-A6D500519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9CA6F5-4624-4A8A-AA01-A21FB33E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38AAC-8938-49EF-9439-371FFC14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8"/>
            <a:ext cx="10979913" cy="50032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u nás: Rakousko-Uhersko (monarchie)</a:t>
            </a:r>
          </a:p>
          <a:p>
            <a:r>
              <a:rPr lang="cs-CZ" sz="2000" dirty="0">
                <a:solidFill>
                  <a:schemeClr val="tx2"/>
                </a:solidFill>
              </a:rPr>
              <a:t>Josef II. – soudní reforma (též jako Josefínská soudní reforma 1783) </a:t>
            </a:r>
            <a:r>
              <a:rPr lang="cs-CZ" sz="2000" dirty="0"/>
              <a:t>– mj.</a:t>
            </a:r>
          </a:p>
          <a:p>
            <a:pPr lvl="1"/>
            <a:r>
              <a:rPr lang="cs-CZ" sz="1800" dirty="0"/>
              <a:t>oddělení soudnictví od správy (započala už Marie Terezie)</a:t>
            </a:r>
          </a:p>
          <a:p>
            <a:pPr lvl="1"/>
            <a:r>
              <a:rPr lang="cs-CZ" sz="1800" dirty="0"/>
              <a:t>hierarchie soudní soustavy (místní soudy – všeobecná působnost, civilní soudy rozděleny podle stavu; dále apelační soudy – Praha, Brno; Nejvyšší soudní úřad) – soudnictví bylo dvojinstanční </a:t>
            </a:r>
          </a:p>
          <a:p>
            <a:pPr lvl="1"/>
            <a:r>
              <a:rPr lang="cs-CZ" sz="1800" dirty="0"/>
              <a:t>oddělení civilního a trestního soudnictví – částečně (taktéž dvojinstanční – kriminální soudy a vrchní kriminální soudy jako soudy apelační)</a:t>
            </a:r>
          </a:p>
          <a:p>
            <a:pPr lvl="1"/>
            <a:r>
              <a:rPr lang="cs-CZ" sz="1800" dirty="0"/>
              <a:t>byly i privilegované soudy (horní, merkantilní a směnečné atd.)</a:t>
            </a:r>
          </a:p>
          <a:p>
            <a:r>
              <a:rPr lang="cs-CZ" sz="2000" dirty="0"/>
              <a:t>zásady soudnictví v trvalé podobě až </a:t>
            </a:r>
            <a:r>
              <a:rPr lang="cs-CZ" sz="2000" dirty="0">
                <a:solidFill>
                  <a:schemeClr val="tx2"/>
                </a:solidFill>
              </a:rPr>
              <a:t>zákonem č. 144/1867, o soudní moci </a:t>
            </a:r>
          </a:p>
          <a:p>
            <a:pPr lvl="1"/>
            <a:r>
              <a:rPr lang="cs-CZ" sz="1800" dirty="0"/>
              <a:t>mnohé znaky dodnes (např. nezávislost soudců, doživotní jmenování soudců, veřejnost projednání, vázanost soudu jen zákonem, zavedení správního soudnictví, císař mohl udělovat milost/amnestie atd.)</a:t>
            </a:r>
          </a:p>
          <a:p>
            <a:r>
              <a:rPr lang="cs-CZ" sz="2000" dirty="0"/>
              <a:t>Ústavní vývoj od vzniku ČSR – viz minulá přednáška</a:t>
            </a:r>
          </a:p>
          <a:p>
            <a:r>
              <a:rPr lang="cs-CZ" sz="2000" dirty="0"/>
              <a:t>v současnosti – garance soudní moci nejen na </a:t>
            </a:r>
            <a:r>
              <a:rPr lang="cs-CZ" sz="2000" dirty="0">
                <a:solidFill>
                  <a:schemeClr val="tx2"/>
                </a:solidFill>
              </a:rPr>
              <a:t>úrovni vnitrostátní </a:t>
            </a:r>
            <a:r>
              <a:rPr lang="cs-CZ" sz="2000" dirty="0"/>
              <a:t>(Ústava), ale také </a:t>
            </a:r>
            <a:r>
              <a:rPr lang="cs-CZ" sz="2000" dirty="0">
                <a:solidFill>
                  <a:schemeClr val="tx2"/>
                </a:solidFill>
              </a:rPr>
              <a:t>mezinárodní úrovni </a:t>
            </a:r>
            <a:r>
              <a:rPr lang="cs-CZ" sz="2000" dirty="0"/>
              <a:t>(ochrana lidských práv) i </a:t>
            </a:r>
            <a:r>
              <a:rPr lang="cs-CZ" sz="2000" dirty="0">
                <a:solidFill>
                  <a:schemeClr val="tx2"/>
                </a:solidFill>
              </a:rPr>
              <a:t>regionální </a:t>
            </a:r>
            <a:r>
              <a:rPr lang="cs-CZ" sz="2000" dirty="0"/>
              <a:t>(EU tam, kde jde o unijní právo)</a:t>
            </a:r>
          </a:p>
        </p:txBody>
      </p:sp>
    </p:spTree>
    <p:extLst>
      <p:ext uri="{BB962C8B-B14F-4D97-AF65-F5344CB8AC3E}">
        <p14:creationId xmlns:p14="http://schemas.microsoft.com/office/powerpoint/2010/main" val="373047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12466C-75AC-4B60-843A-C59C8F267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91F165-F8A5-4053-9557-7015D8FDA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7E14EE-AFEE-4EA4-BAA6-E17F19C0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ustanovení v Ústavě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8D966B-DA66-400B-9799-7CF7B191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486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Lid je zdrojem veškeré státní moci; vykonává ji prostřednictvím orgánů moci zákonodárné, výkonné a soudní.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(čl. 2 odst. 1)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0A6B76B-C391-4807-ACF6-0358858D1A35}"/>
              </a:ext>
            </a:extLst>
          </p:cNvPr>
          <p:cNvSpPr txBox="1">
            <a:spLocks/>
          </p:cNvSpPr>
          <p:nvPr/>
        </p:nvSpPr>
        <p:spPr>
          <a:xfrm>
            <a:off x="719400" y="4611153"/>
            <a:ext cx="10753200" cy="68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práva a svobody jsou pod ochranou soudní moci. </a:t>
            </a:r>
            <a:r>
              <a:rPr lang="cs-CZ" b="0" i="0" kern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(čl. 4</a:t>
            </a:r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cs-CZ" kern="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1B7541-CB79-40E9-9AC5-A7DE34EEA60A}"/>
              </a:ext>
            </a:extLst>
          </p:cNvPr>
          <p:cNvSpPr/>
          <p:nvPr/>
        </p:nvSpPr>
        <p:spPr bwMode="auto">
          <a:xfrm>
            <a:off x="2342921" y="2869895"/>
            <a:ext cx="6933282" cy="11071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K zamyšlení: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Je lid i zdrojem moc soudní?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0A64FA27-6341-417E-AB79-D3FB1F3A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03" y="2938034"/>
            <a:ext cx="825946" cy="10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1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FFCE3D-23EF-4151-8285-7CE89F68B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0ACAFA-C6CB-4386-810C-202D3A7E6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E1671C-578B-41C7-B5C1-1A7D0E63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hlava v Ústavě – čl. 81 až 96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7494851-E203-419A-BB1A-D0497182B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93" y="1789815"/>
            <a:ext cx="7920000" cy="3035574"/>
          </a:xfr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D01D490-0262-4955-B368-03CB4B77520B}"/>
              </a:ext>
            </a:extLst>
          </p:cNvPr>
          <p:cNvSpPr/>
          <p:nvPr/>
        </p:nvSpPr>
        <p:spPr bwMode="auto">
          <a:xfrm>
            <a:off x="7335399" y="2702907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Nezávislost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6180394-6E4F-4967-8500-AA03DEA9ED1B}"/>
              </a:ext>
            </a:extLst>
          </p:cNvPr>
          <p:cNvSpPr/>
          <p:nvPr/>
        </p:nvSpPr>
        <p:spPr bwMode="auto">
          <a:xfrm>
            <a:off x="9200922" y="3764148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Nezávislost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soudců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FAA5EE8-7F24-447C-9A9D-083ABA0246D2}"/>
              </a:ext>
            </a:extLst>
          </p:cNvPr>
          <p:cNvSpPr/>
          <p:nvPr/>
        </p:nvSpPr>
        <p:spPr bwMode="auto">
          <a:xfrm>
            <a:off x="9200922" y="4803356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Nestrannost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soudců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0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4826</Words>
  <Application>Microsoft Office PowerPoint</Application>
  <PresentationFormat>Widescreen</PresentationFormat>
  <Paragraphs>496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Tahoma</vt:lpstr>
      <vt:lpstr>Wingdings</vt:lpstr>
      <vt:lpstr>Prezentace_MU_CZ</vt:lpstr>
      <vt:lpstr>Moc soudní 6. přednáška (Státověda)</vt:lpstr>
      <vt:lpstr>Osnova přednášky</vt:lpstr>
      <vt:lpstr>Kahoot</vt:lpstr>
      <vt:lpstr>Úvodní slovo</vt:lpstr>
      <vt:lpstr>Barbara a Alexandr fakt ne</vt:lpstr>
      <vt:lpstr>Historické okénko </vt:lpstr>
      <vt:lpstr>Historické okénko II</vt:lpstr>
      <vt:lpstr>Základní ustanovení v Ústavě ČR</vt:lpstr>
      <vt:lpstr>Samostatná hlava v Ústavě – čl. 81 až 96</vt:lpstr>
      <vt:lpstr>Soudce</vt:lpstr>
      <vt:lpstr>Nezávislost soudců</vt:lpstr>
      <vt:lpstr>Soudce – plat </vt:lpstr>
      <vt:lpstr>Nestrannost soudců</vt:lpstr>
      <vt:lpstr>Soudce – ústavní rámec I</vt:lpstr>
      <vt:lpstr>Soudce – ústavní rámec II</vt:lpstr>
      <vt:lpstr>Soudce – ústavní rámec III</vt:lpstr>
      <vt:lpstr>PowerPoint Presentation</vt:lpstr>
      <vt:lpstr>Soudce – podmínky pro výkon funkce</vt:lpstr>
      <vt:lpstr>Soudce – zánik funkce</vt:lpstr>
      <vt:lpstr>Soudy</vt:lpstr>
      <vt:lpstr>Nezávislost soudů </vt:lpstr>
      <vt:lpstr>Základní zásady a principy rozhodování</vt:lpstr>
      <vt:lpstr>K předchozímu slide</vt:lpstr>
      <vt:lpstr>Soudy – ústavní rámec </vt:lpstr>
      <vt:lpstr>Druhy</vt:lpstr>
      <vt:lpstr>Pravomoc soudů</vt:lpstr>
      <vt:lpstr>Spory o pravomoc</vt:lpstr>
      <vt:lpstr>Civilní a trestní soudnictví</vt:lpstr>
      <vt:lpstr>Organizace soudní soustavy (civilní a trestní soudy)</vt:lpstr>
      <vt:lpstr>Organizace soudní soustavy</vt:lpstr>
      <vt:lpstr>Doplnění k organizaci soudní soustavy (civilní soudy, platí i pro trestní)</vt:lpstr>
      <vt:lpstr>Nejvyšší soud</vt:lpstr>
      <vt:lpstr>Správní soudnictví</vt:lpstr>
      <vt:lpstr>Správní soudnictví – organizace </vt:lpstr>
      <vt:lpstr>Správní soudnictví </vt:lpstr>
      <vt:lpstr>Pravomoc správních soudů</vt:lpstr>
      <vt:lpstr>Správní soudnictví – pokračování </vt:lpstr>
      <vt:lpstr>Nejvyšší správní soud </vt:lpstr>
      <vt:lpstr>Ústavní soudnictví. Ústavní soud.</vt:lpstr>
      <vt:lpstr>Úvodní slovo</vt:lpstr>
      <vt:lpstr>Co dále řeší ústavní soudy</vt:lpstr>
      <vt:lpstr>Článek 87 Ústavy ČR – ÚS rozhoduje</vt:lpstr>
      <vt:lpstr>Co si hlavně zapamatovat z jeho činnosti</vt:lpstr>
      <vt:lpstr>Další články z Ústavy</vt:lpstr>
      <vt:lpstr>Pojmosloví</vt:lpstr>
      <vt:lpstr>Ústavní soud</vt:lpstr>
      <vt:lpstr>Ústavní soudce – specifika </vt:lpstr>
      <vt:lpstr>Ústavní rámec</vt:lpstr>
      <vt:lpstr>Předseda Ústavního soudu:  Josef Baxa (od r. 2023)</vt:lpstr>
      <vt:lpstr>A co dále? </vt:lpstr>
      <vt:lpstr>Další související články Ústavy</vt:lpstr>
      <vt:lpstr>Prezident republiky</vt:lpstr>
      <vt:lpstr>Článek 65 odst. 2</vt:lpstr>
      <vt:lpstr>Další články</vt:lpstr>
      <vt:lpstr>Listina základních práv a svobod ČR </vt:lpstr>
      <vt:lpstr>Úvodní slovo</vt:lpstr>
      <vt:lpstr>Článek 36 – vybraná ustanovení </vt:lpstr>
      <vt:lpstr>Článek 37 a 38 – řízení u soudu</vt:lpstr>
      <vt:lpstr>Článek 39 a 40 – trestní soudy, řízení </vt:lpstr>
      <vt:lpstr>Článek 40 odst. 6</vt:lpstr>
      <vt:lpstr>Ochrana práv – dále </vt:lpstr>
      <vt:lpstr>Státní zástupce</vt:lpstr>
      <vt:lpstr>Veřejný ochránce práv = ombudsman </vt:lpstr>
      <vt:lpstr>Další právnická povolání – ochrana práva či právní pomoc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399</cp:revision>
  <cp:lastPrinted>2022-02-28T15:02:21Z</cp:lastPrinted>
  <dcterms:created xsi:type="dcterms:W3CDTF">2020-10-09T15:16:21Z</dcterms:created>
  <dcterms:modified xsi:type="dcterms:W3CDTF">2023-10-27T12:46:45Z</dcterms:modified>
</cp:coreProperties>
</file>