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04" r:id="rId3"/>
    <p:sldId id="515" r:id="rId4"/>
    <p:sldId id="516" r:id="rId5"/>
    <p:sldId id="517" r:id="rId6"/>
    <p:sldId id="467" r:id="rId7"/>
    <p:sldId id="442" r:id="rId8"/>
    <p:sldId id="483" r:id="rId9"/>
    <p:sldId id="484" r:id="rId10"/>
    <p:sldId id="486" r:id="rId11"/>
    <p:sldId id="485" r:id="rId12"/>
    <p:sldId id="298" r:id="rId13"/>
  </p:sldIdLst>
  <p:sldSz cx="12192000" cy="6858000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86602" autoAdjust="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527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8546" y="2584952"/>
            <a:ext cx="11781527" cy="147904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Evropská integrace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3.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443886" y="5020521"/>
            <a:ext cx="5516881" cy="447491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JUDr. Bc. Radovan Malachta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95471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669E1-B043-5BB6-4B20-4439D4E36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9F2C21-DA9C-33D9-EA55-E620707B80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FB101D9-AAED-2723-239F-449C1A5D0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376" y="4208971"/>
            <a:ext cx="5679202" cy="164787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14505F-CA21-495F-9A4A-9CBEFBD33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734978"/>
            <a:ext cx="6293173" cy="166378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B5FF1F2-2664-4A11-9907-2A48C6777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802" y="2463499"/>
            <a:ext cx="6712295" cy="1130358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7520EE00-B331-4718-A51D-7195A50240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491" y="3688704"/>
            <a:ext cx="5620039" cy="207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77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93088C-C242-47CC-B156-383B86CA79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134305-100A-4A91-9CA2-26E51F5C0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25ED83-ECBD-45B6-9D99-A9E716274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Vnější hranice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B837C3-F002-4E32-B416-114C5342C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99172"/>
            <a:ext cx="10753200" cy="439675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lze překračovat </a:t>
            </a:r>
            <a:r>
              <a:rPr lang="cs-CZ" sz="2000" dirty="0">
                <a:solidFill>
                  <a:schemeClr val="tx2"/>
                </a:solidFill>
              </a:rPr>
              <a:t>pouze na hraničních přechodech </a:t>
            </a:r>
            <a:r>
              <a:rPr lang="cs-CZ" sz="2000" dirty="0"/>
              <a:t>a </a:t>
            </a:r>
            <a:r>
              <a:rPr lang="cs-CZ" sz="2000" dirty="0">
                <a:solidFill>
                  <a:schemeClr val="tx2"/>
                </a:solidFill>
              </a:rPr>
              <a:t>během stanovené provozní doby; </a:t>
            </a:r>
            <a:r>
              <a:rPr lang="cs-CZ" sz="2000" dirty="0"/>
              <a:t>pokud ne – sankce </a:t>
            </a:r>
          </a:p>
          <a:p>
            <a:r>
              <a:rPr lang="cs-CZ" sz="2000" dirty="0">
                <a:solidFill>
                  <a:schemeClr val="tx2"/>
                </a:solidFill>
              </a:rPr>
              <a:t>všechny osoby podléhají minimální kontrole</a:t>
            </a:r>
          </a:p>
          <a:p>
            <a:pPr lvl="1"/>
            <a:r>
              <a:rPr lang="cs-CZ" sz="1800" dirty="0"/>
              <a:t>zjištění totožnosti na základě předložení cestovních dokladů (platnost, známky pozměnění/padělání, příp. lze nahlížet do databází k vyhledání informací – hrozba)</a:t>
            </a:r>
          </a:p>
          <a:p>
            <a:pPr lvl="1"/>
            <a:r>
              <a:rPr lang="cs-CZ" sz="1800" dirty="0"/>
              <a:t>u občanů EU postačí tato minimální kontrola</a:t>
            </a:r>
          </a:p>
          <a:p>
            <a:r>
              <a:rPr lang="cs-CZ" sz="1800" dirty="0">
                <a:solidFill>
                  <a:schemeClr val="tx2"/>
                </a:solidFill>
              </a:rPr>
              <a:t>důkladná kontrola – státní příslušníci třetích zemí </a:t>
            </a:r>
          </a:p>
          <a:p>
            <a:pPr lvl="1"/>
            <a:r>
              <a:rPr lang="cs-CZ" sz="1800" dirty="0"/>
              <a:t>ověření podmínek vstupu a případně dokladů povolujících pobyt a výkon pracovní činnosti</a:t>
            </a:r>
          </a:p>
          <a:p>
            <a:pPr lvl="1"/>
            <a:r>
              <a:rPr lang="cs-CZ" sz="1800" dirty="0"/>
              <a:t>např. účel pobytu, místo odjezdu a cíle</a:t>
            </a:r>
          </a:p>
          <a:p>
            <a:r>
              <a:rPr lang="cs-CZ" sz="1800" dirty="0">
                <a:solidFill>
                  <a:schemeClr val="tx2"/>
                </a:solidFill>
              </a:rPr>
              <a:t>zmírnění hraničních kontrol </a:t>
            </a:r>
            <a:r>
              <a:rPr lang="cs-CZ" sz="1800" dirty="0"/>
              <a:t>– mimořádné a nepředvídatelné okolnosti, nadměrně dlouhá čekací doba – např. důsledek ruské invaze na Ukrajinu</a:t>
            </a:r>
          </a:p>
          <a:p>
            <a:r>
              <a:rPr lang="cs-CZ" sz="1800" dirty="0">
                <a:solidFill>
                  <a:schemeClr val="tx2"/>
                </a:solidFill>
              </a:rPr>
              <a:t>odepření vstupu </a:t>
            </a:r>
            <a:r>
              <a:rPr lang="cs-CZ" sz="1800" dirty="0"/>
              <a:t>– je možné, nutné rozhodnutí s odůvodněním (vs. azylová/mezinárodní ochrana)</a:t>
            </a:r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8F89361-9D7C-4B25-9671-3F3600C5E57D}"/>
              </a:ext>
            </a:extLst>
          </p:cNvPr>
          <p:cNvSpPr txBox="1">
            <a:spLocks/>
          </p:cNvSpPr>
          <p:nvPr/>
        </p:nvSpPr>
        <p:spPr>
          <a:xfrm>
            <a:off x="1422600" y="5560403"/>
            <a:ext cx="8244225" cy="60311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kern="0" dirty="0"/>
              <a:t>Může i Česká republika v nějakých případech vykonávat vnější kontrolu, i když je obklopena státy, které jsou součástí schengenského prostoru?</a:t>
            </a:r>
            <a:endParaRPr lang="cs-CZ" sz="2400" i="1" kern="0" dirty="0"/>
          </a:p>
        </p:txBody>
      </p:sp>
      <p:pic>
        <p:nvPicPr>
          <p:cNvPr id="7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6FD52FDC-A5F7-4E42-9F7F-19707873E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00" y="5495925"/>
            <a:ext cx="838598" cy="10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628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</a:t>
            </a:r>
            <a:br>
              <a:rPr lang="cs-CZ" dirty="0"/>
            </a:br>
            <a:r>
              <a:rPr lang="cs-CZ" sz="2800" dirty="0"/>
              <a:t>malachta@mail.muni.cz</a:t>
            </a:r>
          </a:p>
        </p:txBody>
      </p:sp>
    </p:spTree>
    <p:extLst>
      <p:ext uri="{BB962C8B-B14F-4D97-AF65-F5344CB8AC3E}">
        <p14:creationId xmlns:p14="http://schemas.microsoft.com/office/powerpoint/2010/main" val="33193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359EEF-CD1B-42E4-9E4D-F3FAD545B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5AF383-FFDA-4221-B9DE-B2204D141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51C7B6-BA4F-464D-862D-F8E1CEB8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minulého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D80C99-9E6D-4336-9010-A2BDDAD9A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2269210"/>
            <a:ext cx="10753200" cy="577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Ztrácí ČR suverenitu tím, že je součástí EU?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BB7999E-DEEB-43E2-B406-92F3503C9FC9}"/>
              </a:ext>
            </a:extLst>
          </p:cNvPr>
          <p:cNvSpPr txBox="1">
            <a:spLocks/>
          </p:cNvSpPr>
          <p:nvPr/>
        </p:nvSpPr>
        <p:spPr>
          <a:xfrm>
            <a:off x="719400" y="2894377"/>
            <a:ext cx="10753200" cy="5774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dirty="0"/>
              <a:t>Co rozumíte pod pojmy primární a sekundární právo EU?</a:t>
            </a: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A71D4822-F82F-47DC-B6AB-E1E35F94AE2B}"/>
              </a:ext>
            </a:extLst>
          </p:cNvPr>
          <p:cNvSpPr txBox="1">
            <a:spLocks/>
          </p:cNvSpPr>
          <p:nvPr/>
        </p:nvSpPr>
        <p:spPr>
          <a:xfrm>
            <a:off x="719400" y="3519544"/>
            <a:ext cx="10753200" cy="8337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Jaké znáte legislativní akty sekundárního práva? Které z nich nejsou závazné? Kde a v jakých jazycích se publikují?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12BCA50F-20AA-4AA5-8090-C2BDDCE7F325}"/>
              </a:ext>
            </a:extLst>
          </p:cNvPr>
          <p:cNvSpPr txBox="1">
            <a:spLocks/>
          </p:cNvSpPr>
          <p:nvPr/>
        </p:nvSpPr>
        <p:spPr>
          <a:xfrm>
            <a:off x="719400" y="4400988"/>
            <a:ext cx="10753200" cy="8337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Jaké znáte rozdíly mezi nařízením a směrnicí (tři základní)? Jaký znáte rozdíl mezi nařízením a rozhodnutí?</a:t>
            </a: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99C1EF46-96FF-49E2-B93D-EDAFF542C423}"/>
              </a:ext>
            </a:extLst>
          </p:cNvPr>
          <p:cNvSpPr txBox="1">
            <a:spLocks/>
          </p:cNvSpPr>
          <p:nvPr/>
        </p:nvSpPr>
        <p:spPr>
          <a:xfrm>
            <a:off x="719400" y="5282432"/>
            <a:ext cx="10753200" cy="59890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Jaké pravomoci EU znáte? </a:t>
            </a:r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D8532E8D-F6E2-4011-9BA5-2AC021F5FB1C}"/>
              </a:ext>
            </a:extLst>
          </p:cNvPr>
          <p:cNvSpPr txBox="1">
            <a:spLocks/>
          </p:cNvSpPr>
          <p:nvPr/>
        </p:nvSpPr>
        <p:spPr>
          <a:xfrm>
            <a:off x="719400" y="1415441"/>
            <a:ext cx="10753200" cy="76675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kern="0" dirty="0"/>
              <a:t>Jaké zřizovací mezinárodní smlouvy (základní) znáte z vývoje evropské integrace a jsou pro nás relevantní v dnešní době? Co to jsou revizní smlouvy?</a:t>
            </a:r>
          </a:p>
        </p:txBody>
      </p:sp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FD9B56E7-7DAE-6836-34B2-10F991334C49}"/>
              </a:ext>
            </a:extLst>
          </p:cNvPr>
          <p:cNvSpPr txBox="1">
            <a:spLocks/>
          </p:cNvSpPr>
          <p:nvPr/>
        </p:nvSpPr>
        <p:spPr>
          <a:xfrm>
            <a:off x="719400" y="5935430"/>
            <a:ext cx="10753200" cy="59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Má právo EU přednost před vnitrostátním českým právem? I před Ústavou? </a:t>
            </a:r>
          </a:p>
        </p:txBody>
      </p:sp>
    </p:spTree>
    <p:extLst>
      <p:ext uri="{BB962C8B-B14F-4D97-AF65-F5344CB8AC3E}">
        <p14:creationId xmlns:p14="http://schemas.microsoft.com/office/powerpoint/2010/main" val="223450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0C3C06-4FC1-4E16-A18E-1E18537125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4ADFA2-7A21-45E1-AA87-4F8CF8F8F9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E945BE2-B659-4FD5-9384-6EE0E8EC9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Občanství EU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8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0A0733-2B7D-7BC8-B20E-A4EC8994E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909623-F61B-88CA-F9BC-54D151D84F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A84BD4-7A15-521A-1DBA-57C44655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9CB33C-A64E-E99D-6889-513B7B7E7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546"/>
            <a:ext cx="10753200" cy="4139998"/>
          </a:xfrm>
        </p:spPr>
        <p:txBody>
          <a:bodyPr/>
          <a:lstStyle/>
          <a:p>
            <a:pPr marL="457200" lvl="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Vy občanství EU? Jak jste jej získali?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Představte si situaci, že jste občan ČR s trvalým bydlištěm v Brně. Přestěhujete se do Francie a pobýváte již třetím rokem ve francouzském městě Lyon. Ve městě Lyon má ČR honorární konzulát. Mohli byste volit na území Francie do komunálních voleb města Brna, pokud dodržíte lhůtu k oznámení, že máte zájem volit v Lyonu? Mohli byste Vy být voleni v Lyonu do tamějších obecních voleb a stát se tak zastupitelem města Lyon?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rádi netradiční dovolené a rozhodnete se jet Vy, jako státní občané ČR, na dovolenou do státu Benin (Afrika), kde budete zatčeni nebo ztratíte cestovní doklady. Chcete pomoci, ale k Vaší smůle se zastupitelský úřad ČR nenachází v Beninu, ale v Nigérii. Tam se však nemáte jak dostat, navíc bez dokladů. Zjistíte, že v Beninu je francouzské velvyslanectví. Můžete využít jeho pomoci? 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občan EU se můžete svobodně pohybovat nejen po členských státech EU, ale i po státech nečlenských jen z titulu občanství EU. Je toto tvrzení pravdivé?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Můžete se Vy obrátit s žádostí/dotazem na Evropskou komisi i v češtině? 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09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867FA8-F929-471C-82F0-AE16571EDA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4C307B-D652-449E-9F3B-238F94C54F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CBA2BF-22A5-43DB-B111-0E6C95FD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Občanství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67D4D4-A54C-45B3-A8EB-B5CE55C85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724935"/>
            <a:ext cx="10753200" cy="335503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1600" dirty="0"/>
              <a:t>právo </a:t>
            </a:r>
            <a:r>
              <a:rPr lang="cs-CZ" sz="1600" dirty="0">
                <a:solidFill>
                  <a:schemeClr val="accent1"/>
                </a:solidFill>
              </a:rPr>
              <a:t>svobodně se pohybovat </a:t>
            </a:r>
            <a:r>
              <a:rPr lang="cs-CZ" sz="1600" dirty="0"/>
              <a:t>a </a:t>
            </a:r>
            <a:r>
              <a:rPr lang="cs-CZ" sz="1600" dirty="0">
                <a:solidFill>
                  <a:schemeClr val="accent1"/>
                </a:solidFill>
              </a:rPr>
              <a:t>pobývat</a:t>
            </a:r>
            <a:r>
              <a:rPr lang="cs-CZ" sz="1600" dirty="0"/>
              <a:t> na území členských států (s výhradou….)</a:t>
            </a:r>
          </a:p>
          <a:p>
            <a:r>
              <a:rPr lang="cs-CZ" sz="1600" dirty="0">
                <a:solidFill>
                  <a:schemeClr val="accent1"/>
                </a:solidFill>
              </a:rPr>
              <a:t>právo volit a být volen ve volbách do Evropského parlamentu a v obecních volbách</a:t>
            </a:r>
            <a:r>
              <a:rPr lang="cs-CZ" sz="1600" dirty="0"/>
              <a:t> v členském státě, v němž mají bydliště, za stejných podmínek jako státní příslušníci tohoto státu</a:t>
            </a:r>
          </a:p>
          <a:p>
            <a:r>
              <a:rPr lang="cs-CZ" sz="1600" dirty="0"/>
              <a:t>na území třetí země, kde členský stát, jehož jsou státními příslušníky, nemá své zastoupení, </a:t>
            </a:r>
            <a:r>
              <a:rPr lang="cs-CZ" sz="1600" dirty="0">
                <a:solidFill>
                  <a:schemeClr val="tx2"/>
                </a:solidFill>
              </a:rPr>
              <a:t>právo na diplomatickou a konzulární ochranu kterýmkoli členským státem </a:t>
            </a:r>
            <a:r>
              <a:rPr lang="cs-CZ" sz="1600" dirty="0"/>
              <a:t>za stejných podmínek jako státní příslušníci tohoto státu (k tomu směrnice Rady 2015/637);</a:t>
            </a:r>
          </a:p>
          <a:p>
            <a:r>
              <a:rPr lang="cs-CZ" sz="1600" dirty="0">
                <a:solidFill>
                  <a:schemeClr val="accent1"/>
                </a:solidFill>
              </a:rPr>
              <a:t>petiční právo k Evropskému parlamentu</a:t>
            </a:r>
            <a:r>
              <a:rPr lang="cs-CZ" sz="1600" dirty="0"/>
              <a:t>, právo obracet se na </a:t>
            </a:r>
            <a:r>
              <a:rPr lang="cs-CZ" sz="1600" dirty="0">
                <a:solidFill>
                  <a:schemeClr val="accent1"/>
                </a:solidFill>
              </a:rPr>
              <a:t>evropského veřejného ochránce práv </a:t>
            </a:r>
            <a:r>
              <a:rPr lang="cs-CZ" sz="1600" dirty="0"/>
              <a:t>a právo obracet se na orgány a poradní instituce Unie v jednom z jazyků Smluv a obdržet odpověď ve stejném jazyce</a:t>
            </a:r>
          </a:p>
          <a:p>
            <a:r>
              <a:rPr lang="cs-CZ" sz="1600" dirty="0"/>
              <a:t>přístup k dokumentům orgánů, institucí a jiných subjektů Unie</a:t>
            </a:r>
          </a:p>
          <a:p>
            <a:endParaRPr lang="cs-CZ" sz="2400" dirty="0"/>
          </a:p>
          <a:p>
            <a:endParaRPr lang="cs-CZ" sz="3600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7A7589D-7717-4E6C-A245-6129E449EABF}"/>
              </a:ext>
            </a:extLst>
          </p:cNvPr>
          <p:cNvSpPr/>
          <p:nvPr/>
        </p:nvSpPr>
        <p:spPr bwMode="auto">
          <a:xfrm>
            <a:off x="6738151" y="778033"/>
            <a:ext cx="4463249" cy="549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Čl. 20 Smlouvy o fungování EU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F7072509-1066-4791-9DBA-17BABCE3FFCC}"/>
              </a:ext>
            </a:extLst>
          </p:cNvPr>
          <p:cNvSpPr txBox="1">
            <a:spLocks/>
          </p:cNvSpPr>
          <p:nvPr/>
        </p:nvSpPr>
        <p:spPr>
          <a:xfrm>
            <a:off x="666000" y="1535369"/>
            <a:ext cx="10753200" cy="9983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cs-CZ" sz="2000" kern="0" dirty="0"/>
              <a:t>státní příslušnost ČS		občan EU</a:t>
            </a:r>
          </a:p>
          <a:p>
            <a:pPr algn="just"/>
            <a:r>
              <a:rPr lang="cs-CZ" sz="2000" kern="0" dirty="0"/>
              <a:t>doplňuje občanství ČS; od roku 1993 </a:t>
            </a:r>
            <a:endParaRPr lang="cs-CZ" sz="2000" kern="0" dirty="0">
              <a:solidFill>
                <a:schemeClr val="tx2"/>
              </a:solidFill>
            </a:endParaRP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F35D5B1-F01C-4A58-9A6D-301E3EF011C5}"/>
              </a:ext>
            </a:extLst>
          </p:cNvPr>
          <p:cNvSpPr/>
          <p:nvPr/>
        </p:nvSpPr>
        <p:spPr bwMode="auto">
          <a:xfrm>
            <a:off x="3431117" y="1694254"/>
            <a:ext cx="635000" cy="25400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B2A6E580-1B66-443B-AA81-60D49C4D470F}"/>
              </a:ext>
            </a:extLst>
          </p:cNvPr>
          <p:cNvSpPr/>
          <p:nvPr/>
        </p:nvSpPr>
        <p:spPr bwMode="auto">
          <a:xfrm>
            <a:off x="7831666" y="5840267"/>
            <a:ext cx="1972734" cy="62743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Smlouva uvádí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dirty="0">
                <a:solidFill>
                  <a:schemeClr val="tx1"/>
                </a:solidFill>
                <a:latin typeface="Tahoma" pitchFamily="34" charset="0"/>
              </a:rPr>
              <a:t>jen příklady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27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FAB7C8-C55F-435E-9234-CCD7AE6308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B39AD3-CBCC-4AA7-87DD-F44EEFC01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2E12C38-40FD-4171-A24B-51203AB1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Schengenský prostor. 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Vnější a vnitřní hranice EU.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2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A5FCEB-6B19-44B7-AA42-5EC17CB62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Státověda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85D0BE-AA70-4268-95B0-A91995321B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F388A-7C68-41CE-814F-C9E39D69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Hranice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CB3237-B746-4CED-9FBF-CCCF4E3FF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6092"/>
            <a:ext cx="10753200" cy="4465908"/>
          </a:xfrm>
        </p:spPr>
        <p:txBody>
          <a:bodyPr/>
          <a:lstStyle/>
          <a:p>
            <a:pPr marL="72000" indent="0" algn="ctr">
              <a:buNone/>
            </a:pPr>
            <a:r>
              <a:rPr lang="cs-CZ" dirty="0">
                <a:solidFill>
                  <a:schemeClr val="tx2"/>
                </a:solidFill>
              </a:rPr>
              <a:t>K zamyšlení:</a:t>
            </a:r>
          </a:p>
          <a:p>
            <a:pPr marL="72000" indent="0" algn="ctr">
              <a:buNone/>
            </a:pPr>
            <a:r>
              <a:rPr lang="cs-CZ" sz="2400" i="1" dirty="0"/>
              <a:t>2. Kde můžete překročit hranice směrem z České republiky do Rakouska? A kde opačným směrem?</a:t>
            </a:r>
          </a:p>
          <a:p>
            <a:pPr marL="72000" indent="0" algn="ctr">
              <a:buNone/>
            </a:pPr>
            <a:r>
              <a:rPr lang="cs-CZ" sz="2400" i="1" dirty="0"/>
              <a:t>3. Proč je větší pravděpodobnost kolon aut při cestě z/na letní dovolenou do Rumunska například na maďarsko-rumunské hranici než na slovensko-maďarské?</a:t>
            </a:r>
          </a:p>
        </p:txBody>
      </p:sp>
      <p:pic>
        <p:nvPicPr>
          <p:cNvPr id="1028" name="Picture 4" descr="Otazník, Otazník png | PNGEgg">
            <a:extLst>
              <a:ext uri="{FF2B5EF4-FFF2-40B4-BE49-F238E27FC236}">
                <a16:creationId xmlns:a16="http://schemas.microsoft.com/office/drawing/2014/main" id="{542EAF25-F32F-4F7E-9D2E-1B5C653C7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975" y="317726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ŘEHLEDNĚ: Reakce politiků na možné zavření česko-rakouské hranice |  iROZHLAS - spolehlivé zprávy">
            <a:extLst>
              <a:ext uri="{FF2B5EF4-FFF2-40B4-BE49-F238E27FC236}">
                <a16:creationId xmlns:a16="http://schemas.microsoft.com/office/drawing/2014/main" id="{9D5B82DB-2E51-494B-82EA-A5A743B4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63" y="4085829"/>
            <a:ext cx="2926425" cy="194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Česko-rakouská státní hranice – Wikipedie">
            <a:extLst>
              <a:ext uri="{FF2B5EF4-FFF2-40B4-BE49-F238E27FC236}">
                <a16:creationId xmlns:a16="http://schemas.microsoft.com/office/drawing/2014/main" id="{74F22020-CC5D-4219-BFEF-27C32EF03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390" y="4297267"/>
            <a:ext cx="2867025" cy="193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72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51D92D-2A60-4AE7-B041-43016F5B0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00FC6-6050-4574-81DE-20B1296C1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429335-5C02-43E6-A12B-82D46E79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Schengenský prostor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010920-5022-488D-96BD-EE45DA60D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550" y="1453607"/>
            <a:ext cx="5861775" cy="461125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1800" dirty="0">
                <a:solidFill>
                  <a:schemeClr val="tx2"/>
                </a:solidFill>
              </a:rPr>
              <a:t>Schengenská dohoda </a:t>
            </a:r>
            <a:r>
              <a:rPr lang="cs-CZ" sz="1800" dirty="0"/>
              <a:t>– uzavřena 1985</a:t>
            </a:r>
          </a:p>
          <a:p>
            <a:r>
              <a:rPr lang="cs-CZ" sz="1800" dirty="0">
                <a:solidFill>
                  <a:schemeClr val="tx2"/>
                </a:solidFill>
              </a:rPr>
              <a:t>Úmluva k provedení Schengenské dohody o postupném odstraňování kontrol na společných hranicích </a:t>
            </a:r>
            <a:r>
              <a:rPr lang="cs-CZ" sz="1800" dirty="0"/>
              <a:t>– SRN, FR, BENELUX</a:t>
            </a:r>
          </a:p>
          <a:p>
            <a:r>
              <a:rPr lang="cs-CZ" sz="1800" dirty="0"/>
              <a:t>později se staly s dalšími dokumenty součástí právního systému EU (</a:t>
            </a:r>
            <a:r>
              <a:rPr lang="cs-CZ" sz="1800" i="1" dirty="0">
                <a:solidFill>
                  <a:schemeClr val="tx2"/>
                </a:solidFill>
              </a:rPr>
              <a:t>schengenské </a:t>
            </a:r>
            <a:r>
              <a:rPr lang="cs-CZ" sz="1800" i="1" dirty="0" err="1">
                <a:solidFill>
                  <a:schemeClr val="tx2"/>
                </a:solidFill>
              </a:rPr>
              <a:t>acquis</a:t>
            </a:r>
            <a:r>
              <a:rPr lang="cs-CZ" sz="1800" dirty="0"/>
              <a:t>) </a:t>
            </a:r>
          </a:p>
          <a:p>
            <a:r>
              <a:rPr lang="cs-CZ" sz="1800" dirty="0"/>
              <a:t>nařízení Evropského parlamentu a Rady (EU) 2016/399 ze dne 9. března 2016, kterým se stanoví kodex Unie o pravidlech upravujících přeshraniční pohyb osob (</a:t>
            </a:r>
            <a:r>
              <a:rPr lang="cs-CZ" sz="1800" dirty="0">
                <a:solidFill>
                  <a:schemeClr val="tx2"/>
                </a:solidFill>
              </a:rPr>
              <a:t>Schengenský hraniční kodex</a:t>
            </a:r>
            <a:r>
              <a:rPr lang="cs-CZ" sz="1800" dirty="0"/>
              <a:t>)</a:t>
            </a:r>
          </a:p>
          <a:p>
            <a:r>
              <a:rPr lang="cs-CZ" sz="1800" dirty="0"/>
              <a:t>23 států EU + 4 státy ESVO </a:t>
            </a:r>
          </a:p>
          <a:p>
            <a:endParaRPr lang="cs-CZ" sz="2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081123A-BB47-406B-B569-52CE316D3D5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162677" y="1052687"/>
            <a:ext cx="6029323" cy="529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05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810B4B-20D2-43B7-86EF-5886BC8D4E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590B65-A2C3-4012-84F0-F29433243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895790-B53A-4847-A06F-88262834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hranice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12A30C-12BB-40C3-B831-C673EE1C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50" y="1341217"/>
            <a:ext cx="10753200" cy="371946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lze </a:t>
            </a:r>
            <a:r>
              <a:rPr lang="cs-CZ" sz="2000" dirty="0">
                <a:solidFill>
                  <a:schemeClr val="tx2"/>
                </a:solidFill>
              </a:rPr>
              <a:t>překročit v jakémkoliv místě</a:t>
            </a:r>
            <a:r>
              <a:rPr lang="cs-CZ" sz="2000" dirty="0"/>
              <a:t>, aniž by se prováděla hraniční kontrola osob bez ohledu na jejich státní příslušnost</a:t>
            </a:r>
          </a:p>
          <a:p>
            <a:r>
              <a:rPr lang="cs-CZ" sz="2000" dirty="0"/>
              <a:t>kontroly na území mimo hranice – ano, pokud není rovnocenná hraničním kontrolám </a:t>
            </a:r>
          </a:p>
          <a:p>
            <a:r>
              <a:rPr lang="cs-CZ" sz="2000" dirty="0">
                <a:solidFill>
                  <a:schemeClr val="tx2"/>
                </a:solidFill>
              </a:rPr>
              <a:t>dočasné znovuzavedení ochrany vnitřních hranic</a:t>
            </a:r>
            <a:r>
              <a:rPr lang="cs-CZ" sz="2000" dirty="0"/>
              <a:t> – možné </a:t>
            </a:r>
          </a:p>
          <a:p>
            <a:pPr lvl="1"/>
            <a:r>
              <a:rPr lang="cs-CZ" sz="1800" dirty="0"/>
              <a:t>závažná hrozba pro veřejný pořádek nebo vnitřní bezpečnost některého členského státu</a:t>
            </a:r>
          </a:p>
          <a:p>
            <a:pPr lvl="1"/>
            <a:r>
              <a:rPr lang="cs-CZ" sz="1800" dirty="0"/>
              <a:t>po omezenou dobu nepřesahující 30 dní (lze prodloužit podle podmínek) nebo po předvídatelnou dobu trvání závažné hrozby, pokud tato doba přesahuje 30 dní</a:t>
            </a:r>
          </a:p>
          <a:p>
            <a:r>
              <a:rPr lang="cs-CZ" sz="1800" dirty="0"/>
              <a:t>příklady ČR </a:t>
            </a:r>
          </a:p>
          <a:p>
            <a:pPr lvl="1"/>
            <a:r>
              <a:rPr lang="cs-CZ" sz="1800" dirty="0"/>
              <a:t>za poslední měsíc? </a:t>
            </a:r>
          </a:p>
          <a:p>
            <a:pPr lvl="1"/>
            <a:r>
              <a:rPr lang="cs-CZ" sz="1800" dirty="0"/>
              <a:t>za poslední dva roky?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4062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966</Words>
  <Application>Microsoft Office PowerPoint</Application>
  <PresentationFormat>Širokoúhlá obrazovka</PresentationFormat>
  <Paragraphs>86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Tahoma</vt:lpstr>
      <vt:lpstr>Times New Roman</vt:lpstr>
      <vt:lpstr>Wingdings</vt:lpstr>
      <vt:lpstr>Prezentace_MU_CZ</vt:lpstr>
      <vt:lpstr>Evropská integrace  3. seminář</vt:lpstr>
      <vt:lpstr>Opakování minulého semináře</vt:lpstr>
      <vt:lpstr>Občanství EU</vt:lpstr>
      <vt:lpstr>Příklady </vt:lpstr>
      <vt:lpstr>Občanství EU</vt:lpstr>
      <vt:lpstr>Schengenský prostor.  Vnější a vnitřní hranice EU.</vt:lpstr>
      <vt:lpstr>Hranice EU</vt:lpstr>
      <vt:lpstr>Schengenský prostor </vt:lpstr>
      <vt:lpstr>Vnitřní hranice</vt:lpstr>
      <vt:lpstr>Prezentace aplikace PowerPoint</vt:lpstr>
      <vt:lpstr>Vnější hranice</vt:lpstr>
      <vt:lpstr>DĚKUJI  malachta@mail.muni.cz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  I. seminář</dc:title>
  <dc:creator>Účet Microsoft</dc:creator>
  <cp:lastModifiedBy>Radovan Malachta</cp:lastModifiedBy>
  <cp:revision>219</cp:revision>
  <cp:lastPrinted>2022-02-28T15:02:21Z</cp:lastPrinted>
  <dcterms:created xsi:type="dcterms:W3CDTF">2020-10-09T15:16:21Z</dcterms:created>
  <dcterms:modified xsi:type="dcterms:W3CDTF">2023-10-13T08:24:11Z</dcterms:modified>
</cp:coreProperties>
</file>