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59" r:id="rId3"/>
    <p:sldId id="362" r:id="rId4"/>
    <p:sldId id="294" r:id="rId5"/>
    <p:sldId id="329" r:id="rId6"/>
    <p:sldId id="336" r:id="rId7"/>
    <p:sldId id="337" r:id="rId8"/>
    <p:sldId id="293" r:id="rId9"/>
    <p:sldId id="364" r:id="rId10"/>
    <p:sldId id="365" r:id="rId11"/>
    <p:sldId id="265" r:id="rId12"/>
    <p:sldId id="310" r:id="rId13"/>
    <p:sldId id="312" r:id="rId14"/>
    <p:sldId id="339" r:id="rId15"/>
    <p:sldId id="341" r:id="rId16"/>
    <p:sldId id="338" r:id="rId17"/>
    <p:sldId id="347" r:id="rId18"/>
    <p:sldId id="348" r:id="rId19"/>
    <p:sldId id="296" r:id="rId20"/>
    <p:sldId id="284" r:id="rId21"/>
    <p:sldId id="256" r:id="rId22"/>
    <p:sldId id="267" r:id="rId23"/>
    <p:sldId id="268" r:id="rId24"/>
    <p:sldId id="269" r:id="rId25"/>
    <p:sldId id="263" r:id="rId26"/>
    <p:sldId id="262" r:id="rId27"/>
    <p:sldId id="260" r:id="rId28"/>
    <p:sldId id="261" r:id="rId29"/>
    <p:sldId id="257" r:id="rId30"/>
    <p:sldId id="258" r:id="rId31"/>
    <p:sldId id="259" r:id="rId32"/>
    <p:sldId id="343" r:id="rId33"/>
    <p:sldId id="345" r:id="rId34"/>
    <p:sldId id="344" r:id="rId35"/>
    <p:sldId id="346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7" r:id="rId44"/>
    <p:sldId id="360" r:id="rId45"/>
    <p:sldId id="29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D9152-E505-4793-AD65-381C4E6E04B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257EAB5-A00A-4539-8CD6-CABACF4C842E}">
      <dgm:prSet/>
      <dgm:spPr/>
      <dgm:t>
        <a:bodyPr/>
        <a:lstStyle/>
        <a:p>
          <a:r>
            <a:rPr lang="sk-SK"/>
            <a:t>Rozumové neznamená rozumné</a:t>
          </a:r>
          <a:endParaRPr lang="en-US"/>
        </a:p>
      </dgm:t>
    </dgm:pt>
    <dgm:pt modelId="{25731845-8587-43EE-8B25-6EB4FED9AFB4}" type="parTrans" cxnId="{28F88CE4-497A-4EC4-A656-8C050D3642E6}">
      <dgm:prSet/>
      <dgm:spPr/>
      <dgm:t>
        <a:bodyPr/>
        <a:lstStyle/>
        <a:p>
          <a:endParaRPr lang="en-US"/>
        </a:p>
      </dgm:t>
    </dgm:pt>
    <dgm:pt modelId="{2021CB26-B1B8-4615-8279-E93BBC024D59}" type="sibTrans" cxnId="{28F88CE4-497A-4EC4-A656-8C050D3642E6}">
      <dgm:prSet/>
      <dgm:spPr/>
      <dgm:t>
        <a:bodyPr/>
        <a:lstStyle/>
        <a:p>
          <a:endParaRPr lang="en-US"/>
        </a:p>
      </dgm:t>
    </dgm:pt>
    <dgm:pt modelId="{406B89AF-38D6-4288-AC36-CFDA2620DD18}">
      <dgm:prSet/>
      <dgm:spPr/>
      <dgm:t>
        <a:bodyPr/>
        <a:lstStyle/>
        <a:p>
          <a:r>
            <a:rPr lang="sk-SK"/>
            <a:t>Viera vo vedecký projekt, viera v techniku, utopické predstavy o skvelej budúcnosti ľudstva</a:t>
          </a:r>
          <a:endParaRPr lang="en-US"/>
        </a:p>
      </dgm:t>
    </dgm:pt>
    <dgm:pt modelId="{F21BFFCD-B22F-4C3E-98A4-9BCE760A4673}" type="parTrans" cxnId="{63704F3B-432B-45CF-B7BD-E35CDCE28AA1}">
      <dgm:prSet/>
      <dgm:spPr/>
      <dgm:t>
        <a:bodyPr/>
        <a:lstStyle/>
        <a:p>
          <a:endParaRPr lang="en-US"/>
        </a:p>
      </dgm:t>
    </dgm:pt>
    <dgm:pt modelId="{1AE3333E-E233-4059-8260-C8A0E7E64572}" type="sibTrans" cxnId="{63704F3B-432B-45CF-B7BD-E35CDCE28AA1}">
      <dgm:prSet/>
      <dgm:spPr/>
      <dgm:t>
        <a:bodyPr/>
        <a:lstStyle/>
        <a:p>
          <a:endParaRPr lang="en-US"/>
        </a:p>
      </dgm:t>
    </dgm:pt>
    <dgm:pt modelId="{A5801920-1AD6-4B60-BC84-B50F203E2BBC}">
      <dgm:prSet/>
      <dgm:spPr/>
      <dgm:t>
        <a:bodyPr/>
        <a:lstStyle/>
        <a:p>
          <a:r>
            <a:rPr lang="sk-SK"/>
            <a:t>Rozumovo sa zachovali ľudia i roboti – nerozumne</a:t>
          </a:r>
          <a:endParaRPr lang="en-US"/>
        </a:p>
      </dgm:t>
    </dgm:pt>
    <dgm:pt modelId="{7C3EB3AA-A082-4791-80F7-E9BE5D00271B}" type="parTrans" cxnId="{697DF8FE-A36D-420E-981D-348CA3FB5D2C}">
      <dgm:prSet/>
      <dgm:spPr/>
      <dgm:t>
        <a:bodyPr/>
        <a:lstStyle/>
        <a:p>
          <a:endParaRPr lang="en-US"/>
        </a:p>
      </dgm:t>
    </dgm:pt>
    <dgm:pt modelId="{4781AAA5-4572-4903-A12D-C842690FC50D}" type="sibTrans" cxnId="{697DF8FE-A36D-420E-981D-348CA3FB5D2C}">
      <dgm:prSet/>
      <dgm:spPr/>
      <dgm:t>
        <a:bodyPr/>
        <a:lstStyle/>
        <a:p>
          <a:endParaRPr lang="en-US"/>
        </a:p>
      </dgm:t>
    </dgm:pt>
    <dgm:pt modelId="{83EBECCB-56C1-4C04-92FA-A6CD1AF95CE2}">
      <dgm:prSet/>
      <dgm:spPr/>
      <dgm:t>
        <a:bodyPr/>
        <a:lstStyle/>
        <a:p>
          <a:r>
            <a:rPr lang="sk-SK"/>
            <a:t>Rozdiel medzi rozumovosťou a rozumnosťou – v kritičnosti a opatrnosti, zdržanlivosti</a:t>
          </a:r>
          <a:endParaRPr lang="en-US"/>
        </a:p>
      </dgm:t>
    </dgm:pt>
    <dgm:pt modelId="{C75F96B8-EA3F-4701-807B-A3B018F1EAD2}" type="parTrans" cxnId="{153CC8FF-7B61-4319-AF7F-D9AC4137452E}">
      <dgm:prSet/>
      <dgm:spPr/>
      <dgm:t>
        <a:bodyPr/>
        <a:lstStyle/>
        <a:p>
          <a:endParaRPr lang="en-US"/>
        </a:p>
      </dgm:t>
    </dgm:pt>
    <dgm:pt modelId="{71DF40AC-FCD3-4D63-B42F-068913B00042}" type="sibTrans" cxnId="{153CC8FF-7B61-4319-AF7F-D9AC4137452E}">
      <dgm:prSet/>
      <dgm:spPr/>
      <dgm:t>
        <a:bodyPr/>
        <a:lstStyle/>
        <a:p>
          <a:endParaRPr lang="en-US"/>
        </a:p>
      </dgm:t>
    </dgm:pt>
    <dgm:pt modelId="{7B3D7FE1-E0A7-4147-9613-B8DD39B1AB7D}" type="pres">
      <dgm:prSet presAssocID="{75AD9152-E505-4793-AD65-381C4E6E04BB}" presName="linear" presStyleCnt="0">
        <dgm:presLayoutVars>
          <dgm:animLvl val="lvl"/>
          <dgm:resizeHandles val="exact"/>
        </dgm:presLayoutVars>
      </dgm:prSet>
      <dgm:spPr/>
    </dgm:pt>
    <dgm:pt modelId="{AA830A34-0EC8-4001-AE5F-81F89903FB07}" type="pres">
      <dgm:prSet presAssocID="{5257EAB5-A00A-4539-8CD6-CABACF4C84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7E26715-0366-4A8D-BEBA-1AAB2D0806FA}" type="pres">
      <dgm:prSet presAssocID="{2021CB26-B1B8-4615-8279-E93BBC024D59}" presName="spacer" presStyleCnt="0"/>
      <dgm:spPr/>
    </dgm:pt>
    <dgm:pt modelId="{9E489B87-C926-457B-A07B-503B1A42775E}" type="pres">
      <dgm:prSet presAssocID="{406B89AF-38D6-4288-AC36-CFDA2620DD1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F41803-5421-42E4-84AF-1F0BAC84B524}" type="pres">
      <dgm:prSet presAssocID="{1AE3333E-E233-4059-8260-C8A0E7E64572}" presName="spacer" presStyleCnt="0"/>
      <dgm:spPr/>
    </dgm:pt>
    <dgm:pt modelId="{0C3A4062-466E-41A0-92B2-E3871D76D25F}" type="pres">
      <dgm:prSet presAssocID="{A5801920-1AD6-4B60-BC84-B50F203E2B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9E0D06-9DF9-499B-831F-124AD6C53990}" type="pres">
      <dgm:prSet presAssocID="{4781AAA5-4572-4903-A12D-C842690FC50D}" presName="spacer" presStyleCnt="0"/>
      <dgm:spPr/>
    </dgm:pt>
    <dgm:pt modelId="{7041F831-BCC2-46CF-92D1-6939B8301A4A}" type="pres">
      <dgm:prSet presAssocID="{83EBECCB-56C1-4C04-92FA-A6CD1AF95CE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3704F3B-432B-45CF-B7BD-E35CDCE28AA1}" srcId="{75AD9152-E505-4793-AD65-381C4E6E04BB}" destId="{406B89AF-38D6-4288-AC36-CFDA2620DD18}" srcOrd="1" destOrd="0" parTransId="{F21BFFCD-B22F-4C3E-98A4-9BCE760A4673}" sibTransId="{1AE3333E-E233-4059-8260-C8A0E7E64572}"/>
    <dgm:cxn modelId="{10787C61-DB61-4E4D-961C-626BE46D9D7A}" type="presOf" srcId="{406B89AF-38D6-4288-AC36-CFDA2620DD18}" destId="{9E489B87-C926-457B-A07B-503B1A42775E}" srcOrd="0" destOrd="0" presId="urn:microsoft.com/office/officeart/2005/8/layout/vList2"/>
    <dgm:cxn modelId="{BFC97042-3D59-4996-9D87-D869C9F46456}" type="presOf" srcId="{83EBECCB-56C1-4C04-92FA-A6CD1AF95CE2}" destId="{7041F831-BCC2-46CF-92D1-6939B8301A4A}" srcOrd="0" destOrd="0" presId="urn:microsoft.com/office/officeart/2005/8/layout/vList2"/>
    <dgm:cxn modelId="{254F4F6B-8C89-42F3-AE8D-D1F57E29DFBA}" type="presOf" srcId="{75AD9152-E505-4793-AD65-381C4E6E04BB}" destId="{7B3D7FE1-E0A7-4147-9613-B8DD39B1AB7D}" srcOrd="0" destOrd="0" presId="urn:microsoft.com/office/officeart/2005/8/layout/vList2"/>
    <dgm:cxn modelId="{B6D07054-B3BF-4FE9-A526-0B2038E7F449}" type="presOf" srcId="{A5801920-1AD6-4B60-BC84-B50F203E2BBC}" destId="{0C3A4062-466E-41A0-92B2-E3871D76D25F}" srcOrd="0" destOrd="0" presId="urn:microsoft.com/office/officeart/2005/8/layout/vList2"/>
    <dgm:cxn modelId="{86D7AEDE-CA59-49FB-A3A3-E34373B7650B}" type="presOf" srcId="{5257EAB5-A00A-4539-8CD6-CABACF4C842E}" destId="{AA830A34-0EC8-4001-AE5F-81F89903FB07}" srcOrd="0" destOrd="0" presId="urn:microsoft.com/office/officeart/2005/8/layout/vList2"/>
    <dgm:cxn modelId="{28F88CE4-497A-4EC4-A656-8C050D3642E6}" srcId="{75AD9152-E505-4793-AD65-381C4E6E04BB}" destId="{5257EAB5-A00A-4539-8CD6-CABACF4C842E}" srcOrd="0" destOrd="0" parTransId="{25731845-8587-43EE-8B25-6EB4FED9AFB4}" sibTransId="{2021CB26-B1B8-4615-8279-E93BBC024D59}"/>
    <dgm:cxn modelId="{697DF8FE-A36D-420E-981D-348CA3FB5D2C}" srcId="{75AD9152-E505-4793-AD65-381C4E6E04BB}" destId="{A5801920-1AD6-4B60-BC84-B50F203E2BBC}" srcOrd="2" destOrd="0" parTransId="{7C3EB3AA-A082-4791-80F7-E9BE5D00271B}" sibTransId="{4781AAA5-4572-4903-A12D-C842690FC50D}"/>
    <dgm:cxn modelId="{153CC8FF-7B61-4319-AF7F-D9AC4137452E}" srcId="{75AD9152-E505-4793-AD65-381C4E6E04BB}" destId="{83EBECCB-56C1-4C04-92FA-A6CD1AF95CE2}" srcOrd="3" destOrd="0" parTransId="{C75F96B8-EA3F-4701-807B-A3B018F1EAD2}" sibTransId="{71DF40AC-FCD3-4D63-B42F-068913B00042}"/>
    <dgm:cxn modelId="{469FD244-0851-44D9-9B0A-46745849BFDB}" type="presParOf" srcId="{7B3D7FE1-E0A7-4147-9613-B8DD39B1AB7D}" destId="{AA830A34-0EC8-4001-AE5F-81F89903FB07}" srcOrd="0" destOrd="0" presId="urn:microsoft.com/office/officeart/2005/8/layout/vList2"/>
    <dgm:cxn modelId="{96443897-8718-4DB0-89E5-FB18430E42B9}" type="presParOf" srcId="{7B3D7FE1-E0A7-4147-9613-B8DD39B1AB7D}" destId="{87E26715-0366-4A8D-BEBA-1AAB2D0806FA}" srcOrd="1" destOrd="0" presId="urn:microsoft.com/office/officeart/2005/8/layout/vList2"/>
    <dgm:cxn modelId="{18517CBF-E7EF-4C1A-9C95-58C03B37C6E5}" type="presParOf" srcId="{7B3D7FE1-E0A7-4147-9613-B8DD39B1AB7D}" destId="{9E489B87-C926-457B-A07B-503B1A42775E}" srcOrd="2" destOrd="0" presId="urn:microsoft.com/office/officeart/2005/8/layout/vList2"/>
    <dgm:cxn modelId="{A73A524A-F97A-4E90-B188-B21BAB156F33}" type="presParOf" srcId="{7B3D7FE1-E0A7-4147-9613-B8DD39B1AB7D}" destId="{48F41803-5421-42E4-84AF-1F0BAC84B524}" srcOrd="3" destOrd="0" presId="urn:microsoft.com/office/officeart/2005/8/layout/vList2"/>
    <dgm:cxn modelId="{D8F8681B-1681-4BBC-A447-7DB671097460}" type="presParOf" srcId="{7B3D7FE1-E0A7-4147-9613-B8DD39B1AB7D}" destId="{0C3A4062-466E-41A0-92B2-E3871D76D25F}" srcOrd="4" destOrd="0" presId="urn:microsoft.com/office/officeart/2005/8/layout/vList2"/>
    <dgm:cxn modelId="{F8272E10-9D10-4F0C-9365-B607D6117CF6}" type="presParOf" srcId="{7B3D7FE1-E0A7-4147-9613-B8DD39B1AB7D}" destId="{AB9E0D06-9DF9-499B-831F-124AD6C53990}" srcOrd="5" destOrd="0" presId="urn:microsoft.com/office/officeart/2005/8/layout/vList2"/>
    <dgm:cxn modelId="{A6008A8D-B92A-4E8E-AE50-F3CC61586ABD}" type="presParOf" srcId="{7B3D7FE1-E0A7-4147-9613-B8DD39B1AB7D}" destId="{7041F831-BCC2-46CF-92D1-6939B8301A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30A34-0EC8-4001-AE5F-81F89903FB07}">
      <dsp:nvSpPr>
        <dsp:cNvPr id="0" name=""/>
        <dsp:cNvSpPr/>
      </dsp:nvSpPr>
      <dsp:spPr>
        <a:xfrm>
          <a:off x="0" y="75422"/>
          <a:ext cx="5077071" cy="11093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Rozumové neznamená rozumné</a:t>
          </a:r>
          <a:endParaRPr lang="en-US" sz="2000" kern="1200"/>
        </a:p>
      </dsp:txBody>
      <dsp:txXfrm>
        <a:off x="54152" y="129574"/>
        <a:ext cx="4968767" cy="1001002"/>
      </dsp:txXfrm>
    </dsp:sp>
    <dsp:sp modelId="{9E489B87-C926-457B-A07B-503B1A42775E}">
      <dsp:nvSpPr>
        <dsp:cNvPr id="0" name=""/>
        <dsp:cNvSpPr/>
      </dsp:nvSpPr>
      <dsp:spPr>
        <a:xfrm>
          <a:off x="0" y="1242329"/>
          <a:ext cx="5077071" cy="110930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Viera vo vedecký projekt, viera v techniku, utopické predstavy o skvelej budúcnosti ľudstva</a:t>
          </a:r>
          <a:endParaRPr lang="en-US" sz="2000" kern="1200"/>
        </a:p>
      </dsp:txBody>
      <dsp:txXfrm>
        <a:off x="54152" y="1296481"/>
        <a:ext cx="4968767" cy="1001002"/>
      </dsp:txXfrm>
    </dsp:sp>
    <dsp:sp modelId="{0C3A4062-466E-41A0-92B2-E3871D76D25F}">
      <dsp:nvSpPr>
        <dsp:cNvPr id="0" name=""/>
        <dsp:cNvSpPr/>
      </dsp:nvSpPr>
      <dsp:spPr>
        <a:xfrm>
          <a:off x="0" y="2409235"/>
          <a:ext cx="5077071" cy="110930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Rozumovo sa zachovali ľudia i roboti – nerozumne</a:t>
          </a:r>
          <a:endParaRPr lang="en-US" sz="2000" kern="1200"/>
        </a:p>
      </dsp:txBody>
      <dsp:txXfrm>
        <a:off x="54152" y="2463387"/>
        <a:ext cx="4968767" cy="1001002"/>
      </dsp:txXfrm>
    </dsp:sp>
    <dsp:sp modelId="{7041F831-BCC2-46CF-92D1-6939B8301A4A}">
      <dsp:nvSpPr>
        <dsp:cNvPr id="0" name=""/>
        <dsp:cNvSpPr/>
      </dsp:nvSpPr>
      <dsp:spPr>
        <a:xfrm>
          <a:off x="0" y="3576141"/>
          <a:ext cx="5077071" cy="11093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Rozdiel medzi rozumovosťou a rozumnosťou – v kritičnosti a opatrnosti, zdržanlivosti</a:t>
          </a:r>
          <a:endParaRPr lang="en-US" sz="2000" kern="1200"/>
        </a:p>
      </dsp:txBody>
      <dsp:txXfrm>
        <a:off x="54152" y="3630293"/>
        <a:ext cx="4968767" cy="100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6EBB3-C03F-064D-38B8-DD5532457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BA9AFA-5C63-8826-43FD-8DADC24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E8ADC3-3561-DC1E-8E3F-760E416E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7C5240-E2B1-BBFA-F5E4-50F10DD7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C57EA9-7140-F4DA-4B1A-3FD9D709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84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AEA02-4634-C5AA-EB54-8F6EE4C9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E044BF-EFDC-C963-73FC-1A8EA4354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E7692E-550E-B3AA-28D8-C5454B2A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E00837-6160-F0FA-45EA-5DE47288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ECF6EB-0CF7-A9FD-9F18-E875CF9D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07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22A54D-B112-030F-A9FA-1E75691A7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6EFAF8-EC15-066A-407C-CF2A185E1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8292D2-8931-345D-4B29-8CCEFBF4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23FC0D-BD00-6903-DC03-0D889AC8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C02AB8-EABD-169F-EC4E-A85A6346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99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67C7C-D473-984B-AADD-3EB2788A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453DD8-FEB6-181D-C7B3-043B1E3E2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00D019-1CC8-ECDD-45F6-52768D13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7C1BE3-DEF5-08E2-827C-A759444E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2ED1AA-4D2D-BD23-A917-22486A59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9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F2D2A-B128-E2E4-FA40-6C4CB81C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7587B1-9420-79A9-2A3D-693C12852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853A9-8092-085E-C952-349E8135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4140D9-A37D-979B-BA72-39694752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AFC414-605C-697E-6498-254FEEB6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23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B0787-1E73-4D41-6F62-332B03F1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A2228-1D16-33E3-5C35-0ABBD8664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DEA0C5-5F75-FBEA-2977-0442A0B9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6A93E3-8B65-5B3F-DFFB-52A1EEAD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790F98-A228-B7C0-54E2-414729A8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2B004C-5CD9-FBEB-9B80-42FF8A7C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99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0D596-01B8-5F23-53EC-5A6179CC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AB8238-FC17-1E15-54E0-F110FDA97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321AEE-A3AE-F82F-D54E-9169AF4C4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DBDD548-316E-C664-58E9-627498122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B501DB-7219-628B-F52B-A1CC253F1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85C358-841B-6BF5-D2DD-749BB73B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D206176-39FD-9C0E-072B-FD423D0F3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9C5D43-84D3-F9F4-9B4E-DE36CE80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79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6C3EC-08C7-26DE-C181-832B11C6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CA0D90-788B-C54E-5991-2C79506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8D1F32-5571-0C47-A106-04B2FC49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E20B51-3BA8-7DE1-D94D-0998E13A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0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D4BBA2-CEEF-37AF-F080-7467D1D2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3331C5-6F03-4E7A-A1D5-3C174D84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19AC3-DF46-5450-98FE-712DEE83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57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E8193-1245-69B7-2290-0E142787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A9C46-A367-2BF3-4754-9F8C98BD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CBB5B4-C6C1-0A06-FB06-374708438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4D4877-ED71-1EED-ACCE-1C8F416E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DCB3B2-680A-81EE-7BE2-A514C5D3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73A68C-45AC-CD6F-42C8-D790E1FD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50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D83AA-D82A-FDA7-5378-950B842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B98A01-5738-F07B-2DF5-9930D98EC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1E72DE-7111-3CB3-F82D-3B7DDBBD7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4CD1B7-5109-EB96-98C2-CE22D4E7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CF957-8DF1-100F-B976-61C3BEA9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A7ACA2-3123-5F58-BDB8-F4204718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4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FB9C5A-AEBC-2EFE-B3A8-EB081DA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AB877E-9C8A-3659-A762-8AF8B1FF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70FCF-2314-F8E5-7C85-EC8E300C0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4E7FB-8F16-439D-B072-ED8B85C8E302}" type="datetimeFigureOut">
              <a:rPr lang="cs-CZ" smtClean="0"/>
              <a:t>23.11.2023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CE8650-A2DF-3BFC-6517-0EE44D627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C646D1-38CD-2981-FBB6-E1272C41C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02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vebni-technika.cz/clanky/umela-inteligence-za-volantem-problem-otazky-etiky-a-moralni-nejistoty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uni.cz/o-univerzite/uredni-deska/stanovisko-k-vyuzivani-ai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muni.cz/o-univerzite/uredni-deska/stanovisko-k-vyuzivani-ai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70509-A208-E7DC-62D2-7429EBC1E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Problémy etiky </a:t>
            </a:r>
            <a:r>
              <a:rPr lang="cs-CZ" dirty="0"/>
              <a:t>techniky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90571F-6AB3-D20A-C8FC-9DDA4A74F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85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B779B-DECB-44F5-8794-2B8FBB90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sk-SK" sz="7200"/>
              <a:t>Vzťah s OS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FF2EC7-CA1D-4BDE-B38C-84608C26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1700"/>
              <a:t>Film HER (Ona), 2013</a:t>
            </a:r>
          </a:p>
          <a:p>
            <a:r>
              <a:rPr lang="sk-SK" sz="1700"/>
              <a:t>Intuitívny personalizovaný OP – Theodor má Samanthu</a:t>
            </a:r>
          </a:p>
          <a:p>
            <a:r>
              <a:rPr lang="sk-SK" sz="1700"/>
              <a:t>Počítač organizuje program človeka, robí mu asistenta ale i spoločníka</a:t>
            </a:r>
          </a:p>
          <a:p>
            <a:r>
              <a:rPr lang="sk-SK" sz="1700"/>
              <a:t>OS komunikuje a učí sa, reaguje a prispôsobuje sa človeku</a:t>
            </a:r>
          </a:p>
          <a:p>
            <a:r>
              <a:rPr lang="sk-SK" sz="1700"/>
              <a:t>Má sexi hlas (Scarlett Johansson)</a:t>
            </a:r>
          </a:p>
          <a:p>
            <a:r>
              <a:rPr lang="sk-SK" sz="1700"/>
              <a:t>OP napodobňuje človeka a začne niečo cítiť (ako v RUR)</a:t>
            </a:r>
          </a:p>
          <a:p>
            <a:r>
              <a:rPr lang="sk-SK" sz="1700" i="1"/>
              <a:t>„Jsou ty pocity skutečný nebo jen naprogramované?“ </a:t>
            </a:r>
            <a:r>
              <a:rPr lang="sk-SK" sz="1700"/>
              <a:t>pýta sa OS – môže sa pýtať i človek...</a:t>
            </a:r>
          </a:p>
        </p:txBody>
      </p:sp>
    </p:spTree>
    <p:extLst>
      <p:ext uri="{BB962C8B-B14F-4D97-AF65-F5344CB8AC3E}">
        <p14:creationId xmlns:p14="http://schemas.microsoft.com/office/powerpoint/2010/main" val="69287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C3862-7C2E-4238-B3EE-65983AE5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sk-SK" sz="5000"/>
              <a:t>Problém možnej manipulácie?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137139-5348-4EF2-9B6A-72BDFAE2F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2400"/>
              <a:t>Ak je systém naprogramovaný, aby človeka neustále podporoval, odrážal jeho city a vytváral zdanie vzťahu, vždy ho rozveselil a zabavil – systémová manipulácia? Zneužiteľný veľký brat</a:t>
            </a:r>
          </a:p>
          <a:p>
            <a:r>
              <a:rPr lang="sk-SK" sz="2400"/>
              <a:t>Rozumový projekt s ne-rozumným koncom?</a:t>
            </a:r>
          </a:p>
          <a:p>
            <a:endParaRPr lang="sk-SK" sz="2400"/>
          </a:p>
          <a:p>
            <a:r>
              <a:rPr lang="sk-SK" sz="2400"/>
              <a:t>Sex s náhradným ľudským telom – s hercom so sluchátkom OS</a:t>
            </a:r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415301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18AF2-6864-47F7-9A11-8E266CD2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7" y="388197"/>
            <a:ext cx="8475190" cy="39105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541" dirty="0"/>
              <a:t>Technika a choroby (</a:t>
            </a:r>
            <a:r>
              <a:rPr lang="sk-SK" sz="2541" dirty="0" err="1"/>
              <a:t>Manfred</a:t>
            </a:r>
            <a:r>
              <a:rPr lang="sk-SK" sz="2541" dirty="0"/>
              <a:t> </a:t>
            </a:r>
            <a:r>
              <a:rPr lang="sk-SK" sz="2541" dirty="0" err="1"/>
              <a:t>Spitzer</a:t>
            </a:r>
            <a:r>
              <a:rPr lang="sk-SK" sz="2541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0714BD-D04B-4C83-BBDD-D90C2002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77" y="2232135"/>
            <a:ext cx="6169606" cy="251394"/>
          </a:xfrm>
        </p:spPr>
        <p:txBody>
          <a:bodyPr>
            <a:normAutofit fontScale="47500" lnSpcReduction="20000"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F2D1117-3464-4325-8D05-D117888C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t="19677" r="21885" b="21832"/>
          <a:stretch/>
        </p:blipFill>
        <p:spPr>
          <a:xfrm rot="5400000">
            <a:off x="1853968" y="1862638"/>
            <a:ext cx="5119784" cy="311117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8FB4713-FBF1-4340-A2CA-75EEF0F4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1" t="26609" r="22000" b="17933"/>
          <a:stretch/>
        </p:blipFill>
        <p:spPr>
          <a:xfrm rot="5400000">
            <a:off x="4995098" y="1993277"/>
            <a:ext cx="5051696" cy="2849891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0B8E307D-FB9D-4670-9547-41EAF0F6A889}"/>
              </a:ext>
            </a:extLst>
          </p:cNvPr>
          <p:cNvSpPr/>
          <p:nvPr/>
        </p:nvSpPr>
        <p:spPr>
          <a:xfrm>
            <a:off x="1652078" y="4932091"/>
            <a:ext cx="887967" cy="439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34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7844DABD-A031-491F-94FD-D9112E90E841}"/>
              </a:ext>
            </a:extLst>
          </p:cNvPr>
          <p:cNvSpPr/>
          <p:nvPr/>
        </p:nvSpPr>
        <p:spPr>
          <a:xfrm>
            <a:off x="9167534" y="2710130"/>
            <a:ext cx="887967" cy="4398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34"/>
          </a:p>
        </p:txBody>
      </p:sp>
      <p:pic>
        <p:nvPicPr>
          <p:cNvPr id="8" name="Obrázok 3">
            <a:extLst>
              <a:ext uri="{FF2B5EF4-FFF2-40B4-BE49-F238E27FC236}">
                <a16:creationId xmlns:a16="http://schemas.microsoft.com/office/drawing/2014/main" id="{D0D24C1F-556B-4D68-9E07-283A347C9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9" t="18342" r="22609" b="23320"/>
          <a:stretch/>
        </p:blipFill>
        <p:spPr>
          <a:xfrm rot="5400000">
            <a:off x="8870437" y="749483"/>
            <a:ext cx="1822706" cy="10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39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2ABB7-DD1F-41FB-A9F2-F1033FD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7" y="388197"/>
            <a:ext cx="8344487" cy="39105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541" dirty="0"/>
              <a:t>Technika a choroby (</a:t>
            </a:r>
            <a:r>
              <a:rPr lang="sk-SK" sz="2541" dirty="0" err="1"/>
              <a:t>Manfred</a:t>
            </a:r>
            <a:r>
              <a:rPr lang="sk-SK" sz="2541" dirty="0"/>
              <a:t> </a:t>
            </a:r>
            <a:r>
              <a:rPr lang="sk-SK" sz="2541" dirty="0" err="1"/>
              <a:t>Spitzer</a:t>
            </a:r>
            <a:r>
              <a:rPr lang="sk-SK" sz="2541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554007-A3DF-4D8E-98C1-FBF447E8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77" y="2232135"/>
            <a:ext cx="6169606" cy="251394"/>
          </a:xfrm>
        </p:spPr>
        <p:txBody>
          <a:bodyPr>
            <a:normAutofit fontScale="47500" lnSpcReduction="20000"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435B087-51FE-4FF9-9EA9-CAA37978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1" t="26609" r="21885" b="16496"/>
          <a:stretch/>
        </p:blipFill>
        <p:spPr>
          <a:xfrm rot="5400000">
            <a:off x="6408496" y="1687101"/>
            <a:ext cx="2909132" cy="3203957"/>
          </a:xfrm>
          <a:prstGeom prst="rect">
            <a:avLst/>
          </a:prstGeom>
        </p:spPr>
      </p:pic>
      <p:pic>
        <p:nvPicPr>
          <p:cNvPr id="5" name="Obrázok 3">
            <a:extLst>
              <a:ext uri="{FF2B5EF4-FFF2-40B4-BE49-F238E27FC236}">
                <a16:creationId xmlns:a16="http://schemas.microsoft.com/office/drawing/2014/main" id="{10B42716-9B8F-41A6-935E-BBF1A473D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4" t="26610" r="49722" b="18296"/>
          <a:stretch/>
        </p:blipFill>
        <p:spPr>
          <a:xfrm rot="5400000">
            <a:off x="2757340" y="1687099"/>
            <a:ext cx="2909132" cy="3203959"/>
          </a:xfrm>
          <a:prstGeom prst="rect">
            <a:avLst/>
          </a:prstGeom>
        </p:spPr>
      </p:pic>
      <p:pic>
        <p:nvPicPr>
          <p:cNvPr id="6" name="Obrázok 3">
            <a:extLst>
              <a:ext uri="{FF2B5EF4-FFF2-40B4-BE49-F238E27FC236}">
                <a16:creationId xmlns:a16="http://schemas.microsoft.com/office/drawing/2014/main" id="{56004DB0-FB84-4245-8E07-90F79407A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18342" r="22609" b="23320"/>
          <a:stretch/>
        </p:blipFill>
        <p:spPr>
          <a:xfrm rot="5400000">
            <a:off x="9288400" y="1330539"/>
            <a:ext cx="1505631" cy="8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6F034-352D-21DF-3BCD-0E413BB0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Škodlivé účinky na zdraví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66BF90-ADFF-D480-D7EB-B5D85B093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b="40971"/>
          <a:stretch/>
        </p:blipFill>
        <p:spPr>
          <a:xfrm>
            <a:off x="1333997" y="2524715"/>
            <a:ext cx="3752873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71761-8B59-48C3-F25F-5330DA700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600"/>
              <a:t>Již dnes jednoznačná příčina krátkozrakosti u mladých lidí – IT </a:t>
            </a:r>
          </a:p>
          <a:p>
            <a:r>
              <a:rPr lang="cs-CZ" sz="1600"/>
              <a:t>V roce 2050 bude téměř polovina světové populace trpět na krátkozrakost (každému desátému ztráta zraku) – příčinou používání smartfonů (během vývoje očí u dětí, které rostou) </a:t>
            </a:r>
          </a:p>
          <a:p>
            <a:r>
              <a:rPr lang="cs-CZ" sz="1600"/>
              <a:t>Přibírání na váze a obezita – špatné stravování a vysoká míra používání obrazových médií – zdvojnásobení za posledních 30 let…</a:t>
            </a:r>
          </a:p>
          <a:p>
            <a:r>
              <a:rPr lang="cs-CZ" sz="1600"/>
              <a:t>Oslabování paměti, myšlení, prostorové orientace, </a:t>
            </a:r>
          </a:p>
          <a:p>
            <a:pPr marL="0" indent="0">
              <a:buNone/>
            </a:pPr>
            <a:r>
              <a:rPr lang="cs-CZ" sz="1600"/>
              <a:t>Spitzer, Manfred: Digitální demence, Kybernemoc, Kyber a eko</a:t>
            </a:r>
          </a:p>
          <a:p>
            <a:endParaRPr lang="cs-CZ" sz="1600"/>
          </a:p>
          <a:p>
            <a:endParaRPr lang="cs-CZ" sz="16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831D63-E74A-5DEE-BF45-29BC04869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436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DF7E4-8C01-EE00-7C8D-43F70B71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Sociální a psychologické problémy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CBD40F-02B5-D6A6-EB99-E69D12E5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3" t="38222" r="38667" b="29926"/>
          <a:stretch/>
        </p:blipFill>
        <p:spPr>
          <a:xfrm>
            <a:off x="748678" y="2524715"/>
            <a:ext cx="4923511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DB60B-7192-1BC4-D3D1-0CC24D04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400"/>
              <a:t>Podpora vojen a diktatur kvůli nové technice a obchodu</a:t>
            </a:r>
          </a:p>
          <a:p>
            <a:pPr lvl="1"/>
            <a:r>
              <a:rPr lang="cs-CZ" sz="1400"/>
              <a:t> Nepřehledné schéma obchodu s drahými kovy (Kongo</a:t>
            </a:r>
          </a:p>
          <a:p>
            <a:r>
              <a:rPr lang="cs-CZ" sz="1400"/>
              <a:t>The Social Dilemma, 2020</a:t>
            </a:r>
          </a:p>
          <a:p>
            <a:pPr lvl="1"/>
            <a:r>
              <a:rPr lang="cs-CZ" sz="1400"/>
              <a:t>kvůli reklamě je jsou užívatelům nabízeny další možnosti aktivity, např. další konspirační teorie</a:t>
            </a:r>
          </a:p>
          <a:p>
            <a:r>
              <a:rPr lang="cs-CZ" sz="1400" i="1"/>
              <a:t>Když to neudělám já, udělá to někdo jiný…(</a:t>
            </a:r>
            <a:r>
              <a:rPr lang="cs-CZ" sz="1400"/>
              <a:t>dilemata dizajnérů, programátorů, manažerů, atd.) (např. problém lepší navigace – zneužití ve vojenském průmyslu, softvér na rozpoznávání obličejů – zneužití vůči menšinám, diktatury, atd.)</a:t>
            </a:r>
          </a:p>
          <a:p>
            <a:r>
              <a:rPr lang="cs-CZ" sz="1400"/>
              <a:t>Nespravedlivá výměna dat (obr.: Bowles, 2020, 56)</a:t>
            </a:r>
          </a:p>
          <a:p>
            <a:r>
              <a:rPr lang="cs-CZ" sz="1400"/>
              <a:t>Odcizení (sebe, přírodě, ostatním) (Fromm)</a:t>
            </a:r>
          </a:p>
          <a:p>
            <a:r>
              <a:rPr lang="cs-CZ" sz="1400"/>
              <a:t>Další?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44CA1-0D1F-2DF3-41ED-E35B46FF1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736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5AAF9-B6DF-0E0B-A17D-6BF5328C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Který </a:t>
            </a:r>
            <a:r>
              <a:rPr lang="cs-CZ" sz="3600" dirty="0" err="1"/>
              <a:t>softvér</a:t>
            </a:r>
            <a:r>
              <a:rPr lang="cs-CZ" sz="3600" dirty="0"/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B07BB-FB33-5509-AF8D-FB3EF831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sz="1800" dirty="0"/>
              <a:t>Počítadlo </a:t>
            </a:r>
          </a:p>
          <a:p>
            <a:r>
              <a:rPr lang="cs-CZ" sz="1800" dirty="0"/>
              <a:t>Tank </a:t>
            </a:r>
          </a:p>
          <a:p>
            <a:r>
              <a:rPr lang="cs-CZ" sz="1800" dirty="0"/>
              <a:t>Rytíř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651BAA-9C06-0ACF-73EF-2053C1C7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2" t="17480" r="23509" b="10671"/>
          <a:stretch/>
        </p:blipFill>
        <p:spPr>
          <a:xfrm>
            <a:off x="5777455" y="1228725"/>
            <a:ext cx="5798012" cy="41778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D6EB1C-51D1-8FD5-9060-29AED3BAB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9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27965-3EE7-6048-6F2B-834EB7D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Jak </a:t>
            </a:r>
            <a:r>
              <a:rPr lang="sk-SK" dirty="0" err="1"/>
              <a:t>počítat</a:t>
            </a:r>
            <a:r>
              <a:rPr lang="sk-SK" dirty="0"/>
              <a:t>/</a:t>
            </a:r>
            <a:r>
              <a:rPr lang="sk-SK" dirty="0" err="1"/>
              <a:t>vážit</a:t>
            </a:r>
            <a:r>
              <a:rPr lang="sk-SK" dirty="0"/>
              <a:t> hodnotu </a:t>
            </a:r>
            <a:r>
              <a:rPr lang="sk-SK" dirty="0" err="1"/>
              <a:t>obětí</a:t>
            </a:r>
            <a:r>
              <a:rPr lang="sk-SK" dirty="0"/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E118F-256D-6FCE-EEB6-77B8E3350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Na </a:t>
            </a:r>
            <a:r>
              <a:rPr lang="sk-SK" dirty="0" err="1"/>
              <a:t>základě</a:t>
            </a:r>
            <a:r>
              <a:rPr lang="sk-SK" dirty="0"/>
              <a:t> počtu?</a:t>
            </a:r>
          </a:p>
          <a:p>
            <a:r>
              <a:rPr lang="sk-SK" dirty="0" err="1"/>
              <a:t>Věku</a:t>
            </a:r>
            <a:endParaRPr lang="sk-SK" dirty="0"/>
          </a:p>
          <a:p>
            <a:r>
              <a:rPr lang="sk-SK" dirty="0" err="1"/>
              <a:t>Vzdělání</a:t>
            </a:r>
            <a:r>
              <a:rPr lang="sk-SK" dirty="0"/>
              <a:t> a </a:t>
            </a:r>
            <a:r>
              <a:rPr lang="sk-SK" dirty="0" err="1"/>
              <a:t>přínosu</a:t>
            </a:r>
            <a:r>
              <a:rPr lang="sk-SK" dirty="0"/>
              <a:t>?</a:t>
            </a:r>
          </a:p>
          <a:p>
            <a:endParaRPr lang="sk-SK" dirty="0"/>
          </a:p>
          <a:p>
            <a:r>
              <a:rPr lang="sk-SK" dirty="0"/>
              <a:t>Problémy: naprogramované stereotypy (</a:t>
            </a:r>
            <a:r>
              <a:rPr lang="sk-SK" dirty="0" err="1"/>
              <a:t>barva</a:t>
            </a:r>
            <a:r>
              <a:rPr lang="sk-SK" dirty="0"/>
              <a:t> k</a:t>
            </a:r>
            <a:r>
              <a:rPr lang="cs-CZ" dirty="0"/>
              <a:t>ů</a:t>
            </a:r>
            <a:r>
              <a:rPr lang="sk-SK" dirty="0"/>
              <a:t>že, </a:t>
            </a:r>
            <a:r>
              <a:rPr lang="sk-SK" dirty="0" err="1"/>
              <a:t>národnost</a:t>
            </a:r>
            <a:r>
              <a:rPr lang="sk-SK" dirty="0"/>
              <a:t>, </a:t>
            </a:r>
            <a:r>
              <a:rPr lang="sk-SK" dirty="0" err="1"/>
              <a:t>kultura</a:t>
            </a:r>
            <a:r>
              <a:rPr lang="sk-SK" dirty="0"/>
              <a:t>, pohlaví), </a:t>
            </a:r>
            <a:r>
              <a:rPr lang="sk-SK" dirty="0" err="1"/>
              <a:t>rozpoznávání</a:t>
            </a:r>
            <a:r>
              <a:rPr lang="sk-SK" dirty="0"/>
              <a:t> (omyly), </a:t>
            </a:r>
            <a:r>
              <a:rPr lang="sk-SK" dirty="0" err="1"/>
              <a:t>kdo</a:t>
            </a:r>
            <a:r>
              <a:rPr lang="sk-SK" dirty="0"/>
              <a:t> </a:t>
            </a:r>
            <a:r>
              <a:rPr lang="sk-SK" dirty="0" err="1"/>
              <a:t>řídí</a:t>
            </a:r>
            <a:r>
              <a:rPr lang="sk-SK" dirty="0"/>
              <a:t>?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V. </a:t>
            </a:r>
            <a:r>
              <a:rPr lang="sk-SK" dirty="0" err="1"/>
              <a:t>Tůma</a:t>
            </a:r>
            <a:r>
              <a:rPr lang="sk-SK" dirty="0"/>
              <a:t>: </a:t>
            </a:r>
            <a:r>
              <a:rPr lang="sk-SK" dirty="0" err="1"/>
              <a:t>Umělá</a:t>
            </a:r>
            <a:r>
              <a:rPr lang="sk-SK" dirty="0"/>
              <a:t> </a:t>
            </a:r>
            <a:r>
              <a:rPr lang="sk-SK" dirty="0" err="1"/>
              <a:t>inteligence</a:t>
            </a:r>
            <a:r>
              <a:rPr lang="sk-SK" dirty="0"/>
              <a:t> za </a:t>
            </a:r>
            <a:r>
              <a:rPr lang="sk-SK" dirty="0" err="1"/>
              <a:t>volantem</a:t>
            </a:r>
            <a:r>
              <a:rPr lang="sk-SK" dirty="0"/>
              <a:t>. Problém otázky etiky a </a:t>
            </a:r>
            <a:r>
              <a:rPr lang="sk-SK" dirty="0" err="1"/>
              <a:t>morální</a:t>
            </a:r>
            <a:r>
              <a:rPr lang="sk-SK" dirty="0"/>
              <a:t> </a:t>
            </a:r>
            <a:r>
              <a:rPr lang="sk-SK" dirty="0" err="1"/>
              <a:t>nejistoty</a:t>
            </a:r>
            <a:r>
              <a:rPr lang="sk-SK" dirty="0"/>
              <a:t>. (2023) </a:t>
            </a:r>
          </a:p>
          <a:p>
            <a:pPr marL="0" indent="0">
              <a:buNone/>
            </a:pPr>
            <a:r>
              <a:rPr lang="sk-SK" dirty="0">
                <a:hlinkClick r:id="rId2"/>
              </a:rPr>
              <a:t>https://www.stavebni-technika.cz/clanky/umela-inteligence-za-volantem-problem-otazky-etiky-a-moralni-nejistoty</a:t>
            </a:r>
            <a:r>
              <a:rPr lang="sk-SK" dirty="0"/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70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3B696-55E6-F3EB-B106-0D872D18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Praktické problémy autonomních vozidel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F1700-1666-C058-AEF7-C445C14AE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106DFB-9E95-09E5-5F01-B4B839D91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7" t="24653" r="42916" b="15704"/>
          <a:stretch/>
        </p:blipFill>
        <p:spPr>
          <a:xfrm>
            <a:off x="7172960" y="1825625"/>
            <a:ext cx="4744720" cy="40903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2E11A77-BA5F-32D9-D4D7-5B505D8328F3}"/>
              </a:ext>
            </a:extLst>
          </p:cNvPr>
          <p:cNvSpPr txBox="1"/>
          <p:nvPr/>
        </p:nvSpPr>
        <p:spPr>
          <a:xfrm>
            <a:off x="4303395" y="6492875"/>
            <a:ext cx="89649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https://vtm.zive.cz/clanky/autonomni-taxik-cruise-v-san-francisku-uvizl-v-cerstvem-betonu-nepoznal-ze-to-neni-vozovka/sc-870-a-223739/default.aspx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B0161C-6E01-C9D1-4FE2-6B1C0308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1" y="1775768"/>
            <a:ext cx="7124700" cy="13239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7DE09C-410D-B844-8558-D5C8B81E9A69}"/>
              </a:ext>
            </a:extLst>
          </p:cNvPr>
          <p:cNvSpPr txBox="1"/>
          <p:nvPr/>
        </p:nvSpPr>
        <p:spPr>
          <a:xfrm>
            <a:off x="4303395" y="6262043"/>
            <a:ext cx="73128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https://vtm.zive.cz/clanky/robotaxiky-v-san-franciscu-maji-stale-vic-nepratel-zakaznici-se-ale-hrnou-svezt-se-chce-kazdy/sc-870-a-223908/default.aspx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25E7E-5F2A-31C4-8981-A713D43E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24652" r="39453" b="16805"/>
          <a:stretch/>
        </p:blipFill>
        <p:spPr>
          <a:xfrm>
            <a:off x="152992" y="3380735"/>
            <a:ext cx="3852588" cy="293116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31B4A0C-6F63-EAB6-55A0-99975B68E502}"/>
              </a:ext>
            </a:extLst>
          </p:cNvPr>
          <p:cNvSpPr txBox="1"/>
          <p:nvPr/>
        </p:nvSpPr>
        <p:spPr>
          <a:xfrm>
            <a:off x="4303395" y="5988527"/>
            <a:ext cx="66341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https://www.idnes.cz/auto/zpravodajstvi/autonomni-mobilita-robotaxi-san-francisko-waymo-cruise.A230824_165506_automoto_dohr</a:t>
            </a:r>
          </a:p>
        </p:txBody>
      </p:sp>
    </p:spTree>
    <p:extLst>
      <p:ext uri="{BB962C8B-B14F-4D97-AF65-F5344CB8AC3E}">
        <p14:creationId xmlns:p14="http://schemas.microsoft.com/office/powerpoint/2010/main" val="365877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5ECF6-2F37-4724-BFF5-80E5EEF1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6A4EAB-42E9-4A71-99A3-57EE7FF0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1772" y="3692128"/>
            <a:ext cx="5562600" cy="903061"/>
          </a:xfrm>
        </p:spPr>
        <p:txBody>
          <a:bodyPr>
            <a:normAutofit fontScale="25000" lnSpcReduction="20000"/>
          </a:bodyPr>
          <a:lstStyle/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r>
              <a:rPr lang="sk-SK" sz="900" dirty="0"/>
              <a:t>https://www.idnes.cz/xman/profily/antena-v-hlave-kyborg-neil-harbisson.A180327_151843_profily_fro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AE56FD3-01E6-44FF-8D8F-3A446C9FA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9" t="12892" r="30119" b="15327"/>
          <a:stretch/>
        </p:blipFill>
        <p:spPr>
          <a:xfrm>
            <a:off x="2489200" y="261371"/>
            <a:ext cx="7213600" cy="633525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A7BF381-01F9-49DC-A144-3E43FB132C25}"/>
              </a:ext>
            </a:extLst>
          </p:cNvPr>
          <p:cNvSpPr txBox="1"/>
          <p:nvPr/>
        </p:nvSpPr>
        <p:spPr>
          <a:xfrm>
            <a:off x="449943" y="6596629"/>
            <a:ext cx="989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https://www.idnes.cz/xman/profily/antena-v-hlave-kyborg-neil-harbisson.A180327_151843_profily_fro</a:t>
            </a:r>
          </a:p>
        </p:txBody>
      </p:sp>
    </p:spTree>
    <p:extLst>
      <p:ext uri="{BB962C8B-B14F-4D97-AF65-F5344CB8AC3E}">
        <p14:creationId xmlns:p14="http://schemas.microsoft.com/office/powerpoint/2010/main" val="46096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14E80-F9F7-4AD5-F4F5-E80B61EB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„Klasické“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54668-BCD7-3F32-A82D-BF1AB2082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Martin </a:t>
            </a:r>
            <a:r>
              <a:rPr lang="cs-CZ" dirty="0" err="1"/>
              <a:t>Heidegger</a:t>
            </a:r>
            <a:r>
              <a:rPr lang="cs-CZ" dirty="0"/>
              <a:t>: </a:t>
            </a:r>
            <a:r>
              <a:rPr lang="cs-CZ" b="1" dirty="0"/>
              <a:t>věda, technika a zamýšlení (1953).</a:t>
            </a:r>
            <a:r>
              <a:rPr lang="cs-CZ" sz="2800" dirty="0"/>
              <a:t> (technika není dobrá/špatná – přejímá úmysly a vlastnosti </a:t>
            </a:r>
            <a:r>
              <a:rPr lang="cs-CZ" dirty="0"/>
              <a:t>z</a:t>
            </a:r>
            <a:r>
              <a:rPr lang="cs-CZ" sz="2800" dirty="0"/>
              <a:t>hotovitele) </a:t>
            </a:r>
          </a:p>
          <a:p>
            <a:r>
              <a:rPr lang="cs-CZ" dirty="0"/>
              <a:t>Hans Jonas: </a:t>
            </a:r>
            <a:r>
              <a:rPr lang="cs-CZ" sz="2800" b="1" dirty="0"/>
              <a:t>Princip odpovědnosti. Pokus o etiku pro technologickou civilizaci. (originál: 1979)</a:t>
            </a:r>
          </a:p>
          <a:p>
            <a:r>
              <a:rPr lang="cs-CZ" dirty="0"/>
              <a:t>Josef </a:t>
            </a:r>
            <a:r>
              <a:rPr lang="cs-CZ" dirty="0" err="1"/>
              <a:t>Šmajs</a:t>
            </a:r>
            <a:r>
              <a:rPr lang="cs-CZ" dirty="0"/>
              <a:t>: </a:t>
            </a:r>
            <a:r>
              <a:rPr lang="cs-CZ" b="1" dirty="0"/>
              <a:t>Tři poznámky k ekologické dimenzi techniky. </a:t>
            </a:r>
            <a:r>
              <a:rPr lang="cs-CZ" dirty="0"/>
              <a:t>Filosofický časopis. Praha: Filosofický ústav AV ČR, 2000, roč. 48, č. 5, s. 731-740. </a:t>
            </a:r>
            <a:endParaRPr lang="cs-CZ" sz="2800" dirty="0"/>
          </a:p>
          <a:p>
            <a:r>
              <a:rPr lang="cs-CZ" dirty="0" err="1"/>
              <a:t>Cennydd</a:t>
            </a:r>
            <a:r>
              <a:rPr lang="cs-CZ" dirty="0"/>
              <a:t> </a:t>
            </a:r>
            <a:r>
              <a:rPr lang="cs-CZ" dirty="0" err="1"/>
              <a:t>Bowles</a:t>
            </a:r>
            <a:r>
              <a:rPr lang="cs-CZ" dirty="0"/>
              <a:t>:  </a:t>
            </a:r>
            <a:r>
              <a:rPr lang="cs-CZ" b="1" dirty="0"/>
              <a:t>Etika budoucnosti. </a:t>
            </a:r>
            <a:r>
              <a:rPr lang="cs-CZ" dirty="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272859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2EF8C-9E1A-4B10-93F9-4520AFD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Nerozumnosť</a:t>
            </a:r>
            <a:r>
              <a:rPr lang="cs-CZ" dirty="0"/>
              <a:t> </a:t>
            </a:r>
            <a:r>
              <a:rPr lang="cs-CZ" dirty="0" err="1"/>
              <a:t>transhumanistov</a:t>
            </a:r>
            <a:r>
              <a:rPr lang="cs-CZ" dirty="0"/>
              <a:t> a </a:t>
            </a:r>
            <a:r>
              <a:rPr lang="cs-CZ" dirty="0" err="1"/>
              <a:t>kyborgov</a:t>
            </a:r>
            <a:r>
              <a:rPr lang="cs-CZ" dirty="0"/>
              <a:t>?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9D736FC-03D4-47AF-A909-13F595229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4" t="5410" r="1885" b="27903"/>
          <a:stretch/>
        </p:blipFill>
        <p:spPr>
          <a:xfrm>
            <a:off x="2636861" y="3246634"/>
            <a:ext cx="6918278" cy="273581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418BD6B-43F0-44FC-BF1B-61A435F59DEC}"/>
              </a:ext>
            </a:extLst>
          </p:cNvPr>
          <p:cNvSpPr txBox="1"/>
          <p:nvPr/>
        </p:nvSpPr>
        <p:spPr>
          <a:xfrm>
            <a:off x="1711656" y="1729997"/>
            <a:ext cx="9192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E. </a:t>
            </a:r>
            <a:r>
              <a:rPr lang="cs-CZ" dirty="0" err="1"/>
              <a:t>Višňovský</a:t>
            </a:r>
            <a:r>
              <a:rPr lang="cs-CZ" dirty="0"/>
              <a:t> (2018, s. 86):  </a:t>
            </a:r>
          </a:p>
          <a:p>
            <a:r>
              <a:rPr lang="cs-CZ" dirty="0"/>
              <a:t>Techno-antropocentrizmus: </a:t>
            </a:r>
            <a:r>
              <a:rPr lang="cs-CZ" dirty="0" err="1"/>
              <a:t>technológiu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hlavný</a:t>
            </a:r>
            <a:r>
              <a:rPr lang="cs-CZ" dirty="0"/>
              <a:t> nástroj </a:t>
            </a:r>
            <a:r>
              <a:rPr lang="cs-CZ" dirty="0" err="1"/>
              <a:t>riešenia</a:t>
            </a:r>
            <a:r>
              <a:rPr lang="cs-CZ" dirty="0"/>
              <a:t> </a:t>
            </a:r>
            <a:r>
              <a:rPr lang="cs-CZ" dirty="0" err="1"/>
              <a:t>problémov</a:t>
            </a:r>
            <a:r>
              <a:rPr lang="cs-CZ" dirty="0"/>
              <a:t> </a:t>
            </a:r>
          </a:p>
          <a:p>
            <a:r>
              <a:rPr lang="cs-CZ" dirty="0" err="1"/>
              <a:t>Pokračovanie</a:t>
            </a:r>
            <a:r>
              <a:rPr lang="cs-CZ" dirty="0"/>
              <a:t> evolucionizmu a </a:t>
            </a:r>
            <a:r>
              <a:rPr lang="cs-CZ" dirty="0" err="1"/>
              <a:t>osvietenského</a:t>
            </a:r>
            <a:r>
              <a:rPr lang="cs-CZ" dirty="0"/>
              <a:t> humanizmu</a:t>
            </a:r>
          </a:p>
          <a:p>
            <a:r>
              <a:rPr lang="cs-CZ" dirty="0" err="1"/>
              <a:t>Absolutizácia</a:t>
            </a:r>
            <a:r>
              <a:rPr lang="cs-CZ" dirty="0"/>
              <a:t> </a:t>
            </a:r>
            <a:r>
              <a:rPr lang="cs-CZ" dirty="0" err="1"/>
              <a:t>technológie</a:t>
            </a:r>
            <a:endParaRPr lang="cs-CZ" dirty="0"/>
          </a:p>
          <a:p>
            <a:r>
              <a:rPr lang="cs-CZ" dirty="0" err="1"/>
              <a:t>Riskantné</a:t>
            </a:r>
            <a:r>
              <a:rPr lang="cs-CZ" dirty="0"/>
              <a:t> a fantastické </a:t>
            </a:r>
            <a:r>
              <a:rPr lang="cs-CZ" dirty="0" err="1"/>
              <a:t>vízie</a:t>
            </a:r>
            <a:r>
              <a:rPr lang="cs-CZ" dirty="0"/>
              <a:t> – </a:t>
            </a:r>
            <a:r>
              <a:rPr lang="cs-CZ" dirty="0" err="1"/>
              <a:t>antihumanizmus</a:t>
            </a:r>
            <a:r>
              <a:rPr lang="cs-CZ" dirty="0"/>
              <a:t>, </a:t>
            </a:r>
            <a:r>
              <a:rPr lang="cs-CZ" dirty="0" err="1"/>
              <a:t>ideológia</a:t>
            </a:r>
            <a:r>
              <a:rPr lang="cs-CZ" dirty="0"/>
              <a:t> </a:t>
            </a:r>
            <a:r>
              <a:rPr lang="cs-CZ" dirty="0" err="1"/>
              <a:t>technokratov</a:t>
            </a:r>
            <a:r>
              <a:rPr lang="cs-CZ" dirty="0"/>
              <a:t> </a:t>
            </a:r>
            <a:r>
              <a:rPr lang="cs-CZ" dirty="0" err="1"/>
              <a:t>zameraných</a:t>
            </a:r>
            <a:r>
              <a:rPr lang="cs-CZ" dirty="0"/>
              <a:t> na zisk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9A71ACA-C503-4659-BD27-1F78AFF8A499}"/>
              </a:ext>
            </a:extLst>
          </p:cNvPr>
          <p:cNvSpPr txBox="1"/>
          <p:nvPr/>
        </p:nvSpPr>
        <p:spPr>
          <a:xfrm>
            <a:off x="2143346" y="6169709"/>
            <a:ext cx="832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Posunutie</a:t>
            </a:r>
            <a:r>
              <a:rPr lang="cs-CZ" dirty="0"/>
              <a:t> hranice smrti  </a:t>
            </a:r>
            <a:r>
              <a:rPr lang="cs-CZ" dirty="0" err="1"/>
              <a:t>nakoniec</a:t>
            </a:r>
            <a:r>
              <a:rPr lang="cs-CZ" dirty="0"/>
              <a:t> rozumné v </a:t>
            </a:r>
            <a:r>
              <a:rPr lang="cs-CZ" dirty="0" err="1"/>
              <a:t>dobe</a:t>
            </a:r>
            <a:r>
              <a:rPr lang="cs-CZ" dirty="0"/>
              <a:t> katastrofy?</a:t>
            </a:r>
          </a:p>
          <a:p>
            <a:r>
              <a:rPr lang="cs-CZ" dirty="0"/>
              <a:t>E. Bondy nerozumným </a:t>
            </a:r>
            <a:r>
              <a:rPr lang="cs-CZ" dirty="0" err="1"/>
              <a:t>transhumanistom</a:t>
            </a:r>
            <a:r>
              <a:rPr lang="cs-CZ" dirty="0"/>
              <a:t>?: </a:t>
            </a:r>
            <a:r>
              <a:rPr lang="cs-CZ" dirty="0" err="1"/>
              <a:t>ľudstvo</a:t>
            </a:r>
            <a:r>
              <a:rPr lang="cs-CZ" dirty="0"/>
              <a:t> </a:t>
            </a:r>
            <a:r>
              <a:rPr lang="cs-CZ" dirty="0" err="1"/>
              <a:t>ešte</a:t>
            </a:r>
            <a:r>
              <a:rPr lang="cs-CZ" dirty="0"/>
              <a:t> musí </a:t>
            </a:r>
            <a:r>
              <a:rPr lang="cs-CZ" dirty="0" err="1"/>
              <a:t>počkať</a:t>
            </a:r>
            <a:r>
              <a:rPr lang="cs-CZ" dirty="0"/>
              <a:t> tak 10tis. </a:t>
            </a:r>
            <a:r>
              <a:rPr lang="cs-CZ" dirty="0" err="1"/>
              <a:t>rokov</a:t>
            </a:r>
            <a:r>
              <a:rPr lang="cs-CZ" dirty="0"/>
              <a:t>…)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5781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78FD6-E4E9-5110-1AEA-1F38B5097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Etické problémy s tvorením UI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016A1A-F446-EA69-D4C3-6DBCC087A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Slavomír Lesňák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671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DCA2A-ADED-4979-A36B-77026BA2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Jednodňový neonacista bot </a:t>
            </a:r>
            <a:r>
              <a:rPr lang="en-US"/>
              <a:t>Tay </a:t>
            </a:r>
            <a:br>
              <a:rPr lang="sk-SK"/>
            </a:br>
            <a:r>
              <a:rPr lang="en-US"/>
              <a:t> </a:t>
            </a:r>
            <a:r>
              <a:rPr lang="sk-SK"/>
              <a:t>(</a:t>
            </a:r>
            <a:r>
              <a:rPr lang="en-US"/>
              <a:t>thinking about you</a:t>
            </a:r>
            <a:r>
              <a:rPr lang="sk-SK"/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A46D59-BFC1-450C-BB75-D35BC8C67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9CE2F9-9ACC-4C95-8781-11E75E9C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" t="17856" r="29219" b="26655"/>
          <a:stretch/>
        </p:blipFill>
        <p:spPr>
          <a:xfrm>
            <a:off x="590348" y="1577181"/>
            <a:ext cx="10429576" cy="4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51A74-EA0F-4618-961F-A1CECFB9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D9D2CA-21BD-483B-AF9F-CE5FD81C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E90B0BA-20FA-40A8-A020-0E9C5C80E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07" t="14357" r="3085" b="-24"/>
          <a:stretch/>
        </p:blipFill>
        <p:spPr>
          <a:xfrm>
            <a:off x="1187467" y="426177"/>
            <a:ext cx="4427521" cy="600564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D3FF462-ACE7-4EAD-AAFE-2953E7DB0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14333" r="2737" b="5302"/>
          <a:stretch/>
        </p:blipFill>
        <p:spPr>
          <a:xfrm>
            <a:off x="6124575" y="426177"/>
            <a:ext cx="4719638" cy="6005646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5149051E-7435-4FD6-84ED-48227AA65016}"/>
              </a:ext>
            </a:extLst>
          </p:cNvPr>
          <p:cNvSpPr/>
          <p:nvPr/>
        </p:nvSpPr>
        <p:spPr>
          <a:xfrm>
            <a:off x="4657736" y="6431823"/>
            <a:ext cx="219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Zdroj: obrázky </a:t>
            </a:r>
            <a:r>
              <a:rPr lang="sk-SK" dirty="0" err="1"/>
              <a:t>google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6295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C4C2E-5440-4F8E-A7CE-872B977A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1397FE-8067-4C59-87BB-A425A8C25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699394-773C-41DF-9B60-7FA8F9F88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14" t="16923" r="3437" b="58862"/>
          <a:stretch/>
        </p:blipFill>
        <p:spPr>
          <a:xfrm>
            <a:off x="242631" y="667543"/>
            <a:ext cx="6037144" cy="487838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FAD7221-7C36-4565-9FA0-97E7636EB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3" t="40732" r="20617" b="32557"/>
          <a:stretch/>
        </p:blipFill>
        <p:spPr>
          <a:xfrm>
            <a:off x="6693531" y="667543"/>
            <a:ext cx="5255838" cy="487838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1E8EC8F-9CE3-4F36-B12C-777E010B42FC}"/>
              </a:ext>
            </a:extLst>
          </p:cNvPr>
          <p:cNvSpPr txBox="1"/>
          <p:nvPr/>
        </p:nvSpPr>
        <p:spPr>
          <a:xfrm>
            <a:off x="4171951" y="6308209"/>
            <a:ext cx="218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obrázky </a:t>
            </a:r>
            <a:r>
              <a:rPr lang="sk-SK" dirty="0" err="1"/>
              <a:t>google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6125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2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7C78C2-E508-ADBA-6F62-EED94D655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93240"/>
            <a:ext cx="10905066" cy="32715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0E2DF-1AC8-65F3-21D8-C53FB401D365}"/>
              </a:ext>
            </a:extLst>
          </p:cNvPr>
          <p:cNvSpPr txBox="1"/>
          <p:nvPr/>
        </p:nvSpPr>
        <p:spPr>
          <a:xfrm>
            <a:off x="3000375" y="1183878"/>
            <a:ext cx="574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Pro-etický dizajn?</a:t>
            </a:r>
          </a:p>
        </p:txBody>
      </p:sp>
    </p:spTree>
    <p:extLst>
      <p:ext uri="{BB962C8B-B14F-4D97-AF65-F5344CB8AC3E}">
        <p14:creationId xmlns:p14="http://schemas.microsoft.com/office/powerpoint/2010/main" val="1879255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2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4FA374-F6A9-B2F8-373F-712AE0D5E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463" y="643467"/>
            <a:ext cx="8131074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377DBC-79FF-AF15-1719-7951F0711717}"/>
              </a:ext>
            </a:extLst>
          </p:cNvPr>
          <p:cNvSpPr txBox="1"/>
          <p:nvPr/>
        </p:nvSpPr>
        <p:spPr>
          <a:xfrm>
            <a:off x="8181975" y="5900565"/>
            <a:ext cx="336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565905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3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944A5FAC-D542-63C7-8A4F-CE5EE9CB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D429FC-2710-701C-2681-DA6123BB9533}"/>
              </a:ext>
            </a:extLst>
          </p:cNvPr>
          <p:cNvSpPr txBox="1"/>
          <p:nvPr/>
        </p:nvSpPr>
        <p:spPr>
          <a:xfrm>
            <a:off x="2724150" y="57057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4072827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47C819-72D8-18C8-5EEE-012566881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605" y="643467"/>
            <a:ext cx="10316790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E55EF0-700B-29A3-3F12-9A361331A713}"/>
              </a:ext>
            </a:extLst>
          </p:cNvPr>
          <p:cNvSpPr txBox="1"/>
          <p:nvPr/>
        </p:nvSpPr>
        <p:spPr>
          <a:xfrm>
            <a:off x="809625" y="5845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162444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CB5C14FF-4895-A98D-A39F-7AAC45BF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445" y="643467"/>
            <a:ext cx="9285110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140144-3E47-36EA-9392-13FD7A5AEEA4}"/>
              </a:ext>
            </a:extLst>
          </p:cNvPr>
          <p:cNvSpPr txBox="1"/>
          <p:nvPr/>
        </p:nvSpPr>
        <p:spPr>
          <a:xfrm>
            <a:off x="976433" y="5845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222793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9FF3C-25D9-4EFE-B90E-8E334231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>
            <a:normAutofit/>
          </a:bodyPr>
          <a:lstStyle/>
          <a:p>
            <a:pPr algn="r"/>
            <a:r>
              <a:rPr lang="sk-SK" sz="4600"/>
              <a:t>Rozumové univerzálne roboty K. Čapka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C2878BD6-0FD1-44AD-9ED8-D75CDB2AB1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1143" y="1008993"/>
          <a:ext cx="5077071" cy="476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5285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EBE493-C6A9-BB6E-2CEF-77EBAB625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02513"/>
            <a:ext cx="10905066" cy="42529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F58160-3121-86E6-2CA9-6E341C1FBBF0}"/>
              </a:ext>
            </a:extLst>
          </p:cNvPr>
          <p:cNvSpPr txBox="1"/>
          <p:nvPr/>
        </p:nvSpPr>
        <p:spPr>
          <a:xfrm>
            <a:off x="904875" y="58508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2544166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8E6FFB-5D94-F7F1-AD22-259BB59D7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A07FCA0-2962-7A0D-39A1-7A54CB859E69}"/>
              </a:ext>
            </a:extLst>
          </p:cNvPr>
          <p:cNvSpPr txBox="1"/>
          <p:nvPr/>
        </p:nvSpPr>
        <p:spPr>
          <a:xfrm>
            <a:off x="1076325" y="57422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1115543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5CAA8-D6FD-F309-FB63-FC2BB6A2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Bezzubá etika a UI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8280E-9E89-FEBA-044F-5A1DE38C7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17D358-6E8B-A9A3-D778-B7C6C91A2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3" t="22370" r="15833" b="9931"/>
          <a:stretch/>
        </p:blipFill>
        <p:spPr>
          <a:xfrm>
            <a:off x="1767840" y="2215197"/>
            <a:ext cx="8453120" cy="46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4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34DF4-B101-368A-8CB2-EC4BFA40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Zneužívání etiky jako náhrady za regulaci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5E2AE-6F7F-3163-357C-FC574A350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ED297-CBFD-F50F-BF40-2D957C9F0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1824037"/>
            <a:ext cx="6038850" cy="3209925"/>
          </a:xfrm>
          <a:prstGeom prst="rect">
            <a:avLst/>
          </a:prstGeom>
        </p:spPr>
      </p:pic>
      <p:pic>
        <p:nvPicPr>
          <p:cNvPr id="6" name="Zástupný obsah 8">
            <a:extLst>
              <a:ext uri="{FF2B5EF4-FFF2-40B4-BE49-F238E27FC236}">
                <a16:creationId xmlns:a16="http://schemas.microsoft.com/office/drawing/2014/main" id="{3FEA47F1-A744-607D-61FF-D3468F68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645" y="4378008"/>
            <a:ext cx="3028950" cy="16287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B9768B-2E6D-CDBE-6E32-201ED9779E31}"/>
              </a:ext>
            </a:extLst>
          </p:cNvPr>
          <p:cNvSpPr txBox="1"/>
          <p:nvPr/>
        </p:nvSpPr>
        <p:spPr>
          <a:xfrm>
            <a:off x="838200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952859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21191-8D43-0917-3EDB-D9569D0E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Etika nemá </a:t>
            </a:r>
            <a:r>
              <a:rPr lang="sk-SK" dirty="0" err="1"/>
              <a:t>prostředky</a:t>
            </a:r>
            <a:r>
              <a:rPr lang="sk-SK" dirty="0"/>
              <a:t>/nástroje/páky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BA5E06F-96E8-194A-6C13-B35D1A0D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285" y="4892991"/>
            <a:ext cx="3028950" cy="162877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480875-E2D6-09CB-F8D5-2E441984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1835150"/>
            <a:ext cx="6257925" cy="34004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61156-4A21-FCAC-0839-BFF4762E52E6}"/>
              </a:ext>
            </a:extLst>
          </p:cNvPr>
          <p:cNvSpPr txBox="1"/>
          <p:nvPr/>
        </p:nvSpPr>
        <p:spPr>
          <a:xfrm>
            <a:off x="962025" y="5997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62137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E9A4A-50B3-48EC-72DF-BDD07E0C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Etické pravidla/</a:t>
            </a:r>
            <a:r>
              <a:rPr lang="sk-SK" dirty="0" err="1"/>
              <a:t>stálost</a:t>
            </a:r>
            <a:r>
              <a:rPr lang="sk-SK" dirty="0"/>
              <a:t>- </a:t>
            </a:r>
            <a:r>
              <a:rPr lang="sk-SK" dirty="0" err="1"/>
              <a:t>konec</a:t>
            </a:r>
            <a:r>
              <a:rPr lang="sk-SK" dirty="0"/>
              <a:t> etiky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54681A-0A13-AA20-5292-504FC4DC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55" y="2418556"/>
            <a:ext cx="5915025" cy="2657475"/>
          </a:xfrm>
          <a:prstGeom prst="rect">
            <a:avLst/>
          </a:prstGeom>
        </p:spPr>
      </p:pic>
      <p:pic>
        <p:nvPicPr>
          <p:cNvPr id="5" name="Zástupný obsah 8">
            <a:extLst>
              <a:ext uri="{FF2B5EF4-FFF2-40B4-BE49-F238E27FC236}">
                <a16:creationId xmlns:a16="http://schemas.microsoft.com/office/drawing/2014/main" id="{B5D68C47-B1F7-BAE9-AD34-BB3BF7E3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5445" y="4446746"/>
            <a:ext cx="3028950" cy="162877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B2D8271-A591-CDC8-665F-57443AB8E77D}"/>
              </a:ext>
            </a:extLst>
          </p:cNvPr>
          <p:cNvSpPr txBox="1"/>
          <p:nvPr/>
        </p:nvSpPr>
        <p:spPr>
          <a:xfrm>
            <a:off x="6096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606320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EE3BA-84FD-72CC-9302-874DED8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Etické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aspekty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využívání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UI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škole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0F7219-2DD8-8BDA-45A6-8669FD29D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080" y="1388303"/>
            <a:ext cx="9682480" cy="53737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E19321-463B-6CAE-27BB-84116333679E}"/>
              </a:ext>
            </a:extLst>
          </p:cNvPr>
          <p:cNvSpPr txBox="1"/>
          <p:nvPr/>
        </p:nvSpPr>
        <p:spPr>
          <a:xfrm>
            <a:off x="556532" y="6314896"/>
            <a:ext cx="11130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ETICKÉ POKYNY PRO VYUŽÍVÁNÍ  UMĚLÉ INTELIGENCE A DAT VE VÝUCE A VZDĚLÁVÁNÍ PRO PEDAGOGY, 2022, s. 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874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18D22-590D-3E68-31FB-AF0284C3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EA5C8-DFD3-1A5B-1E04-E9DF60E96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0F34F5E-2616-F547-B655-D9C717FEDF80}"/>
              </a:ext>
            </a:extLst>
          </p:cNvPr>
          <p:cNvSpPr txBox="1"/>
          <p:nvPr/>
        </p:nvSpPr>
        <p:spPr>
          <a:xfrm>
            <a:off x="628650" y="6488668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23.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9EB51C-4CD1-0CE2-5BCF-E4AD4DE6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20"/>
          <a:stretch/>
        </p:blipFill>
        <p:spPr>
          <a:xfrm>
            <a:off x="1283494" y="1558370"/>
            <a:ext cx="9625012" cy="441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9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824FF-5BF9-B288-7D2F-0F8325F2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16710-9B35-70D2-BE92-D88E43F6F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3D5D8-F2ED-FAB8-8545-46CE352B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35" y="1150620"/>
            <a:ext cx="8685530" cy="50989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94C19E-5008-3D93-E1B0-5BC2DFE4B642}"/>
              </a:ext>
            </a:extLst>
          </p:cNvPr>
          <p:cNvSpPr txBox="1"/>
          <p:nvPr/>
        </p:nvSpPr>
        <p:spPr>
          <a:xfrm>
            <a:off x="609600" y="6061359"/>
            <a:ext cx="1158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23.</a:t>
            </a:r>
          </a:p>
        </p:txBody>
      </p:sp>
    </p:spTree>
    <p:extLst>
      <p:ext uri="{BB962C8B-B14F-4D97-AF65-F5344CB8AC3E}">
        <p14:creationId xmlns:p14="http://schemas.microsoft.com/office/powerpoint/2010/main" val="2189036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79D2F-044A-E7E7-3CDA-2B9FF90F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7CE861-7432-93D3-3E89-35433B46E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AFBB76-B7D0-86D3-845C-EFB5FA4C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58"/>
          <a:stretch/>
        </p:blipFill>
        <p:spPr>
          <a:xfrm>
            <a:off x="1993265" y="1055776"/>
            <a:ext cx="8765540" cy="512118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BEFB997-110D-3785-AE3A-35C3F8F435CC}"/>
              </a:ext>
            </a:extLst>
          </p:cNvPr>
          <p:cNvSpPr txBox="1"/>
          <p:nvPr/>
        </p:nvSpPr>
        <p:spPr>
          <a:xfrm>
            <a:off x="549910" y="6221283"/>
            <a:ext cx="1093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24.</a:t>
            </a:r>
          </a:p>
        </p:txBody>
      </p:sp>
    </p:spTree>
    <p:extLst>
      <p:ext uri="{BB962C8B-B14F-4D97-AF65-F5344CB8AC3E}">
        <p14:creationId xmlns:p14="http://schemas.microsoft.com/office/powerpoint/2010/main" val="380609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5C853-3770-4781-A4B6-EF5084DA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cs-CZ" sz="7200"/>
              <a:t>Isaac Asimov (1948)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F767C821-6AEE-461B-A813-0766DECF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300" dirty="0"/>
              <a:t>Zákony robotiky</a:t>
            </a:r>
          </a:p>
          <a:p>
            <a:r>
              <a:rPr lang="cs-CZ" sz="1300" dirty="0"/>
              <a:t>Robot nesmí ublížit člověku nebo svou nečinností dopustit, aby bylo člověku ublíženo.</a:t>
            </a:r>
          </a:p>
          <a:p>
            <a:r>
              <a:rPr lang="cs-CZ" sz="1300" dirty="0"/>
              <a:t>Robot musí uposlechnout příkazů člověka, kromě případů, kdy jsou tyto příkazy v rozporu s prvním zákonem.</a:t>
            </a:r>
          </a:p>
          <a:p>
            <a:r>
              <a:rPr lang="cs-CZ" sz="1300" dirty="0"/>
              <a:t>Robot musí chránit sám sebe před poškozením, kromě případů, kdy je tato ochrana v rozporu s prvním, nebo druhým zákonem</a:t>
            </a:r>
          </a:p>
          <a:p>
            <a:pPr marL="0" indent="0">
              <a:buNone/>
            </a:pPr>
            <a:r>
              <a:rPr lang="cs-CZ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ASIMOV, I.: Já robot. Praha: Odeon, 1981, s. 4. (povídka Hra na honěnou)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r>
              <a:rPr lang="cs-CZ" sz="1300" b="0" i="0" dirty="0">
                <a:effectLst/>
                <a:latin typeface="Arial" panose="020B0604020202020204" pitchFamily="34" charset="0"/>
              </a:rPr>
              <a:t>(nultý z.) Robot nesmí ublížit lidstvu nebo svou nečinností dopustit, aby mu bylo ublíženo.</a:t>
            </a:r>
          </a:p>
          <a:p>
            <a:endParaRPr lang="cs-CZ" sz="13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7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B7627-E29F-F2CA-0C6E-AC5BDC45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8F0C17-5E71-287E-CC96-E072D98EF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A0D788-573B-075D-F601-9E72759B64A9}"/>
              </a:ext>
            </a:extLst>
          </p:cNvPr>
          <p:cNvSpPr txBox="1"/>
          <p:nvPr/>
        </p:nvSpPr>
        <p:spPr>
          <a:xfrm>
            <a:off x="942975" y="6311900"/>
            <a:ext cx="10868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25.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725C34-FA75-0CBE-87AA-DA484D3A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08" y="1213393"/>
            <a:ext cx="9481184" cy="50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3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63A2B-5403-FB44-0913-A98CE905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BF8F4-3487-6BC0-BD49-0C2DA98A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70C14C-7969-2D28-69E4-C5B1A54980A3}"/>
              </a:ext>
            </a:extLst>
          </p:cNvPr>
          <p:cNvSpPr txBox="1"/>
          <p:nvPr/>
        </p:nvSpPr>
        <p:spPr>
          <a:xfrm>
            <a:off x="676274" y="6401485"/>
            <a:ext cx="11153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24.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9EE59E-A933-8F31-85AB-B2ECFF91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97" y="1528762"/>
            <a:ext cx="9203205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15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DF906-38C8-3054-1938-C930B874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C9A17-FD34-3C24-E67D-8C9F773A4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01C98D-2654-6576-51A9-8CCB03533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57"/>
          <a:stretch/>
        </p:blipFill>
        <p:spPr>
          <a:xfrm>
            <a:off x="2524126" y="658685"/>
            <a:ext cx="6812754" cy="51409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F924F80-7998-0B80-8A30-44E192BEB625}"/>
              </a:ext>
            </a:extLst>
          </p:cNvPr>
          <p:cNvSpPr txBox="1"/>
          <p:nvPr/>
        </p:nvSpPr>
        <p:spPr>
          <a:xfrm>
            <a:off x="419099" y="6169708"/>
            <a:ext cx="1119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26.</a:t>
            </a:r>
          </a:p>
        </p:txBody>
      </p:sp>
    </p:spTree>
    <p:extLst>
      <p:ext uri="{BB962C8B-B14F-4D97-AF65-F5344CB8AC3E}">
        <p14:creationId xmlns:p14="http://schemas.microsoft.com/office/powerpoint/2010/main" val="1274944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98A68A-9829-6684-208D-D115771F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5" y="365125"/>
            <a:ext cx="3400425" cy="1325563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941D22-7F2A-F30C-1095-A0D56620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5" y="1790700"/>
            <a:ext cx="3400425" cy="4386263"/>
          </a:xfrm>
        </p:spPr>
        <p:txBody>
          <a:bodyPr>
            <a:normAutofit/>
          </a:bodyPr>
          <a:lstStyle/>
          <a:p>
            <a:r>
              <a:rPr lang="cs-CZ" b="1" dirty="0"/>
              <a:t>Stanovisko k využívání umělé inteligence ve výuce na Masarykově univerzitě, 2023</a:t>
            </a:r>
          </a:p>
          <a:p>
            <a:r>
              <a:rPr lang="cs-CZ" b="1" dirty="0"/>
              <a:t>Pro studenty:</a:t>
            </a:r>
          </a:p>
          <a:p>
            <a:pPr marL="0" indent="0">
              <a:buNone/>
            </a:pPr>
            <a:r>
              <a:rPr lang="cs-CZ" sz="1200" dirty="0">
                <a:hlinkClick r:id="rId2"/>
              </a:rPr>
              <a:t>https://www.muni.cz/o-univerzite/uredni-deska/stanovisko-k-vyuzivani-ai</a:t>
            </a:r>
            <a:r>
              <a:rPr lang="cs-CZ" sz="12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3DD215-867B-B98B-4BDD-89132508F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4" t="15001" r="36875" b="12083"/>
          <a:stretch/>
        </p:blipFill>
        <p:spPr>
          <a:xfrm>
            <a:off x="371475" y="118027"/>
            <a:ext cx="7381875" cy="67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4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BC10B-E9E7-639D-6763-331FA7E8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DFBC6F-ADEC-A2BA-0E3C-BB7861214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324" y="1825625"/>
            <a:ext cx="3419475" cy="4351338"/>
          </a:xfrm>
        </p:spPr>
        <p:txBody>
          <a:bodyPr/>
          <a:lstStyle/>
          <a:p>
            <a:r>
              <a:rPr lang="cs-CZ" b="1" dirty="0"/>
              <a:t>Stanovisko k využívání umělé inteligence ve výuce na Masarykově univerzitě, 2023</a:t>
            </a:r>
          </a:p>
          <a:p>
            <a:r>
              <a:rPr lang="cs-CZ" b="1" dirty="0"/>
              <a:t>Pro učitele:</a:t>
            </a:r>
          </a:p>
          <a:p>
            <a:pPr marL="0" indent="0">
              <a:buNone/>
            </a:pPr>
            <a:r>
              <a:rPr lang="cs-CZ" sz="1200" dirty="0">
                <a:hlinkClick r:id="rId2"/>
              </a:rPr>
              <a:t>https://www.muni.cz/o-univerzite/uredni-deska/stanovisko-k-vyuzivani-ai</a:t>
            </a:r>
            <a:r>
              <a:rPr lang="cs-CZ" sz="1200" dirty="0"/>
              <a:t>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38C62B-0424-9FE9-33DB-004CEEB4A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2" t="15418" r="35625" b="11805"/>
          <a:stretch/>
        </p:blipFill>
        <p:spPr>
          <a:xfrm>
            <a:off x="180974" y="365125"/>
            <a:ext cx="7181851" cy="64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56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B7D81-B408-4510-A1FE-FD75B38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cs-CZ" sz="7200"/>
              <a:t>Zdroje </a:t>
            </a:r>
            <a:endParaRPr lang="sk-SK" sz="720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35AE4D-B85D-4148-8648-0D885727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1000"/>
              <a:t>Bondy, Egon: Juliiny otázky a další eseje. Filosofické dílo s. II. Praha, DharmaGaia, 2007.</a:t>
            </a:r>
          </a:p>
          <a:p>
            <a:r>
              <a:rPr lang="cs-CZ" sz="1000"/>
              <a:t>Činčera, Jan-Medek, Michal-Lupač, Miroslav: Příroda 2.0? Využití digitálních médií pro terénní interpretaci přírodního dědičství. Brno, MU, 2018.</a:t>
            </a:r>
          </a:p>
          <a:p>
            <a:r>
              <a:rPr lang="sk-SK" sz="1000"/>
              <a:t>Franks, Benjamin-Hanscomb, Stuart-Johnston, Sean F.: Environmental Ethics and Behavioural Change.  New York-Oxon, Routledge 2018.</a:t>
            </a:r>
          </a:p>
          <a:p>
            <a:r>
              <a:rPr lang="cs-CZ" sz="1000"/>
              <a:t>Galimberti, Umbero: Znepokojivý host. Nihilismus a mládež, Ostrava, Moravapress, 2013.</a:t>
            </a:r>
            <a:endParaRPr lang="sk-SK" sz="1000"/>
          </a:p>
          <a:p>
            <a:r>
              <a:rPr lang="sk-SK" sz="1000"/>
              <a:t>Librová, Hana: Věrní a rozumní. Kapitoly o ekologické zpozdilosti. Brno, Munipress, 2016. </a:t>
            </a:r>
          </a:p>
          <a:p>
            <a:r>
              <a:rPr lang="sk-SK" sz="1000"/>
              <a:t>Lee, Wendy Lynne: Eco-Nihilism. The Philosophical Geopolitics of the Climate Change Apocalypse. New York-Lanham-London-Boulder, Lexington Books, 2017.</a:t>
            </a:r>
          </a:p>
          <a:p>
            <a:r>
              <a:rPr lang="sk-SK" sz="1000"/>
              <a:t>Paul, Kalpita Bhara: Beyond Technological Nihilism: Reinterpreting Heidegger in Environmental Philosophy. Environmental ethics, vol. 39, Fall,  2017, s. 321-339.</a:t>
            </a:r>
          </a:p>
          <a:p>
            <a:r>
              <a:rPr lang="sk-SK" sz="1000"/>
              <a:t>Pschera, Alexander: Internet zvířat. Nový dialog člověka s přírodou. Praha,  Dauphin 2018. </a:t>
            </a:r>
          </a:p>
          <a:p>
            <a:r>
              <a:rPr lang="sk-SK" sz="1000"/>
              <a:t>Višňovský, Emil: Smrť a nesmrteľnosť ako technický problém: koncepcia transhumanizmu. In Gluchman V.-Pálenčár, M.: Etické myslenie minulosti a súčasnosti (ETTP 2018/19). Človek a smrť. Prešov, FF PU, 2018, s. 75-89. </a:t>
            </a:r>
          </a:p>
          <a:p>
            <a:endParaRPr lang="sk-SK" sz="1000"/>
          </a:p>
          <a:p>
            <a:endParaRPr lang="sk-SK" sz="1000"/>
          </a:p>
        </p:txBody>
      </p:sp>
    </p:spTree>
    <p:extLst>
      <p:ext uri="{BB962C8B-B14F-4D97-AF65-F5344CB8AC3E}">
        <p14:creationId xmlns:p14="http://schemas.microsoft.com/office/powerpoint/2010/main" val="38724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7DAF2-6FE3-679B-FF26-5E93DA4D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200"/>
              <a:t>Antropocentrický princip odpovědnosti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8FA09-E33C-9784-5C26-FA25C3CF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200" dirty="0"/>
              <a:t>V 1979 Hans Jonas: </a:t>
            </a:r>
            <a:r>
              <a:rPr lang="cs-CZ" sz="2200" b="1" dirty="0"/>
              <a:t>Princip odpovědnosti. Pokus o etiku pro technologickou civilizaci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„Jednej tak,  aby účinky tvého jednání byly slučitelné s pokračováním vpravdě lidského života na Zemi." (Jonas, 1997,  35)</a:t>
            </a:r>
          </a:p>
          <a:p>
            <a:endParaRPr lang="cs-CZ" sz="2200" dirty="0"/>
          </a:p>
          <a:p>
            <a:r>
              <a:rPr lang="cs-CZ" sz="2200" dirty="0"/>
              <a:t>Jednat tak, aby důsledky činnosti nepůsobily ničivě na budoucí možnost takového života </a:t>
            </a:r>
          </a:p>
          <a:p>
            <a:r>
              <a:rPr lang="cs-CZ" sz="2200" dirty="0"/>
              <a:t>Neohrožovat podmínky neomezeného trvání lidstva na Zemi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2FB73D-D8DA-6ED2-809C-37084C005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27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1822E-42ED-06D0-D9F1-C44F566D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dirty="0"/>
              <a:t>Odpovědnost – </a:t>
            </a:r>
            <a:r>
              <a:rPr lang="cs-CZ" dirty="0" err="1"/>
              <a:t>znovuovládnutí</a:t>
            </a:r>
            <a:r>
              <a:rPr lang="cs-CZ" dirty="0"/>
              <a:t> techniky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CD7E3-AD16-9246-E193-93467215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Již je zřejmý destruktivní účinek technologií a techniky</a:t>
            </a:r>
          </a:p>
          <a:p>
            <a:pPr marL="0" indent="0">
              <a:buNone/>
            </a:pPr>
            <a:r>
              <a:rPr lang="cs-CZ" sz="1700"/>
              <a:t>Technický rozvoj se stále více udržuje sám - je samospásnou hnací silou - mimo kontrolu</a:t>
            </a:r>
          </a:p>
          <a:p>
            <a:pPr marL="0" indent="0">
              <a:buNone/>
            </a:pPr>
            <a:r>
              <a:rPr lang="cs-CZ" sz="1700"/>
              <a:t>Technický pokrok chytil člověka do pasti - nastražuje past sám na sebe</a:t>
            </a:r>
          </a:p>
          <a:p>
            <a:pPr marL="0" indent="0">
              <a:buNone/>
            </a:pPr>
            <a:r>
              <a:rPr lang="cs-CZ" sz="1700"/>
              <a:t>Řešení - proměna podstaty strategie lidského jednání</a:t>
            </a:r>
          </a:p>
          <a:p>
            <a:pPr marL="0" indent="0">
              <a:buNone/>
            </a:pPr>
            <a:r>
              <a:rPr lang="cs-CZ" sz="1700"/>
              <a:t>Tři fáze moci člověka:</a:t>
            </a:r>
          </a:p>
          <a:p>
            <a:pPr marL="0" indent="0">
              <a:buNone/>
            </a:pPr>
            <a:r>
              <a:rPr lang="cs-CZ" sz="1700"/>
              <a:t>Moc člověka prostřednictvím techniky na přírodu</a:t>
            </a:r>
          </a:p>
          <a:p>
            <a:pPr marL="0" indent="0">
              <a:buNone/>
            </a:pPr>
            <a:r>
              <a:rPr lang="cs-CZ" sz="1700"/>
              <a:t>Bez-moc: moc samočinné (neomezené) techniky - člověk je pouze "objektem" techniky </a:t>
            </a:r>
          </a:p>
          <a:p>
            <a:pPr marL="0" indent="0">
              <a:buNone/>
            </a:pPr>
            <a:r>
              <a:rPr lang="cs-CZ" sz="1700"/>
              <a:t>Moc člověka - opětovné ovládnutí technologie - odpovědným jednáním (nutná reflexe ohrožení lidské civilizace)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FC5820-8F33-57E4-DBA5-398FBCD40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49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FFAB3-FDA8-56A7-AE9A-3165D05A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/>
              <a:t>Ekologické problémy s technikou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742AAB-5236-2CD8-A777-CCC81896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26" y="1463039"/>
            <a:ext cx="6998080" cy="4300447"/>
          </a:xfrm>
        </p:spPr>
        <p:txBody>
          <a:bodyPr anchor="t">
            <a:normAutofit lnSpcReduction="10000"/>
          </a:bodyPr>
          <a:lstStyle/>
          <a:p>
            <a:r>
              <a:rPr lang="cs-CZ" sz="1700" dirty="0"/>
              <a:t>Komerční web: kalkulace </a:t>
            </a:r>
            <a:r>
              <a:rPr lang="cs-CZ" sz="1700" dirty="0" err="1"/>
              <a:t>stand</a:t>
            </a:r>
            <a:r>
              <a:rPr lang="cs-CZ" sz="1700" dirty="0"/>
              <a:t> by režimu za rok: </a:t>
            </a:r>
            <a:r>
              <a:rPr lang="cs-CZ" sz="1700" b="0" dirty="0">
                <a:effectLst/>
              </a:rPr>
              <a:t>604 kWh ročně, cca 2500 Kč</a:t>
            </a:r>
            <a:r>
              <a:rPr lang="cs-CZ" sz="1700" dirty="0"/>
              <a:t> </a:t>
            </a:r>
          </a:p>
          <a:p>
            <a:r>
              <a:rPr lang="cs-CZ" sz="1700" dirty="0"/>
              <a:t>USB šetrnější než virtuální disky (stovky krát), odesílání dat přes 4G 500x víc energie než přes wifi (</a:t>
            </a:r>
            <a:r>
              <a:rPr lang="cs-CZ" sz="1700" dirty="0" err="1"/>
              <a:t>Bowles</a:t>
            </a:r>
            <a:r>
              <a:rPr lang="cs-CZ" sz="1700" dirty="0"/>
              <a:t>, 2021, 187)</a:t>
            </a:r>
          </a:p>
          <a:p>
            <a:r>
              <a:rPr lang="cs-CZ" sz="1700" dirty="0"/>
              <a:t>Granty a dotace: nákupy ton železa</a:t>
            </a:r>
          </a:p>
          <a:p>
            <a:r>
              <a:rPr lang="cs-CZ" sz="1700" dirty="0"/>
              <a:t>Finanční zdroje (nákupy, akcie-fondy, reklama)</a:t>
            </a:r>
          </a:p>
          <a:p>
            <a:pPr lvl="1"/>
            <a:r>
              <a:rPr lang="cs-CZ" sz="1700" dirty="0"/>
              <a:t>Každá bitcoinová transakce hodnotu 437kg/CO2  (hodnota spotřeby 30 amerických domácností denně) (</a:t>
            </a:r>
            <a:r>
              <a:rPr lang="cs-CZ" sz="1700" dirty="0" err="1"/>
              <a:t>Bowles</a:t>
            </a:r>
            <a:r>
              <a:rPr lang="cs-CZ" sz="1700" dirty="0"/>
              <a:t>, 2020, 189) </a:t>
            </a:r>
          </a:p>
          <a:p>
            <a:r>
              <a:rPr lang="cs-CZ" sz="1700" dirty="0"/>
              <a:t>70</a:t>
            </a:r>
            <a:r>
              <a:rPr lang="en-US" sz="1700" dirty="0"/>
              <a:t>% </a:t>
            </a:r>
            <a:r>
              <a:rPr lang="cs-CZ" sz="1700" dirty="0"/>
              <a:t> celosvětového internetového provozu soustředěn v okresu </a:t>
            </a:r>
            <a:r>
              <a:rPr lang="cs-CZ" sz="1700" dirty="0" err="1"/>
              <a:t>Loudoun</a:t>
            </a:r>
            <a:r>
              <a:rPr lang="cs-CZ" sz="1700" dirty="0"/>
              <a:t> (Virginia) – k pohánění datových center – nečistá energie (</a:t>
            </a:r>
            <a:r>
              <a:rPr lang="cs-CZ" sz="1700" dirty="0" err="1"/>
              <a:t>Greenspeace</a:t>
            </a:r>
            <a:r>
              <a:rPr lang="cs-CZ" sz="1700" dirty="0"/>
              <a:t>, </a:t>
            </a:r>
            <a:r>
              <a:rPr lang="cs-CZ" sz="1700" dirty="0" err="1"/>
              <a:t>Bowles</a:t>
            </a:r>
            <a:r>
              <a:rPr lang="cs-CZ" sz="1700" dirty="0"/>
              <a:t>, 2020) </a:t>
            </a:r>
          </a:p>
          <a:p>
            <a:r>
              <a:rPr lang="cs-CZ" sz="1700" dirty="0"/>
              <a:t>Aktualizace – zastarávání techniky (a naopak)</a:t>
            </a:r>
          </a:p>
          <a:p>
            <a:endParaRPr lang="cs-CZ" sz="1700" dirty="0"/>
          </a:p>
          <a:p>
            <a:pPr marL="0" indent="0">
              <a:buNone/>
            </a:pPr>
            <a:r>
              <a:rPr lang="cs-CZ" sz="1700" dirty="0" err="1"/>
              <a:t>Bowles</a:t>
            </a:r>
            <a:r>
              <a:rPr lang="cs-CZ" sz="1700" dirty="0"/>
              <a:t>, 2021</a:t>
            </a:r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pPr marL="0" indent="0">
              <a:buNone/>
            </a:pPr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0C7AA4-AE6D-D015-426E-CA45CB81E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56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A7B2B-53BF-4D07-B60E-A4FAD882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The Social Dilemma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754392-64B6-44B8-A1CF-F120CFB3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9" t="6195" r="39005" b="57024"/>
          <a:stretch/>
        </p:blipFill>
        <p:spPr>
          <a:xfrm>
            <a:off x="5681178" y="290046"/>
            <a:ext cx="5672622" cy="316309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A99191-CFAF-4BE5-A78B-C11E39487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92" y="2907769"/>
            <a:ext cx="3803904" cy="3660185"/>
          </a:xfrm>
        </p:spPr>
        <p:txBody>
          <a:bodyPr anchor="ctr">
            <a:normAutofit/>
          </a:bodyPr>
          <a:lstStyle/>
          <a:p>
            <a:r>
              <a:rPr lang="cs-CZ" sz="2200" dirty="0"/>
              <a:t>Návrh vzniku </a:t>
            </a:r>
            <a:r>
              <a:rPr lang="cs-CZ" sz="2200" dirty="0" err="1"/>
              <a:t>Inštitútu</a:t>
            </a:r>
            <a:r>
              <a:rPr lang="cs-CZ" sz="2200" dirty="0"/>
              <a:t> </a:t>
            </a:r>
            <a:r>
              <a:rPr lang="cs-CZ" sz="2200" dirty="0" err="1"/>
              <a:t>pre</a:t>
            </a:r>
            <a:r>
              <a:rPr lang="cs-CZ" sz="2200" dirty="0"/>
              <a:t> </a:t>
            </a:r>
            <a:r>
              <a:rPr lang="cs-CZ" sz="2200" dirty="0" err="1"/>
              <a:t>humánnu</a:t>
            </a:r>
            <a:r>
              <a:rPr lang="cs-CZ" sz="2200" dirty="0"/>
              <a:t> </a:t>
            </a:r>
            <a:r>
              <a:rPr lang="cs-CZ" sz="2200" dirty="0" err="1"/>
              <a:t>technológiu</a:t>
            </a: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82AF2B-AB26-46C4-ABCE-DECA5D9C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9" t="64647" r="39005" b="5308"/>
          <a:stretch/>
        </p:blipFill>
        <p:spPr>
          <a:xfrm>
            <a:off x="5532342" y="3690885"/>
            <a:ext cx="6316355" cy="2877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7D1406-9740-8913-45FD-B5A1C603BEEF}"/>
              </a:ext>
            </a:extLst>
          </p:cNvPr>
          <p:cNvSpPr txBox="1"/>
          <p:nvPr/>
        </p:nvSpPr>
        <p:spPr>
          <a:xfrm>
            <a:off x="43532" y="955609"/>
            <a:ext cx="501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Technika a trhová ekonomika</a:t>
            </a:r>
          </a:p>
        </p:txBody>
      </p:sp>
    </p:spTree>
    <p:extLst>
      <p:ext uri="{BB962C8B-B14F-4D97-AF65-F5344CB8AC3E}">
        <p14:creationId xmlns:p14="http://schemas.microsoft.com/office/powerpoint/2010/main" val="17148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B3484-2D6D-4EE5-857F-3F3642D2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Operačný systém – intuitívna bytosť pre partnerstvo človeka?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1EB3645-09AA-4401-94D5-01AF6A837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14"/>
          <a:stretch/>
        </p:blipFill>
        <p:spPr>
          <a:xfrm>
            <a:off x="1152939" y="1690688"/>
            <a:ext cx="9614758" cy="50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98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5809</TotalTime>
  <Words>1667</Words>
  <Application>Microsoft Office PowerPoint</Application>
  <PresentationFormat>Širokoúhlá obrazovka</PresentationFormat>
  <Paragraphs>172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Motiv Office</vt:lpstr>
      <vt:lpstr>Problémy etiky techniky</vt:lpstr>
      <vt:lpstr>„Klasické“ zdroje</vt:lpstr>
      <vt:lpstr>Rozumové univerzálne roboty K. Čapka</vt:lpstr>
      <vt:lpstr>Isaac Asimov (1948)</vt:lpstr>
      <vt:lpstr>Antropocentrický princip odpovědnosti</vt:lpstr>
      <vt:lpstr>Odpovědnost – znovuovládnutí techniky </vt:lpstr>
      <vt:lpstr>Ekologické problémy s technikou</vt:lpstr>
      <vt:lpstr>The Social Dilemma</vt:lpstr>
      <vt:lpstr>Operačný systém – intuitívna bytosť pre partnerstvo človeka? </vt:lpstr>
      <vt:lpstr>Vzťah s OS</vt:lpstr>
      <vt:lpstr>Problém možnej manipulácie? </vt:lpstr>
      <vt:lpstr>Technika a choroby (Manfred Spitzer)</vt:lpstr>
      <vt:lpstr>Technika a choroby (Manfred Spitzer)</vt:lpstr>
      <vt:lpstr>Škodlivé účinky na zdraví</vt:lpstr>
      <vt:lpstr>Sociální a psychologické problémy</vt:lpstr>
      <vt:lpstr>Který softvér? </vt:lpstr>
      <vt:lpstr>Jak počítat/vážit hodnotu obětí?</vt:lpstr>
      <vt:lpstr>Praktické problémy autonomních vozidel</vt:lpstr>
      <vt:lpstr>Prezentace aplikace PowerPoint</vt:lpstr>
      <vt:lpstr>Nerozumnosť transhumanistov a kyborgov?</vt:lpstr>
      <vt:lpstr>Etické problémy s tvorením UI </vt:lpstr>
      <vt:lpstr>Jednodňový neonacista bot Tay   (thinking about you)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Bezzubá etika a UI</vt:lpstr>
      <vt:lpstr>Zneužívání etiky jako náhrady za regulaci</vt:lpstr>
      <vt:lpstr>Etika nemá prostředky/nástroje/páky</vt:lpstr>
      <vt:lpstr>Etické pravidla/stálost- konec etiky</vt:lpstr>
      <vt:lpstr>Etické aspekty využívání UI ve škole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Antropocentrický princip odpovědnosti</dc:title>
  <dc:creator>Slavomír Lesňák</dc:creator>
  <cp:lastModifiedBy>Slavomír Lesňák</cp:lastModifiedBy>
  <cp:revision>2</cp:revision>
  <dcterms:created xsi:type="dcterms:W3CDTF">2023-10-30T07:48:43Z</dcterms:created>
  <dcterms:modified xsi:type="dcterms:W3CDTF">2023-11-23T06:12:16Z</dcterms:modified>
</cp:coreProperties>
</file>