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8"/>
  </p:notesMasterIdLst>
  <p:handoutMasterIdLst>
    <p:handoutMasterId r:id="rId69"/>
  </p:handoutMasterIdLst>
  <p:sldIdLst>
    <p:sldId id="256" r:id="rId2"/>
    <p:sldId id="608" r:id="rId3"/>
    <p:sldId id="651" r:id="rId4"/>
    <p:sldId id="650" r:id="rId5"/>
    <p:sldId id="586" r:id="rId6"/>
    <p:sldId id="591" r:id="rId7"/>
    <p:sldId id="587" r:id="rId8"/>
    <p:sldId id="588" r:id="rId9"/>
    <p:sldId id="589" r:id="rId10"/>
    <p:sldId id="590" r:id="rId11"/>
    <p:sldId id="599" r:id="rId12"/>
    <p:sldId id="603" r:id="rId13"/>
    <p:sldId id="598" r:id="rId14"/>
    <p:sldId id="600" r:id="rId15"/>
    <p:sldId id="602" r:id="rId16"/>
    <p:sldId id="646" r:id="rId17"/>
    <p:sldId id="604" r:id="rId18"/>
    <p:sldId id="606" r:id="rId19"/>
    <p:sldId id="605" r:id="rId20"/>
    <p:sldId id="647" r:id="rId21"/>
    <p:sldId id="648" r:id="rId22"/>
    <p:sldId id="592" r:id="rId23"/>
    <p:sldId id="593" r:id="rId24"/>
    <p:sldId id="594" r:id="rId25"/>
    <p:sldId id="595" r:id="rId26"/>
    <p:sldId id="596" r:id="rId27"/>
    <p:sldId id="597" r:id="rId28"/>
    <p:sldId id="609" r:id="rId29"/>
    <p:sldId id="610" r:id="rId30"/>
    <p:sldId id="611" r:id="rId31"/>
    <p:sldId id="612" r:id="rId32"/>
    <p:sldId id="613" r:id="rId33"/>
    <p:sldId id="614" r:id="rId34"/>
    <p:sldId id="615" r:id="rId35"/>
    <p:sldId id="616" r:id="rId36"/>
    <p:sldId id="617" r:id="rId37"/>
    <p:sldId id="619" r:id="rId38"/>
    <p:sldId id="618" r:id="rId39"/>
    <p:sldId id="620" r:id="rId40"/>
    <p:sldId id="621" r:id="rId41"/>
    <p:sldId id="622" r:id="rId42"/>
    <p:sldId id="623" r:id="rId43"/>
    <p:sldId id="625" r:id="rId44"/>
    <p:sldId id="624" r:id="rId45"/>
    <p:sldId id="626" r:id="rId46"/>
    <p:sldId id="627" r:id="rId47"/>
    <p:sldId id="628" r:id="rId48"/>
    <p:sldId id="629" r:id="rId49"/>
    <p:sldId id="630" r:id="rId50"/>
    <p:sldId id="631" r:id="rId51"/>
    <p:sldId id="632" r:id="rId52"/>
    <p:sldId id="633" r:id="rId53"/>
    <p:sldId id="639" r:id="rId54"/>
    <p:sldId id="634" r:id="rId55"/>
    <p:sldId id="635" r:id="rId56"/>
    <p:sldId id="638" r:id="rId57"/>
    <p:sldId id="640" r:id="rId58"/>
    <p:sldId id="636" r:id="rId59"/>
    <p:sldId id="637" r:id="rId60"/>
    <p:sldId id="642" r:id="rId61"/>
    <p:sldId id="643" r:id="rId62"/>
    <p:sldId id="641" r:id="rId63"/>
    <p:sldId id="644" r:id="rId64"/>
    <p:sldId id="645" r:id="rId65"/>
    <p:sldId id="649" r:id="rId66"/>
    <p:sldId id="577" r:id="rId6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8"/>
            <p14:sldId id="651"/>
            <p14:sldId id="650"/>
            <p14:sldId id="586"/>
            <p14:sldId id="591"/>
            <p14:sldId id="587"/>
            <p14:sldId id="588"/>
            <p14:sldId id="589"/>
            <p14:sldId id="590"/>
            <p14:sldId id="599"/>
            <p14:sldId id="603"/>
            <p14:sldId id="598"/>
            <p14:sldId id="600"/>
            <p14:sldId id="60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  <p14:sldId id="622"/>
            <p14:sldId id="623"/>
            <p14:sldId id="625"/>
            <p14:sldId id="624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9"/>
            <p14:sldId id="634"/>
            <p14:sldId id="635"/>
            <p14:sldId id="638"/>
            <p14:sldId id="640"/>
            <p14:sldId id="636"/>
            <p14:sldId id="637"/>
            <p14:sldId id="642"/>
            <p14:sldId id="643"/>
            <p14:sldId id="641"/>
            <p14:sldId id="644"/>
            <p14:sldId id="645"/>
            <p14:sldId id="649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právo – děti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- volitelka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990"/>
            <a:ext cx="10753200" cy="43591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Petr (8 let) dostal od rodičů trest od rodičů za to, že si paní učitelka v ZŠ stěžovala, že „strká“ pořád do spolužáků. Rodiče mu dali pohlavek a zakázali na týden sledovat televizi. Mohou?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Kdo může vyzvednout dítě ze školní družiny?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Vnučka Kamila (13 let) zdědila po dědečkovi byt v Brně, protože byla dědečkovou oblíbenkyní a dědeček chtěl, ať je zajištěna. Rodiče Kamily však byt chtějí prodat. Mohou?  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Eliška (12 let) měla úraz při pobytu v ZŠ v hodině TV.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Změnila by se odpověď, kdyby Eliška při hodině matematiky si vrazila kružítko do oka, masivně krvácela z oka a v důsledku toho, že neviděla, spadla tak nešťastně ze židle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161928" y="2753647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99482" y="4441696"/>
            <a:ext cx="10753200" cy="178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Zákonný zástupce je povinen přihlásit dítě k zápisu k povinné školní docházce, a to v době od 1. dubna do 30. dubna kalendářního roku, v němž má dítě zahájit povinnou školní docházku. (§ 36 odst. 4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 ? 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to mít vliv na dítě školního věku? V jakých situacích?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 rodinného práva obecně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ZŠ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matku či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i="1" dirty="0"/>
              <a:t>Co znamená osvojení obecně pro MŠ?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450B02-D793-40B8-AC9D-F04DDDC4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36C8A4-42C9-4D29-B906-ED6317373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2F25252-7CC2-427D-BA4B-E9D649511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</p:spTree>
    <p:extLst>
      <p:ext uri="{BB962C8B-B14F-4D97-AF65-F5344CB8AC3E}">
        <p14:creationId xmlns:p14="http://schemas.microsoft.com/office/powerpoint/2010/main" val="4220971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C7500-D5A3-4CF4-8D95-3AC3BF3F31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924216-D242-48A6-81A4-5408B7325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F02975-57E8-4A31-B091-C378B67E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 – úvodní příklad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9D9CC1-4433-495A-8B79-1695A2E1A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69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EDA0F2-AD23-43DB-A50E-ACCD606AE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E2AD8-6CB0-44D5-B57B-AEAE5B4F5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1BDF76-0968-4819-BC56-61D98DF8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 – k zamyšlení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7790E8-CF6C-422E-ABF2-BDE31778C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matka?</a:t>
            </a:r>
          </a:p>
          <a:p>
            <a:r>
              <a:rPr lang="cs-CZ" dirty="0"/>
              <a:t>Co to je porod?</a:t>
            </a:r>
          </a:p>
          <a:p>
            <a:r>
              <a:rPr lang="cs-CZ" dirty="0"/>
              <a:t>Kdo musí dítě zaregistrovat a kam?</a:t>
            </a:r>
          </a:p>
          <a:p>
            <a:r>
              <a:rPr lang="cs-CZ" dirty="0"/>
              <a:t>Je možná asistovaná reprodukce?</a:t>
            </a:r>
          </a:p>
          <a:p>
            <a:r>
              <a:rPr lang="cs-CZ" dirty="0"/>
              <a:t>Vnímáte výhody a nevýhody </a:t>
            </a:r>
            <a:r>
              <a:rPr lang="cs-CZ" dirty="0" err="1"/>
              <a:t>babyboxů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Jak se určí jméno a příjmení dítěte nalezeného v </a:t>
            </a:r>
            <a:r>
              <a:rPr lang="cs-CZ" dirty="0" err="1"/>
              <a:t>babyboxu</a:t>
            </a:r>
            <a:r>
              <a:rPr lang="cs-CZ" dirty="0"/>
              <a:t>?</a:t>
            </a:r>
          </a:p>
          <a:p>
            <a:r>
              <a:rPr lang="cs-CZ" dirty="0"/>
              <a:t>Je možné utajit totožnost matky?</a:t>
            </a:r>
          </a:p>
          <a:p>
            <a:r>
              <a:rPr lang="cs-CZ" dirty="0"/>
              <a:t>Je u nás legální náhradní mateřství?</a:t>
            </a:r>
            <a:endParaRPr lang="en-US" dirty="0"/>
          </a:p>
        </p:txBody>
      </p:sp>
      <p:pic>
        <p:nvPicPr>
          <p:cNvPr id="1026" name="Picture 2" descr="Nad vším visí otazník">
            <a:extLst>
              <a:ext uri="{FF2B5EF4-FFF2-40B4-BE49-F238E27FC236}">
                <a16:creationId xmlns:a16="http://schemas.microsoft.com/office/drawing/2014/main" id="{C107707F-4B3E-46B5-B527-43F1BA986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869" y="2061105"/>
            <a:ext cx="2519361" cy="251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5687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 pro MŠ: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62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827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 MŠ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140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– úvodní 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</a:t>
            </a:r>
          </a:p>
          <a:p>
            <a:pPr marL="529200" indent="-457200" algn="just">
              <a:lnSpc>
                <a:spcPct val="100000"/>
              </a:lnSpc>
              <a:buAutoNum type="alphaLcPeriod"/>
            </a:pPr>
            <a:r>
              <a:rPr lang="cs-CZ" sz="2200" dirty="0"/>
              <a:t>Kdo bude zapsán jako otec dítěte?</a:t>
            </a:r>
          </a:p>
          <a:p>
            <a:pPr marL="529200" indent="-457200" algn="just">
              <a:lnSpc>
                <a:spcPct val="100000"/>
              </a:lnSpc>
              <a:buAutoNum type="alphaLcPeriod"/>
            </a:pPr>
            <a:r>
              <a:rPr lang="cs-CZ" sz="2200" dirty="0"/>
              <a:t>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979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984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27</TotalTime>
  <Words>5141</Words>
  <Application>Microsoft Office PowerPoint</Application>
  <PresentationFormat>Širokoúhlá obrazovka</PresentationFormat>
  <Paragraphs>587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0" baseType="lpstr">
      <vt:lpstr>Arial</vt:lpstr>
      <vt:lpstr>Tahoma</vt:lpstr>
      <vt:lpstr>Wingdings</vt:lpstr>
      <vt:lpstr>Prezentace_MU_CZ</vt:lpstr>
      <vt:lpstr>Rodinné právo – děti</vt:lpstr>
      <vt:lpstr>Právní úprava rodinného práva obecně</vt:lpstr>
      <vt:lpstr>Mateřství – úvodní příklad</vt:lpstr>
      <vt:lpstr>Mateřství – k zamyšlení </vt:lpstr>
      <vt:lpstr>Mateřství</vt:lpstr>
      <vt:lpstr>Otcovství – úvodní příklad</vt:lpstr>
      <vt:lpstr>Otcovství </vt:lpstr>
      <vt:lpstr>1. domněnka otcovství </vt:lpstr>
      <vt:lpstr>2. domněnka otcovství </vt:lpstr>
      <vt:lpstr>3. domněnka otcovství</vt:lpstr>
      <vt:lpstr>Práva a povinnosti</vt:lpstr>
      <vt:lpstr>Příklady na úvod</vt:lpstr>
      <vt:lpstr>Práva a povinnosti </vt:lpstr>
      <vt:lpstr>Rodičovská odpovědnost</vt:lpstr>
      <vt:lpstr>Prezentace aplikace PowerPoint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Brainstorming</vt:lpstr>
      <vt:lpstr>Opatrovnictví</vt:lpstr>
      <vt:lpstr>Opatrovnictví</vt:lpstr>
      <vt:lpstr>Kdy a kdo?</vt:lpstr>
      <vt:lpstr>Opatrovník</vt:lpstr>
      <vt:lpstr>Brainstorming</vt:lpstr>
      <vt:lpstr>Svěření dítěte do péče jiné osoby</vt:lpstr>
      <vt:lpstr>Svěřenectví</vt:lpstr>
      <vt:lpstr>Svěřenectví</vt:lpstr>
      <vt:lpstr>Brainstorming</vt:lpstr>
      <vt:lpstr>Pěstounská péče</vt:lpstr>
      <vt:lpstr>Pěstounství</vt:lpstr>
      <vt:lpstr>Pěstounství</vt:lpstr>
      <vt:lpstr>Brainstorming</vt:lpstr>
      <vt:lpstr>Ústavní výchova</vt:lpstr>
      <vt:lpstr>Ústavní výchova</vt:lpstr>
      <vt:lpstr>Ústavní výchova</vt:lpstr>
      <vt:lpstr>Brainstorming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180</cp:revision>
  <cp:lastPrinted>1601-01-01T00:00:00Z</cp:lastPrinted>
  <dcterms:created xsi:type="dcterms:W3CDTF">2022-09-19T06:49:37Z</dcterms:created>
  <dcterms:modified xsi:type="dcterms:W3CDTF">2023-10-26T13:48:06Z</dcterms:modified>
</cp:coreProperties>
</file>