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5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77" r:id="rId13"/>
    <p:sldId id="266" r:id="rId14"/>
    <p:sldId id="267" r:id="rId15"/>
    <p:sldId id="268" r:id="rId16"/>
    <p:sldId id="269" r:id="rId17"/>
    <p:sldId id="270" r:id="rId18"/>
    <p:sldId id="271" r:id="rId19"/>
    <p:sldId id="276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34" autoAdjust="0"/>
    <p:restoredTop sz="94660"/>
  </p:normalViewPr>
  <p:slideViewPr>
    <p:cSldViewPr>
      <p:cViewPr varScale="1">
        <p:scale>
          <a:sx n="68" d="100"/>
          <a:sy n="68" d="100"/>
        </p:scale>
        <p:origin x="113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9D472-0AE3-4862-9AC9-4BB1BF74184E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D9314-9F40-423E-A614-C89D7D36F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33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D9314-9F40-423E-A614-C89D7D36F77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D9314-9F40-423E-A614-C89D7D36F77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9DD8-076C-42DE-B916-55246D873B71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1E1A-DB4B-4799-B4CE-01DB59E7A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9DD8-076C-42DE-B916-55246D873B71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1E1A-DB4B-4799-B4CE-01DB59E7A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9DD8-076C-42DE-B916-55246D873B71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1E1A-DB4B-4799-B4CE-01DB59E7A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9DD8-076C-42DE-B916-55246D873B71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1E1A-DB4B-4799-B4CE-01DB59E7A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9DD8-076C-42DE-B916-55246D873B71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1E1A-DB4B-4799-B4CE-01DB59E7A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9DD8-076C-42DE-B916-55246D873B71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1E1A-DB4B-4799-B4CE-01DB59E7A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9DD8-076C-42DE-B916-55246D873B71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1E1A-DB4B-4799-B4CE-01DB59E7A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9DD8-076C-42DE-B916-55246D873B71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1E1A-DB4B-4799-B4CE-01DB59E7A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9DD8-076C-42DE-B916-55246D873B71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1E1A-DB4B-4799-B4CE-01DB59E7A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9DD8-076C-42DE-B916-55246D873B71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1E1A-DB4B-4799-B4CE-01DB59E7A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9DD8-076C-42DE-B916-55246D873B71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1E1A-DB4B-4799-B4CE-01DB59E7A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99DD8-076C-42DE-B916-55246D873B71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B1E1A-DB4B-4799-B4CE-01DB59E7A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gif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-26900"/>
            <a:ext cx="828092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137 лет со дня рождения </a:t>
            </a:r>
          </a:p>
          <a:p>
            <a:pPr algn="ctr"/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Корнея   Ивановича  Чуковского</a:t>
            </a:r>
            <a:r>
              <a:rPr lang="ru-RU" sz="32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32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русского писателя, критика, литературоведа, переводчика.</a:t>
            </a:r>
          </a:p>
        </p:txBody>
      </p:sp>
      <p:pic>
        <p:nvPicPr>
          <p:cNvPr id="5" name="Рисунок 4" descr="18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285992"/>
            <a:ext cx="5595533" cy="4196650"/>
          </a:xfrm>
          <a:prstGeom prst="rect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061694" y="5959422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19 марта 1882 – 28 октября 1969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8864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II тур «Кто есть кто». </a:t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6470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Айболит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340768"/>
            <a:ext cx="1951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Бармалей -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19075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Федора -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63688" y="24115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Каракула -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71670" y="292893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Мойдодыр - </a:t>
            </a:r>
            <a:b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71802" y="421481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Тотоша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Кокоша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57488" y="3357562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Цокотуха 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b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3108" y="4786322"/>
            <a:ext cx="5072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Рыжий, усатый великан -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071670" y="714356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доктор</a:t>
            </a:r>
            <a:r>
              <a:rPr lang="ru-RU" sz="2800" b="1" dirty="0"/>
              <a:t> 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643174" y="1357298"/>
            <a:ext cx="21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разбойник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51720" y="1918573"/>
            <a:ext cx="23774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бабушка</a:t>
            </a:r>
            <a:r>
              <a:rPr lang="ru-RU" b="1" dirty="0"/>
              <a:t> </a:t>
            </a:r>
            <a:br>
              <a:rPr lang="ru-RU" b="1" dirty="0"/>
            </a:b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215074" y="4786322"/>
            <a:ext cx="18573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таракан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43438" y="2857496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умывальник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072066" y="3500438"/>
            <a:ext cx="1033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муха 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00794" y="4143380"/>
            <a:ext cx="26432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крокодильчики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86182" y="2357430"/>
            <a:ext cx="366613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акула </a:t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4725144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- Корней Иванович Чуковский отличался большим трудолюбием: "Всегда, – писал он, – где бы я ни был: в трамвае, в очереди за хлебом, в приёмной зубного врача, – я, чтобы не тратилось попусту время, сочинял загадки для детей. Это спасало меня от умственной праздности!” 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5" name="Рисунок 4" descr="49bd652c4b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8968" y="149762"/>
            <a:ext cx="6433392" cy="4503374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D:\картинки из интернета\1032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5214950"/>
            <a:ext cx="1234440" cy="123444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Рисунок 16" descr="D:\картинки из интернета\iQT4OZ6E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4429132"/>
            <a:ext cx="2143140" cy="2242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III </a:t>
            </a:r>
            <a:r>
              <a:rPr lang="ru-RU" b="1" dirty="0">
                <a:solidFill>
                  <a:srgbClr val="FF0000"/>
                </a:solidFill>
              </a:rPr>
              <a:t>тур «Составь  пары». 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714348" y="1142984"/>
            <a:ext cx="2410152" cy="1489710"/>
            <a:chOff x="1000100" y="1285860"/>
            <a:chExt cx="2410152" cy="1489710"/>
          </a:xfrm>
        </p:grpSpPr>
        <p:pic>
          <p:nvPicPr>
            <p:cNvPr id="8" name="Рисунок 7" descr="D:\картинки из интернета\anni_sauv_006c[1] - копия — копия.gi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422" y="1285860"/>
              <a:ext cx="1052830" cy="14897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Рисунок 8" descr="D:\картинки из интернета\anni_sauv_006c[1] - копия — копия.gi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00100" y="1285860"/>
              <a:ext cx="1161748" cy="14897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Группа 11"/>
          <p:cNvGrpSpPr/>
          <p:nvPr/>
        </p:nvGrpSpPr>
        <p:grpSpPr>
          <a:xfrm>
            <a:off x="785786" y="2714620"/>
            <a:ext cx="2152652" cy="2357454"/>
            <a:chOff x="0" y="0"/>
            <a:chExt cx="1866900" cy="1897380"/>
          </a:xfrm>
        </p:grpSpPr>
        <p:pic>
          <p:nvPicPr>
            <p:cNvPr id="13" name="Рисунок 12" descr="D:\картинки из интернета\119035751[1]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80160" cy="1897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 descr="D:\картинки из интернета\119035751[1]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240" y="0"/>
              <a:ext cx="1089660" cy="18897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 descr="D:\картинки из интернета\0_a955d_14fc0b82_L[1]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43702" y="1071546"/>
            <a:ext cx="1643074" cy="17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D:\картинки из интернета\83896-l_03[1]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3571876"/>
            <a:ext cx="295656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D:\картинки из интернета\1362254231_s-17200[1]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7222">
            <a:off x="2647413" y="5321847"/>
            <a:ext cx="1287582" cy="9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D:\картинки из интернета\0_3b7cd_2c3a9d9b_XL[1]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5786454"/>
            <a:ext cx="1428760" cy="66579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572528" y="6072206"/>
            <a:ext cx="428628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-0.05232 L -0.4007 -0.540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-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C -0.14392 -0.0838 -0.2875 -0.16713 -0.3776 -0.18403 C -0.46788 -0.20093 -0.50434 -0.08565 -0.5408 -0.10093 C -0.57725 -0.11644 -0.58611 -0.24583 -0.596 -0.27662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00" y="-1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0.01042 C 0.02916 -0.15787 0.06007 -0.32546 0.09878 -0.36968 C 0.1375 -0.41366 0.17413 -0.24097 0.23038 -0.25417 C 0.28663 -0.26736 0.40399 -0.41551 0.43645 -0.44792 C 0.46927 -0.48009 0.42691 -0.44792 0.42534 -0.44792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0" y="-2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3 -0.01458 C 0.07605 -0.11365 0.12084 -0.21273 0.15469 -0.2368 C 0.18855 -0.26088 0.21563 -0.15046 0.23473 -0.15902 C 0.25382 -0.16759 0.24879 -0.27639 0.26962 -0.28773 C 0.29046 -0.29907 0.33768 -0.21782 0.35973 -0.22777 C 0.38178 -0.23773 0.37726 -0.34537 0.40139 -0.34791 C 0.42553 -0.35046 0.48716 -0.25995 0.50469 -0.24328 " pathEditMode="relative" rAng="0" ptsTypes="aaaaaaA">
                                      <p:cBhvr>
                                        <p:cTn id="3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0" y="-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116632"/>
            <a:ext cx="336605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I</a:t>
            </a:r>
            <a:r>
              <a:rPr lang="en-US" sz="3200" b="1" dirty="0">
                <a:solidFill>
                  <a:srgbClr val="FF0000"/>
                </a:solidFill>
              </a:rPr>
              <a:t>V</a:t>
            </a:r>
            <a:r>
              <a:rPr lang="ru-RU" sz="3200" b="1" dirty="0">
                <a:solidFill>
                  <a:srgbClr val="FF0000"/>
                </a:solidFill>
              </a:rPr>
              <a:t> тур «Аукцион» 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764704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каком произведении посуда перевоспитала свою хозяйку?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714488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Какой герой был страшным злодеем, а потом перевоспитался?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500306"/>
            <a:ext cx="78141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 какой сказке прославляют воробья?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3214686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На ком совершали путешествие в Африку Айболит и его друзья?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4077072"/>
            <a:ext cx="9145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Какое слово повторял доктор Айболит по пути в Африку? </a:t>
            </a:r>
            <a:b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4857760"/>
            <a:ext cx="696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В каких сказках героем является крокодил?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1142984"/>
            <a:ext cx="27860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Федорино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горе» 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929454" y="2143116"/>
            <a:ext cx="2000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«</a:t>
            </a:r>
            <a:r>
              <a:rPr lang="ru-RU" sz="2400" b="1" dirty="0" err="1">
                <a:solidFill>
                  <a:schemeClr val="bg1"/>
                </a:solidFill>
              </a:rPr>
              <a:t>Бармалей</a:t>
            </a:r>
            <a:r>
              <a:rPr lang="ru-RU" sz="2400" b="1" dirty="0">
                <a:solidFill>
                  <a:schemeClr val="bg1"/>
                </a:solidFill>
              </a:rPr>
              <a:t>» </a:t>
            </a:r>
            <a:br>
              <a:rPr lang="ru-RU" sz="2400" b="1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72198" y="2571744"/>
            <a:ext cx="26432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«</a:t>
            </a:r>
            <a:r>
              <a:rPr lang="ru-RU" sz="2400" b="1" dirty="0" err="1">
                <a:solidFill>
                  <a:schemeClr val="bg1"/>
                </a:solidFill>
              </a:rPr>
              <a:t>Тараканище</a:t>
            </a:r>
            <a:r>
              <a:rPr lang="ru-RU" sz="2400" b="1" dirty="0">
                <a:solidFill>
                  <a:schemeClr val="bg1"/>
                </a:solidFill>
              </a:rPr>
              <a:t>» </a:t>
            </a:r>
            <a:br>
              <a:rPr lang="ru-RU" b="1" dirty="0"/>
            </a:b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215074" y="3571876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Волки, кит, орлы </a:t>
            </a:r>
            <a:br>
              <a:rPr lang="ru-RU" sz="2400" b="1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15140" y="4500570"/>
            <a:ext cx="1430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Лимпопо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85852" y="5000636"/>
            <a:ext cx="7858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«Путаница», «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Тараканище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«Мойдодыр», «Телефон», «Бармалей», «Краденое солнце», «Крокодил»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  <p:bldP spid="6" grpId="0"/>
      <p:bldP spid="7" grpId="0"/>
      <p:bldP spid="11" grpId="0"/>
      <p:bldP spid="12" grpId="0"/>
      <p:bldP spid="13" grpId="0"/>
      <p:bldP spid="15" grpId="0"/>
      <p:bldP spid="16" grpId="0"/>
      <p:bldP spid="17" grpId="0"/>
      <p:bldP spid="21" grpId="0"/>
      <p:bldP spid="22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02359"/>
            <a:ext cx="38576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000" b="1" dirty="0"/>
              <a:t>Детским поэтом и сказочником Чуковский стал случайно. </a:t>
            </a:r>
          </a:p>
          <a:p>
            <a:pPr>
              <a:buFontTx/>
              <a:buChar char="-"/>
            </a:pPr>
            <a:r>
              <a:rPr lang="ru-RU" sz="2000" b="1" dirty="0"/>
              <a:t>А вышло это так: </a:t>
            </a:r>
            <a:br>
              <a:rPr lang="ru-RU" sz="2000" b="1" dirty="0"/>
            </a:br>
            <a:r>
              <a:rPr lang="ru-RU" sz="2000" b="1" dirty="0"/>
              <a:t>Заболел его маленький сынишка. Корней Иванович вёз его в ночном поезде. Мальчик капризничал, стонал, плакал. Чтобы хоть как-нибудь развлечь его, отец стал рассказывать ему сказку: "Жил да был крокодил, он по улицам ходил". Мальчик неожиданно затих и стал слушать. Наутро, проснувшись, он попросил, чтобы отец снова рассказал ему вчерашнюю сказку. Оказалось, что он запомнил её всю, слово в слово. 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5" name="Рисунок 4" descr="chukovskij_v_gostjah_u_detej_avi_imag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1196752"/>
            <a:ext cx="5000660" cy="3816424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0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V тур «Корзинка с потерянными вещами». </a:t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0c9e941baf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8271" y="3065311"/>
            <a:ext cx="1403678" cy="1403678"/>
          </a:xfrm>
          <a:prstGeom prst="rect">
            <a:avLst/>
          </a:prstGeom>
        </p:spPr>
      </p:pic>
      <p:pic>
        <p:nvPicPr>
          <p:cNvPr id="8" name="Рисунок 7" descr="4-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755" y="3238045"/>
            <a:ext cx="1438604" cy="970776"/>
          </a:xfrm>
          <a:prstGeom prst="rect">
            <a:avLst/>
          </a:prstGeom>
        </p:spPr>
      </p:pic>
      <p:pic>
        <p:nvPicPr>
          <p:cNvPr id="9" name="Рисунок 8" descr="537-588-thickbo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2996952"/>
            <a:ext cx="1440160" cy="1440160"/>
          </a:xfrm>
          <a:prstGeom prst="rect">
            <a:avLst/>
          </a:prstGeom>
        </p:spPr>
      </p:pic>
      <p:pic>
        <p:nvPicPr>
          <p:cNvPr id="11" name="Рисунок 10" descr="000000151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5518" y="3059615"/>
            <a:ext cx="1656464" cy="1346720"/>
          </a:xfrm>
          <a:prstGeom prst="rect">
            <a:avLst/>
          </a:prstGeom>
        </p:spPr>
      </p:pic>
      <p:pic>
        <p:nvPicPr>
          <p:cNvPr id="12" name="Рисунок 11" descr="2271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39272" y="3056312"/>
            <a:ext cx="1313672" cy="1313672"/>
          </a:xfrm>
          <a:prstGeom prst="rect">
            <a:avLst/>
          </a:prstGeom>
        </p:spPr>
      </p:pic>
      <p:pic>
        <p:nvPicPr>
          <p:cNvPr id="13" name="Рисунок 12" descr="ccc4aca723b9c3ba895e873fdb8cb34d_bes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04843" y="2941097"/>
            <a:ext cx="1249316" cy="1601686"/>
          </a:xfrm>
          <a:prstGeom prst="rect">
            <a:avLst/>
          </a:prstGeom>
        </p:spPr>
      </p:pic>
      <p:pic>
        <p:nvPicPr>
          <p:cNvPr id="14" name="Рисунок 13" descr="coins_stack_43_sm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13904" y="3253480"/>
            <a:ext cx="1500168" cy="1125126"/>
          </a:xfrm>
          <a:prstGeom prst="rect">
            <a:avLst/>
          </a:prstGeom>
        </p:spPr>
      </p:pic>
      <p:pic>
        <p:nvPicPr>
          <p:cNvPr id="15" name="Рисунок 14" descr="colore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60890" y="2990525"/>
            <a:ext cx="1089700" cy="1375884"/>
          </a:xfrm>
          <a:prstGeom prst="rect">
            <a:avLst/>
          </a:prstGeom>
        </p:spPr>
      </p:pic>
      <p:pic>
        <p:nvPicPr>
          <p:cNvPr id="16" name="Рисунок 15" descr="iCA3B66I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70983" y="3116015"/>
            <a:ext cx="1190624" cy="1190624"/>
          </a:xfrm>
          <a:prstGeom prst="rect">
            <a:avLst/>
          </a:prstGeom>
        </p:spPr>
      </p:pic>
      <p:pic>
        <p:nvPicPr>
          <p:cNvPr id="17" name="Рисунок 16" descr="iCAH2BCQ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9904317">
            <a:off x="3922366" y="3216506"/>
            <a:ext cx="1190624" cy="889000"/>
          </a:xfrm>
          <a:prstGeom prst="rect">
            <a:avLst/>
          </a:prstGeom>
        </p:spPr>
      </p:pic>
      <p:pic>
        <p:nvPicPr>
          <p:cNvPr id="18" name="Рисунок 17" descr="iCAJXMU0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26966" y="3286795"/>
            <a:ext cx="1190626" cy="738188"/>
          </a:xfrm>
          <a:prstGeom prst="rect">
            <a:avLst/>
          </a:prstGeom>
        </p:spPr>
      </p:pic>
      <p:pic>
        <p:nvPicPr>
          <p:cNvPr id="19" name="Рисунок 18" descr="iCAXNX7F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98975" y="3044007"/>
            <a:ext cx="1190624" cy="1190624"/>
          </a:xfrm>
          <a:prstGeom prst="rect">
            <a:avLst/>
          </a:prstGeom>
        </p:spPr>
      </p:pic>
      <p:pic>
        <p:nvPicPr>
          <p:cNvPr id="6" name="Рисунок 5" descr="basket2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86050" y="1500174"/>
            <a:ext cx="3290518" cy="309821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7.40741E-6 L -0.34652 -0.33589 " pathEditMode="relative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32882 -0.3173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0" y="-1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-0.02309 -0.3898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-1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34653 -0.0525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-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9 -0.00092 L 0.20504 0.3027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0" y="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27569 0.2835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3 -0.03634 L -0.39427 -0.0467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1960" y="1075958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- К.И.Чуковский рассказывал: "У меня часто бывали приливы радости и веселья. Идёшь по улице и бессмысленно радуешься всему, что ты видишь: трамваям, воробьям. Готов расцеловаться с каждым встречным. Один такой день К.И.Чуковский особенно запомнил – 29 августа 1923 г. Чувствуя себя человеком, который может творить чудеса, я не вбежал, а взлетел, как на крыльях, в нашу квартиру. Схватив какой-то запылённый бумажный клочок, с трудом отыскав карандаш, стал писать весёлую поэму о Мухиной свадьбе, причём чувствовал себя на этой свадьбе женихом. В этой сказке два праздника: именины и свадьба. Я всей душой отпраздновал оба". 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5" name="Рисунок 4" descr="CHukovskij_portret_001_fm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3576497" cy="504056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3550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V</a:t>
            </a:r>
            <a:r>
              <a:rPr lang="en-US" sz="3200" b="1" dirty="0">
                <a:solidFill>
                  <a:srgbClr val="FF0000"/>
                </a:solidFill>
              </a:rPr>
              <a:t>I </a:t>
            </a:r>
            <a:r>
              <a:rPr lang="ru-RU" sz="3200" b="1" dirty="0">
                <a:solidFill>
                  <a:srgbClr val="FF0000"/>
                </a:solidFill>
              </a:rPr>
              <a:t> тур «Расшифруйте имена сказочных героев». </a:t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142984"/>
            <a:ext cx="764386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БРМЛЙ                   МХ ЦКТХ</a:t>
            </a:r>
          </a:p>
          <a:p>
            <a:pPr algn="ctr"/>
            <a:r>
              <a:rPr lang="ru-RU" sz="4400" b="1" dirty="0"/>
              <a:t> </a:t>
            </a:r>
          </a:p>
          <a:p>
            <a:pPr algn="ctr"/>
            <a:r>
              <a:rPr lang="ru-RU" sz="4400" b="1" dirty="0"/>
              <a:t>МЙДДР </a:t>
            </a:r>
          </a:p>
          <a:p>
            <a:pPr algn="ctr"/>
            <a:br>
              <a:rPr lang="ru-RU" sz="4400" b="1" dirty="0"/>
            </a:br>
            <a:r>
              <a:rPr lang="ru-RU" sz="4400" b="1" dirty="0"/>
              <a:t>ЙБЛТ               ТРКНЩ</a:t>
            </a:r>
          </a:p>
          <a:p>
            <a:pPr algn="ctr"/>
            <a:r>
              <a:rPr lang="ru-RU" sz="4400" b="1" dirty="0"/>
              <a:t> </a:t>
            </a:r>
            <a:br>
              <a:rPr lang="ru-RU" sz="4400" b="1" dirty="0"/>
            </a:br>
            <a:r>
              <a:rPr lang="ru-RU" sz="4400" b="1" dirty="0"/>
              <a:t>ФДР 			 КРКДЛ           </a:t>
            </a:r>
            <a:br>
              <a:rPr lang="ru-RU" sz="5400" b="1" dirty="0"/>
            </a:br>
            <a:endParaRPr lang="ru-RU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1142984"/>
            <a:ext cx="321471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Бармалей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3174" y="2357430"/>
            <a:ext cx="4143404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Мойдодыр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4414" y="3857628"/>
            <a:ext cx="2714644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Айболит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43372" y="1071546"/>
            <a:ext cx="4714908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Муха Цокотуха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57752" y="3857628"/>
            <a:ext cx="4000528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тараканище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4" y="5143512"/>
            <a:ext cx="2714644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Федора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14942" y="5143512"/>
            <a:ext cx="3108287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крокодил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16632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b="1" dirty="0"/>
              <a:t>Однажды Корней Иванович часа три лепил с детьми из глины разные фигурки. Дети вытирали руки об его брюки. Домой идти было далеко. </a:t>
            </a:r>
          </a:p>
          <a:p>
            <a:pPr>
              <a:buFontTx/>
              <a:buChar char="-"/>
            </a:pPr>
            <a:r>
              <a:rPr lang="ru-RU" b="1" dirty="0"/>
              <a:t>Брюки от глины были тяжёлыми, и их приходилось придерживать. </a:t>
            </a:r>
          </a:p>
          <a:p>
            <a:pPr>
              <a:buFontTx/>
              <a:buChar char="-"/>
            </a:pPr>
            <a:r>
              <a:rPr lang="ru-RU" b="1" dirty="0"/>
              <a:t>Прохожие с удивлением поглядывали на него. Но Корней Иванович был весел, у него было вдохновение, стихи слагались свободно. Так появилось</a:t>
            </a:r>
          </a:p>
          <a:p>
            <a:pPr>
              <a:buFontTx/>
              <a:buChar char="-"/>
            </a:pPr>
            <a:r>
              <a:rPr lang="ru-RU" b="1" dirty="0"/>
              <a:t> на свет "Федорино горе”. 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5" name="Рисунок 4" descr="D2405D93-7095-4EA9-8AF1-902EEE638408_w308_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5034" y="2060848"/>
            <a:ext cx="7585398" cy="426063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500562" y="3714752"/>
            <a:ext cx="50006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00562" y="4143380"/>
            <a:ext cx="50006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С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00562" y="4572008"/>
            <a:ext cx="50006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К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00562" y="5000636"/>
            <a:ext cx="50006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00562" y="5429264"/>
            <a:ext cx="50006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00562" y="2000240"/>
            <a:ext cx="500066" cy="428628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Ч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00562" y="2428868"/>
            <a:ext cx="50006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00562" y="2857496"/>
            <a:ext cx="50006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К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00562" y="3286124"/>
            <a:ext cx="50006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О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00298" y="2000240"/>
            <a:ext cx="500066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Б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00364" y="2000240"/>
            <a:ext cx="500066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00430" y="2000240"/>
            <a:ext cx="500066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Б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00496" y="2000240"/>
            <a:ext cx="500066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О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00628" y="2000240"/>
            <a:ext cx="500066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К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00694" y="2000240"/>
            <a:ext cx="500066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00364" y="2857496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К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500430" y="2857496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Р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500694" y="2428868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А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000628" y="2428868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Х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000496" y="2428868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М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000496" y="2857496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О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500826" y="2857496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Л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000760" y="2857496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И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500694" y="2857496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Д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000628" y="2857496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О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000496" y="3286124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Д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500694" y="3286124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А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000628" y="3286124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Р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000364" y="3286124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Ф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500430" y="3286124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Е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000364" y="3714752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М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500430" y="3714752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Е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000496" y="3714752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Д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000760" y="3714752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Ь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500694" y="3714752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Д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000628" y="3714752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Е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500694" y="4143380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Ч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000628" y="4143380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И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500430" y="4143380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Л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000496" y="4143380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И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500826" y="4143380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И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000760" y="4143380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К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500694" y="4572008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М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000628" y="4572008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О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500826" y="4572008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Р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00760" y="4572008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А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000364" y="5000636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Б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500430" y="5000636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О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000496" y="5000636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Л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000628" y="5000636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Т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000232" y="5000636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А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500298" y="5000636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Й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000364" y="5429264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О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500430" y="5429264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Б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4000496" y="5429264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Е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1500166" y="5429264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В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000232" y="5429264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О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2500298" y="5429264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Р</a:t>
            </a:r>
          </a:p>
        </p:txBody>
      </p:sp>
      <p:sp>
        <p:nvSpPr>
          <p:cNvPr id="67" name="Стрелка вправо 66"/>
          <p:cNvSpPr/>
          <p:nvPr/>
        </p:nvSpPr>
        <p:spPr>
          <a:xfrm>
            <a:off x="1714480" y="2000240"/>
            <a:ext cx="571504" cy="500066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8" name="Стрелка вправо 67"/>
          <p:cNvSpPr/>
          <p:nvPr/>
        </p:nvSpPr>
        <p:spPr>
          <a:xfrm>
            <a:off x="3428992" y="2428868"/>
            <a:ext cx="500066" cy="500066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1" name="Стрелка вправо 70"/>
          <p:cNvSpPr/>
          <p:nvPr/>
        </p:nvSpPr>
        <p:spPr>
          <a:xfrm>
            <a:off x="2357422" y="2714620"/>
            <a:ext cx="571504" cy="500066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4" name="Стрелка вправо 73"/>
          <p:cNvSpPr/>
          <p:nvPr/>
        </p:nvSpPr>
        <p:spPr>
          <a:xfrm>
            <a:off x="3857620" y="4500570"/>
            <a:ext cx="571504" cy="500066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75" name="Стрелка вправо 74"/>
          <p:cNvSpPr/>
          <p:nvPr/>
        </p:nvSpPr>
        <p:spPr>
          <a:xfrm>
            <a:off x="1285852" y="4929198"/>
            <a:ext cx="571504" cy="500066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76" name="Стрелка вправо 75"/>
          <p:cNvSpPr/>
          <p:nvPr/>
        </p:nvSpPr>
        <p:spPr>
          <a:xfrm>
            <a:off x="857224" y="5429264"/>
            <a:ext cx="571504" cy="500066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77" name="Стрелка вправо 76"/>
          <p:cNvSpPr/>
          <p:nvPr/>
        </p:nvSpPr>
        <p:spPr>
          <a:xfrm>
            <a:off x="2857488" y="4143380"/>
            <a:ext cx="571504" cy="500066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78" name="Стрелка вправо 77"/>
          <p:cNvSpPr/>
          <p:nvPr/>
        </p:nvSpPr>
        <p:spPr>
          <a:xfrm>
            <a:off x="2357422" y="3714752"/>
            <a:ext cx="571504" cy="500066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79" name="Стрелка вправо 78"/>
          <p:cNvSpPr/>
          <p:nvPr/>
        </p:nvSpPr>
        <p:spPr>
          <a:xfrm>
            <a:off x="2357422" y="3214686"/>
            <a:ext cx="571504" cy="500066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57224" y="571480"/>
            <a:ext cx="32147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chemeClr val="bg2">
                    <a:lumMod val="50000"/>
                  </a:schemeClr>
                </a:solidFill>
              </a:rPr>
              <a:t>Потушила море.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428860" y="571480"/>
            <a:ext cx="57865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chemeClr val="bg2">
                    <a:lumMod val="50000"/>
                  </a:schemeClr>
                </a:solidFill>
              </a:rPr>
              <a:t>Пригласила гостей на именины.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214678" y="571480"/>
            <a:ext cx="364333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chemeClr val="bg2">
                    <a:lumMod val="50000"/>
                  </a:schemeClr>
                </a:solidFill>
              </a:rPr>
              <a:t>Проглотил солнце.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571868" y="500042"/>
            <a:ext cx="392909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chemeClr val="bg2">
                    <a:lumMod val="50000"/>
                  </a:schemeClr>
                </a:solidFill>
              </a:rPr>
              <a:t>Помыла свою посуду.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57224" y="1214422"/>
            <a:ext cx="40005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chemeClr val="bg2">
                    <a:lumMod val="50000"/>
                  </a:schemeClr>
                </a:solidFill>
              </a:rPr>
              <a:t>Вернул солнце  в небо.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357290" y="1214422"/>
            <a:ext cx="264320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chemeClr val="bg2">
                    <a:lumMod val="50000"/>
                  </a:schemeClr>
                </a:solidFill>
              </a:rPr>
              <a:t>Зажгли море.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928794" y="1214422"/>
            <a:ext cx="392909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chemeClr val="bg2">
                    <a:lumMod val="50000"/>
                  </a:schemeClr>
                </a:solidFill>
              </a:rPr>
              <a:t>Спас Муху-цокотуху.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857488" y="1214422"/>
            <a:ext cx="30003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chemeClr val="bg2">
                    <a:lumMod val="50000"/>
                  </a:schemeClr>
                </a:solidFill>
              </a:rPr>
              <a:t>Вылечил зверей.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428992" y="1214422"/>
            <a:ext cx="33575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chemeClr val="bg2">
                    <a:lumMod val="50000"/>
                  </a:schemeClr>
                </a:solidFill>
              </a:rPr>
              <a:t>Съел  Тараканище.</a:t>
            </a: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7500958" y="4572008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К</a:t>
            </a: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7000892" y="4572008"/>
            <a:ext cx="500066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И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1214414" y="0"/>
            <a:ext cx="6785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VI</a:t>
            </a:r>
            <a:r>
              <a:rPr lang="en-US" sz="3200" b="1" dirty="0">
                <a:solidFill>
                  <a:srgbClr val="FF0000"/>
                </a:solidFill>
              </a:rPr>
              <a:t>I </a:t>
            </a:r>
            <a:r>
              <a:rPr lang="ru-RU" sz="3200" b="1" dirty="0">
                <a:solidFill>
                  <a:srgbClr val="FF0000"/>
                </a:solidFill>
              </a:rPr>
              <a:t> тур    Кроссворд</a:t>
            </a:r>
          </a:p>
        </p:txBody>
      </p:sp>
      <p:sp>
        <p:nvSpPr>
          <p:cNvPr id="90" name="Управляющая кнопка: далее 89">
            <a:hlinkClick r:id="" action="ppaction://hlinkshowjump?jump=nextslide" highlightClick="1"/>
          </p:cNvPr>
          <p:cNvSpPr/>
          <p:nvPr/>
        </p:nvSpPr>
        <p:spPr>
          <a:xfrm>
            <a:off x="7858148" y="5786454"/>
            <a:ext cx="785818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84B9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84B9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84B9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84B9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84B9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84B9"/>
                                      </p:to>
                                    </p:animClr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84B9"/>
                                      </p:to>
                                    </p:animClr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000"/>
                            </p:stCondLst>
                            <p:childTnLst>
                              <p:par>
                                <p:cTn id="2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2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2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20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20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000"/>
                            </p:stCondLst>
                            <p:childTnLst>
                              <p:par>
                                <p:cTn id="2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84B9"/>
                                      </p:to>
                                    </p:animClr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2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2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2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2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2000"/>
                            </p:stCondLst>
                            <p:childTnLst>
                              <p:par>
                                <p:cTn id="3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84B9"/>
                                      </p:to>
                                    </p:animClr>
                                    <p:set>
                                      <p:cBhvr>
                                        <p:cTn id="31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000"/>
                            </p:stCondLst>
                            <p:childTnLst>
                              <p:par>
                                <p:cTn id="3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2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2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2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2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2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2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/>
      <p:bldP spid="8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476672"/>
            <a:ext cx="25922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Недалеко от Москвы, в посёлке Переделкино, в небольшом доме много лет жил высокий седой человек, которого знали все дети страны. Это он придумал множество сказочных героев: Муху-Цокотуху, Бармалея, Мойдодыра. Звали этого замечательного человека Корней Чуковский. </a:t>
            </a:r>
            <a:br>
              <a:rPr lang="ru-RU" b="1" dirty="0"/>
            </a:br>
            <a:r>
              <a:rPr lang="ru-RU" b="1" dirty="0"/>
              <a:t>Корней Чуковский – это литературный псевдоним писателя. Настоящее его имя - Николай Васильевич Корнейчуков. 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222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14773"/>
            <a:ext cx="3075490" cy="4618483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7" name="Рисунок 6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2388" y="1457300"/>
            <a:ext cx="2832100" cy="3771900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1357298"/>
            <a:ext cx="76786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Сказки К. Чуковского помогают всем детям ориентироваться в окружающем мире, заставляют чувствовать себя бесстрашным участником воображаемых битв за справедливость, за добро и свободу. Стихи К. Чуковского воспитывают способность сопереживать, сострадать</a:t>
            </a:r>
            <a:r>
              <a:rPr lang="ru-RU" sz="3600" b="1">
                <a:solidFill>
                  <a:srgbClr val="7030A0"/>
                </a:solidFill>
              </a:rPr>
              <a:t>, радоваться</a:t>
            </a:r>
            <a:r>
              <a:rPr lang="ru-RU" sz="3600" b="1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0"/>
            <a:ext cx="8143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VIII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тур.  Чему  учат  произведения    К.И.Чуковского?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11-011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73798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– Высокий рост, длинные руки с большими кистями, крупные черты лица, большой любопытный нос, щёточка усов, непослушная прядь волос, свисающая на лоб, смеющиеся светлые глаза и удивительно лёгкая походка.</a:t>
            </a:r>
          </a:p>
          <a:p>
            <a:r>
              <a:rPr lang="ru-RU" b="1" dirty="0"/>
              <a:t> Такова внешность Корнея Ивановича Чуковского. </a:t>
            </a:r>
            <a:br>
              <a:rPr lang="ru-RU" b="1" dirty="0"/>
            </a:br>
            <a:r>
              <a:rPr lang="ru-RU" b="1" dirty="0"/>
              <a:t>- Вставал он очень рано, как только вставало солнце, и сразу же принимался за работу. Весной и летом копался в огороде или в цветнике перед домом, зимой расчищал дорожки от выпавшего за ночь снега. Проработав несколько часов, он отправлялся гулять. Ходил он удивительно легко и быстро, иногда он даже пускался наперегонки с малышами, которых встречал во время прогулки. Именно таким малышам он посвятил свои книги . 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5" name="Рисунок 4" descr="321a79e37d4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000108"/>
            <a:ext cx="4188256" cy="4661710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6632"/>
            <a:ext cx="8820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Учёный, писатель, переводчик, литературовед, К.Чуковский написал для детей много стихов и сказок.</a:t>
            </a:r>
          </a:p>
          <a:p>
            <a:pPr algn="just"/>
            <a:r>
              <a:rPr lang="ru-RU" sz="2400" b="1" dirty="0"/>
              <a:t> Сегодня мы встретимся с героями сказок Корнея Чуковского. 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6" name="Рисунок 5" descr="208813_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428736"/>
            <a:ext cx="6340122" cy="507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df8b0ebbec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0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I тур «Вспомни сказку». </a:t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71480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Веселится народ - </a:t>
            </a:r>
            <a:br>
              <a:rPr lang="ru-RU" b="1" dirty="0"/>
            </a:br>
            <a:r>
              <a:rPr lang="ru-RU" sz="2400" b="1" dirty="0"/>
              <a:t>Муха замуж идёт </a:t>
            </a:r>
            <a:br>
              <a:rPr lang="ru-RU" sz="2400" b="1" dirty="0"/>
            </a:br>
            <a:r>
              <a:rPr lang="ru-RU" sz="2400" b="1" dirty="0"/>
              <a:t>За лихого, удалого </a:t>
            </a:r>
            <a:br>
              <a:rPr lang="ru-RU" sz="2400" b="1" dirty="0"/>
            </a:br>
            <a:r>
              <a:rPr lang="ru-RU" sz="2400" b="1" dirty="0"/>
              <a:t>Молодого… </a:t>
            </a:r>
            <a:br>
              <a:rPr lang="ru-RU" sz="2000" b="1" dirty="0"/>
            </a:br>
            <a:endParaRPr lang="ru-RU" b="1" dirty="0"/>
          </a:p>
        </p:txBody>
      </p:sp>
      <p:pic>
        <p:nvPicPr>
          <p:cNvPr id="6" name="Рисунок 5" descr="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786058"/>
            <a:ext cx="2274865" cy="2681570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131840" y="10527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Нет – нет! Соловей </a:t>
            </a:r>
            <a:br>
              <a:rPr lang="ru-RU" sz="2400" b="1" dirty="0"/>
            </a:br>
            <a:r>
              <a:rPr lang="ru-RU" sz="2400" b="1" dirty="0"/>
              <a:t>Не поёт для свиней </a:t>
            </a:r>
            <a:br>
              <a:rPr lang="ru-RU" sz="2400" b="1" dirty="0"/>
            </a:br>
            <a:r>
              <a:rPr lang="ru-RU" sz="2400" b="1" dirty="0"/>
              <a:t>Позовите-ка лучше… 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714356"/>
            <a:ext cx="32147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И мне не надо </a:t>
            </a:r>
            <a:br>
              <a:rPr lang="ru-RU" sz="2400" b="1" dirty="0"/>
            </a:br>
            <a:r>
              <a:rPr lang="ru-RU" sz="2400" b="1" dirty="0"/>
              <a:t>Ни мармелада,</a:t>
            </a:r>
          </a:p>
          <a:p>
            <a:r>
              <a:rPr lang="ru-RU" sz="2400" b="1" dirty="0"/>
              <a:t>	 ни шоколада </a:t>
            </a:r>
            <a:br>
              <a:rPr lang="ru-RU" sz="2400" b="1" dirty="0"/>
            </a:br>
            <a:r>
              <a:rPr lang="ru-RU" sz="2400" b="1" dirty="0"/>
              <a:t>А только маленьких, </a:t>
            </a:r>
            <a:br>
              <a:rPr lang="ru-RU" sz="2400" b="1" dirty="0"/>
            </a:br>
            <a:r>
              <a:rPr lang="ru-RU" sz="2400" b="1" dirty="0"/>
              <a:t>Ну очень маленьких…</a:t>
            </a:r>
          </a:p>
        </p:txBody>
      </p:sp>
      <p:pic>
        <p:nvPicPr>
          <p:cNvPr id="10" name="Рисунок 9" descr="74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3357562"/>
            <a:ext cx="2128758" cy="2643207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  <p:pic>
        <p:nvPicPr>
          <p:cNvPr id="11" name="Рисунок 10" descr="157865_Telef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2857496"/>
            <a:ext cx="2239744" cy="2954663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500034" y="2143116"/>
            <a:ext cx="1673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(</a:t>
            </a:r>
            <a:r>
              <a:rPr lang="ru-RU" sz="2800" b="1" i="1" dirty="0">
                <a:solidFill>
                  <a:schemeClr val="bg1"/>
                </a:solidFill>
              </a:rPr>
              <a:t>комара</a:t>
            </a:r>
            <a:r>
              <a:rPr lang="ru-RU" b="1" i="1" dirty="0">
                <a:solidFill>
                  <a:schemeClr val="bg1"/>
                </a:solidFill>
              </a:rPr>
              <a:t>). 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57554" y="2214554"/>
            <a:ext cx="1707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</a:rPr>
              <a:t>(ворону). 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86578" y="2285992"/>
            <a:ext cx="16806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/>
          </a:p>
          <a:p>
            <a:r>
              <a:rPr lang="ru-RU" sz="2800" b="1" i="1" dirty="0">
                <a:solidFill>
                  <a:schemeClr val="bg1"/>
                </a:solidFill>
              </a:rPr>
              <a:t>(детей). </a:t>
            </a:r>
            <a:endParaRPr lang="ru-RU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7" grpId="0"/>
      <p:bldP spid="9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6876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Лечит маленьких детей, </a:t>
            </a:r>
            <a:br>
              <a:rPr lang="ru-RU" sz="2000" b="1" dirty="0"/>
            </a:br>
            <a:r>
              <a:rPr lang="ru-RU" sz="2000" b="1" dirty="0"/>
              <a:t>Лечит птичек и зверей, </a:t>
            </a:r>
            <a:br>
              <a:rPr lang="ru-RU" sz="2000" b="1" dirty="0"/>
            </a:br>
            <a:r>
              <a:rPr lang="ru-RU" sz="2000" b="1" dirty="0"/>
              <a:t>Сквозь очки свои глядит </a:t>
            </a:r>
            <a:br>
              <a:rPr lang="ru-RU" sz="2000" b="1" dirty="0"/>
            </a:br>
            <a:r>
              <a:rPr lang="ru-RU" sz="2000" b="1" dirty="0"/>
              <a:t>Добрый доктор…</a:t>
            </a:r>
          </a:p>
        </p:txBody>
      </p:sp>
      <p:pic>
        <p:nvPicPr>
          <p:cNvPr id="5" name="Рисунок 4" descr="13197951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3492942"/>
            <a:ext cx="2357454" cy="2960963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915816" y="11663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Только вдруг из – за кусточка </a:t>
            </a:r>
            <a:br>
              <a:rPr lang="ru-RU" sz="2400" b="1" dirty="0"/>
            </a:br>
            <a:r>
              <a:rPr lang="ru-RU" sz="2400" b="1" dirty="0"/>
              <a:t>Из-за синего лесочка, </a:t>
            </a:r>
            <a:br>
              <a:rPr lang="ru-RU" sz="2400" b="1" dirty="0"/>
            </a:br>
            <a:r>
              <a:rPr lang="ru-RU" sz="2400" b="1" dirty="0"/>
              <a:t>Из далёких из полей </a:t>
            </a:r>
            <a:br>
              <a:rPr lang="ru-RU" sz="2400" b="1" dirty="0"/>
            </a:br>
            <a:r>
              <a:rPr lang="ru-RU" sz="2400" b="1" dirty="0"/>
              <a:t>Прилетает…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7" name="Рисунок 6" descr="12642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2357430"/>
            <a:ext cx="2247827" cy="3096344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5572132" y="1214422"/>
            <a:ext cx="41434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А посуда вперёд и вперёд </a:t>
            </a:r>
            <a:br>
              <a:rPr lang="ru-RU" sz="2000" b="1" dirty="0"/>
            </a:br>
            <a:r>
              <a:rPr lang="ru-RU" sz="2000" b="1" dirty="0"/>
              <a:t>По полям, по болотам идёт. </a:t>
            </a:r>
            <a:br>
              <a:rPr lang="ru-RU" sz="2000" b="1" dirty="0"/>
            </a:br>
            <a:r>
              <a:rPr lang="ru-RU" sz="2000" b="1" dirty="0"/>
              <a:t>И чайник сказал утюгу </a:t>
            </a:r>
            <a:br>
              <a:rPr lang="ru-RU" sz="2000" b="1" dirty="0"/>
            </a:br>
            <a:r>
              <a:rPr lang="ru-RU" sz="2000" b="1" dirty="0"/>
              <a:t>- Я больше идти…</a:t>
            </a:r>
          </a:p>
        </p:txBody>
      </p:sp>
      <p:pic>
        <p:nvPicPr>
          <p:cNvPr id="9" name="Рисунок 8" descr="126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3571876"/>
            <a:ext cx="2354807" cy="3000396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428596" y="2786058"/>
            <a:ext cx="202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solidFill>
                  <a:schemeClr val="bg1"/>
                </a:solidFill>
              </a:rPr>
              <a:t>(Айболит)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1571612"/>
            <a:ext cx="1560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</a:rPr>
              <a:t>(воробей) 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72198" y="2643182"/>
            <a:ext cx="1714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</a:rPr>
              <a:t>(не могу). </a:t>
            </a:r>
            <a:br>
              <a:rPr lang="ru-RU" sz="2400" b="1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0"/>
      <p:bldP spid="8" grpId="1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А за ним – то народ </a:t>
            </a:r>
            <a:br>
              <a:rPr lang="ru-RU" sz="2400" b="1" dirty="0"/>
            </a:br>
            <a:r>
              <a:rPr lang="ru-RU" sz="2400" b="1" dirty="0"/>
              <a:t>И поёт, и орёт: </a:t>
            </a:r>
            <a:br>
              <a:rPr lang="ru-RU" sz="2400" b="1" dirty="0"/>
            </a:br>
            <a:r>
              <a:rPr lang="ru-RU" sz="2400" b="1" dirty="0"/>
              <a:t>- Вот урод, так урод! </a:t>
            </a:r>
            <a:br>
              <a:rPr lang="ru-RU" sz="2400" b="1" dirty="0"/>
            </a:br>
            <a:r>
              <a:rPr lang="ru-RU" sz="2400" b="1" dirty="0"/>
              <a:t>Что за нос, что за рот! </a:t>
            </a:r>
            <a:br>
              <a:rPr lang="ru-RU" sz="2400" b="1" dirty="0"/>
            </a:br>
            <a:r>
              <a:rPr lang="ru-RU" sz="2400" b="1" dirty="0"/>
              <a:t>И откуда такое… </a:t>
            </a:r>
          </a:p>
        </p:txBody>
      </p:sp>
      <p:pic>
        <p:nvPicPr>
          <p:cNvPr id="5" name="Рисунок 4" descr="4601250326504-145x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496"/>
            <a:ext cx="2368854" cy="26546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419872" y="34290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Солнце по небу гуляло </a:t>
            </a:r>
            <a:br>
              <a:rPr lang="ru-RU" sz="2400" b="1" dirty="0"/>
            </a:br>
            <a:r>
              <a:rPr lang="ru-RU" sz="2400" b="1" dirty="0"/>
              <a:t>И за тучку забежало. </a:t>
            </a:r>
            <a:br>
              <a:rPr lang="ru-RU" sz="2400" b="1" dirty="0"/>
            </a:br>
            <a:r>
              <a:rPr lang="ru-RU" sz="2400" b="1" dirty="0"/>
              <a:t>Глянул заинька в окно, </a:t>
            </a:r>
            <a:br>
              <a:rPr lang="ru-RU" sz="2400" b="1" dirty="0"/>
            </a:br>
            <a:r>
              <a:rPr lang="ru-RU" sz="2400" b="1" dirty="0"/>
              <a:t>Стало заиньке…</a:t>
            </a:r>
          </a:p>
        </p:txBody>
      </p:sp>
      <p:pic>
        <p:nvPicPr>
          <p:cNvPr id="7" name="Рисунок 6" descr="%C0%C0397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428604"/>
            <a:ext cx="2041637" cy="27255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5572132" y="1142984"/>
            <a:ext cx="35718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Свинки замяукали –</a:t>
            </a:r>
          </a:p>
          <a:p>
            <a:r>
              <a:rPr lang="ru-RU" sz="2400" b="1" dirty="0"/>
              <a:t>                        мяу -  </a:t>
            </a:r>
            <a:r>
              <a:rPr lang="ru-RU" sz="2400" b="1" dirty="0" err="1"/>
              <a:t>мяу</a:t>
            </a:r>
            <a:r>
              <a:rPr lang="ru-RU" sz="2400" b="1" dirty="0"/>
              <a:t>, </a:t>
            </a:r>
            <a:br>
              <a:rPr lang="ru-RU" sz="2400" b="1" dirty="0"/>
            </a:br>
            <a:r>
              <a:rPr lang="ru-RU" sz="2400" b="1" dirty="0"/>
              <a:t>Кошечки… </a:t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 descr="3059091.jpg"/>
          <p:cNvPicPr>
            <a:picLocks noChangeAspect="1"/>
          </p:cNvPicPr>
          <p:nvPr/>
        </p:nvPicPr>
        <p:blipFill>
          <a:blip r:embed="rId4" cstate="print"/>
          <a:srcRect l="6944"/>
          <a:stretch>
            <a:fillRect/>
          </a:stretch>
        </p:blipFill>
        <p:spPr>
          <a:xfrm>
            <a:off x="6858016" y="3071810"/>
            <a:ext cx="1914575" cy="28495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3643306" y="5143512"/>
            <a:ext cx="25717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(темно). </a:t>
            </a:r>
            <a:br>
              <a:rPr lang="ru-RU" b="1" dirty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2071678"/>
            <a:ext cx="1874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</a:rPr>
              <a:t>(чудовище).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15008" y="2357430"/>
            <a:ext cx="3250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</a:rPr>
              <a:t>(захрюкали, хрю- хрю</a:t>
            </a:r>
            <a:r>
              <a:rPr lang="ru-RU" b="1" dirty="0">
                <a:solidFill>
                  <a:schemeClr val="bg1"/>
                </a:solidFill>
              </a:rPr>
              <a:t>)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0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 ранних лет стихи К.И.Чуковского приносят всем нам радость. Не только вы, но и ваши родители, ваши дедушки и бабушки не представляют своего детства без "Айболита”, "Федорина горя”,"Телефона”… </a:t>
            </a:r>
            <a:br>
              <a:rPr lang="ru-RU" sz="2000" b="1" dirty="0"/>
            </a:br>
            <a:r>
              <a:rPr lang="ru-RU" sz="2000" b="1" dirty="0"/>
              <a:t>Стихи Корнея Ивановича воспитывают драгоценную способность сопереживать, сострадать. Без этой способности человек – не человек. Стихи Чуковского великолепно звучат, развивают нашу речь, обогащают нас новыми словами, формируют чувство юмора, делают нас сильнее и умнее. 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6" name="Рисунок 5" descr="3653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285992"/>
            <a:ext cx="5659696" cy="436867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863</Words>
  <Application>Microsoft Office PowerPoint</Application>
  <PresentationFormat>Экран (4:3)</PresentationFormat>
  <Paragraphs>169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III тур «Составь  пары».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NVG</cp:lastModifiedBy>
  <cp:revision>110</cp:revision>
  <dcterms:created xsi:type="dcterms:W3CDTF">2012-02-05T16:02:21Z</dcterms:created>
  <dcterms:modified xsi:type="dcterms:W3CDTF">2023-11-01T06:41:40Z</dcterms:modified>
</cp:coreProperties>
</file>