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2" r:id="rId4"/>
    <p:sldId id="257" r:id="rId5"/>
    <p:sldId id="283" r:id="rId6"/>
    <p:sldId id="258" r:id="rId7"/>
    <p:sldId id="259" r:id="rId8"/>
    <p:sldId id="275" r:id="rId9"/>
    <p:sldId id="260" r:id="rId10"/>
    <p:sldId id="285" r:id="rId11"/>
    <p:sldId id="261" r:id="rId12"/>
    <p:sldId id="262" r:id="rId13"/>
    <p:sldId id="263" r:id="rId14"/>
    <p:sldId id="286" r:id="rId15"/>
    <p:sldId id="264" r:id="rId16"/>
    <p:sldId id="296" r:id="rId17"/>
    <p:sldId id="288" r:id="rId18"/>
    <p:sldId id="277" r:id="rId19"/>
    <p:sldId id="265" r:id="rId20"/>
    <p:sldId id="290" r:id="rId21"/>
    <p:sldId id="266" r:id="rId22"/>
    <p:sldId id="270" r:id="rId23"/>
    <p:sldId id="291" r:id="rId24"/>
    <p:sldId id="292" r:id="rId25"/>
    <p:sldId id="293" r:id="rId26"/>
    <p:sldId id="294" r:id="rId27"/>
    <p:sldId id="295" r:id="rId28"/>
    <p:sldId id="289" r:id="rId29"/>
    <p:sldId id="297" r:id="rId30"/>
    <p:sldId id="298"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813823BB-C499-46A4-97AD-680E6E5605BD}" type="datetimeFigureOut">
              <a:rPr lang="ru-RU" smtClean="0"/>
              <a:pPr/>
              <a:t>05.09.2022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FA13DD-DE7D-458B-94E8-4500445EFE1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13823BB-C499-46A4-97AD-680E6E5605BD}" type="datetimeFigureOut">
              <a:rPr lang="ru-RU" smtClean="0"/>
              <a:pPr/>
              <a:t>05.09.2022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FA13DD-DE7D-458B-94E8-4500445EFE1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13823BB-C499-46A4-97AD-680E6E5605BD}" type="datetimeFigureOut">
              <a:rPr lang="ru-RU" smtClean="0"/>
              <a:pPr/>
              <a:t>05.09.2022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FA13DD-DE7D-458B-94E8-4500445EFE1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13823BB-C499-46A4-97AD-680E6E5605BD}" type="datetimeFigureOut">
              <a:rPr lang="ru-RU" smtClean="0"/>
              <a:pPr/>
              <a:t>05.09.2022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FA13DD-DE7D-458B-94E8-4500445EFE1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13823BB-C499-46A4-97AD-680E6E5605BD}" type="datetimeFigureOut">
              <a:rPr lang="ru-RU" smtClean="0"/>
              <a:pPr/>
              <a:t>05.09.2022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FA13DD-DE7D-458B-94E8-4500445EFE1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13823BB-C499-46A4-97AD-680E6E5605BD}" type="datetimeFigureOut">
              <a:rPr lang="ru-RU" smtClean="0"/>
              <a:pPr/>
              <a:t>05.09.2022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FA13DD-DE7D-458B-94E8-4500445EFE1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13823BB-C499-46A4-97AD-680E6E5605BD}" type="datetimeFigureOut">
              <a:rPr lang="ru-RU" smtClean="0"/>
              <a:pPr/>
              <a:t>05.09.2022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BFA13DD-DE7D-458B-94E8-4500445EFE1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13823BB-C499-46A4-97AD-680E6E5605BD}" type="datetimeFigureOut">
              <a:rPr lang="ru-RU" smtClean="0"/>
              <a:pPr/>
              <a:t>05.09.2022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BFA13DD-DE7D-458B-94E8-4500445EFE1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3823BB-C499-46A4-97AD-680E6E5605BD}" type="datetimeFigureOut">
              <a:rPr lang="ru-RU" smtClean="0"/>
              <a:pPr/>
              <a:t>05.09.2022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BFA13DD-DE7D-458B-94E8-4500445EFE1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13823BB-C499-46A4-97AD-680E6E5605BD}" type="datetimeFigureOut">
              <a:rPr lang="ru-RU" smtClean="0"/>
              <a:pPr/>
              <a:t>05.09.2022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FA13DD-DE7D-458B-94E8-4500445EFE1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13823BB-C499-46A4-97AD-680E6E5605BD}" type="datetimeFigureOut">
              <a:rPr lang="ru-RU" smtClean="0"/>
              <a:pPr/>
              <a:t>05.09.2022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FA13DD-DE7D-458B-94E8-4500445EFE1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823BB-C499-46A4-97AD-680E6E5605BD}" type="datetimeFigureOut">
              <a:rPr lang="ru-RU" smtClean="0"/>
              <a:pPr/>
              <a:t>05.09.2022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A13DD-DE7D-458B-94E8-4500445EFE1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0"/>
            <a:ext cx="7772400" cy="2143116"/>
          </a:xfrm>
        </p:spPr>
        <p:txBody>
          <a:bodyPr>
            <a:normAutofit/>
          </a:bodyPr>
          <a:lstStyle/>
          <a:p>
            <a:r>
              <a:rPr lang="ru-RU" dirty="0"/>
              <a:t>Литература русского зарубежья как тип самопознания</a:t>
            </a:r>
          </a:p>
        </p:txBody>
      </p:sp>
      <p:sp>
        <p:nvSpPr>
          <p:cNvPr id="3" name="Подзаголовок 2"/>
          <p:cNvSpPr>
            <a:spLocks noGrp="1"/>
          </p:cNvSpPr>
          <p:nvPr>
            <p:ph type="subTitle" idx="1"/>
          </p:nvPr>
        </p:nvSpPr>
        <p:spPr>
          <a:xfrm>
            <a:off x="1071538" y="2143116"/>
            <a:ext cx="7215238" cy="4143404"/>
          </a:xfrm>
        </p:spPr>
        <p:txBody>
          <a:bodyPr>
            <a:normAutofit/>
          </a:bodyPr>
          <a:lstStyle/>
          <a:p>
            <a:r>
              <a:rPr lang="ru-RU" dirty="0"/>
              <a:t>История России ХХ столетия – это цепь непрекращающихся кризисов, следствиями которых являлись новые массовые миграционные потоки.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Французский флер русского Шанхая</a:t>
            </a:r>
          </a:p>
        </p:txBody>
      </p:sp>
      <p:pic>
        <p:nvPicPr>
          <p:cNvPr id="5" name="Picture 1" descr="C:\Users\PHV\Desktop\images.jpg"/>
          <p:cNvPicPr>
            <a:picLocks noGrp="1" noChangeAspect="1" noChangeArrowheads="1"/>
          </p:cNvPicPr>
          <p:nvPr>
            <p:ph sz="half" idx="2"/>
          </p:nvPr>
        </p:nvPicPr>
        <p:blipFill>
          <a:blip r:embed="rId2"/>
          <a:srcRect/>
          <a:stretch>
            <a:fillRect/>
          </a:stretch>
        </p:blipFill>
        <p:spPr bwMode="auto">
          <a:xfrm>
            <a:off x="5910262" y="2358231"/>
            <a:ext cx="1514475" cy="3009900"/>
          </a:xfrm>
          <a:prstGeom prst="rect">
            <a:avLst/>
          </a:prstGeom>
          <a:noFill/>
        </p:spPr>
      </p:pic>
      <p:pic>
        <p:nvPicPr>
          <p:cNvPr id="39938" name="Picture 2" descr="C:\Users\PHV\Desktop\hqdefault.jpg"/>
          <p:cNvPicPr>
            <a:picLocks noGrp="1" noChangeAspect="1" noChangeArrowheads="1"/>
          </p:cNvPicPr>
          <p:nvPr>
            <p:ph sz="half" idx="1"/>
          </p:nvPr>
        </p:nvPicPr>
        <p:blipFill>
          <a:blip r:embed="rId3"/>
          <a:srcRect/>
          <a:stretch>
            <a:fillRect/>
          </a:stretch>
        </p:blipFill>
        <p:spPr bwMode="auto">
          <a:xfrm>
            <a:off x="285720" y="1571612"/>
            <a:ext cx="5072098" cy="442915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Русский след в китайской культуре</a:t>
            </a:r>
          </a:p>
        </p:txBody>
      </p:sp>
      <p:sp>
        <p:nvSpPr>
          <p:cNvPr id="3" name="Содержимое 2"/>
          <p:cNvSpPr>
            <a:spLocks noGrp="1"/>
          </p:cNvSpPr>
          <p:nvPr>
            <p:ph idx="1"/>
          </p:nvPr>
        </p:nvSpPr>
        <p:spPr/>
        <p:txBody>
          <a:bodyPr/>
          <a:lstStyle/>
          <a:p>
            <a:pPr algn="just"/>
            <a:r>
              <a:rPr lang="ru-RU" dirty="0"/>
              <a:t>Тысячи и тысячи раз дальневосточные реалии, мотивы, пейзажи входили в стихи русских поэтов Китая. Сопки Маньчжурии, желтая </a:t>
            </a:r>
            <a:r>
              <a:rPr lang="ru-RU" dirty="0" err="1"/>
              <a:t>Сунгари</a:t>
            </a:r>
            <a:r>
              <a:rPr lang="ru-RU" dirty="0"/>
              <a:t>, лица, виды, уличные сценки, китайские виньетки, музыка, праздники, заклинания, тайфуны, драконы, храмы, рикши и </a:t>
            </a:r>
            <a:r>
              <a:rPr lang="ru-RU" dirty="0" err="1"/>
              <a:t>даосские</a:t>
            </a:r>
            <a:r>
              <a:rPr lang="ru-RU" dirty="0"/>
              <a:t> боги — все это густо, цветисто, одушевленно впервые пропитало ткань русского стиха</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Поэзия восточной диаспоры</a:t>
            </a:r>
          </a:p>
        </p:txBody>
      </p:sp>
      <p:sp>
        <p:nvSpPr>
          <p:cNvPr id="3" name="Содержимое 2"/>
          <p:cNvSpPr>
            <a:spLocks noGrp="1"/>
          </p:cNvSpPr>
          <p:nvPr>
            <p:ph idx="1"/>
          </p:nvPr>
        </p:nvSpPr>
        <p:spPr/>
        <p:txBody>
          <a:bodyPr>
            <a:normAutofit fontScale="92500" lnSpcReduction="20000"/>
          </a:bodyPr>
          <a:lstStyle/>
          <a:p>
            <a:pPr algn="just"/>
            <a:r>
              <a:rPr lang="ru-RU" dirty="0"/>
              <a:t>Именно стараниями поэтов восточной диаспоры появились антологии китайской поэзии в русских переводах, такие, например, как антология 1926 года Я. </a:t>
            </a:r>
            <a:r>
              <a:rPr lang="ru-RU" dirty="0" err="1"/>
              <a:t>Аракина</a:t>
            </a:r>
            <a:r>
              <a:rPr lang="ru-RU" dirty="0"/>
              <a:t> или сборник «Цветы китайской поэзии» (1938) под редакцией А. и И. Серебренниковых;</a:t>
            </a:r>
          </a:p>
          <a:p>
            <a:pPr algn="just"/>
            <a:r>
              <a:rPr lang="ru-RU" dirty="0"/>
              <a:t>Антология «Стихи на веере» и поэма </a:t>
            </a:r>
            <a:r>
              <a:rPr lang="ru-RU" dirty="0" err="1"/>
              <a:t>Цюй</a:t>
            </a:r>
            <a:r>
              <a:rPr lang="ru-RU" dirty="0"/>
              <a:t> Юаня «Ли </a:t>
            </a:r>
            <a:r>
              <a:rPr lang="ru-RU" dirty="0" err="1"/>
              <a:t>Сао</a:t>
            </a:r>
            <a:r>
              <a:rPr lang="ru-RU" dirty="0"/>
              <a:t>» в переводах Валерия </a:t>
            </a:r>
            <a:r>
              <a:rPr lang="ru-RU" dirty="0" err="1"/>
              <a:t>Перелешина</a:t>
            </a:r>
            <a:r>
              <a:rPr lang="ru-RU" dirty="0"/>
              <a:t>. </a:t>
            </a:r>
          </a:p>
          <a:p>
            <a:pPr algn="just"/>
            <a:r>
              <a:rPr lang="ru-RU" dirty="0"/>
              <a:t>Китайские стихи переводили Ф. </a:t>
            </a:r>
            <a:r>
              <a:rPr lang="ru-RU" dirty="0" err="1"/>
              <a:t>Камышнюк</a:t>
            </a:r>
            <a:r>
              <a:rPr lang="ru-RU" dirty="0"/>
              <a:t>, В. Март и М. Щербаков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08"/>
          </a:xfrm>
        </p:spPr>
        <p:txBody>
          <a:bodyPr>
            <a:normAutofit/>
          </a:bodyPr>
          <a:lstStyle/>
          <a:p>
            <a:r>
              <a:rPr lang="ru-RU" dirty="0"/>
              <a:t>Русская Япония</a:t>
            </a:r>
          </a:p>
        </p:txBody>
      </p:sp>
      <p:sp>
        <p:nvSpPr>
          <p:cNvPr id="3" name="Содержимое 2"/>
          <p:cNvSpPr>
            <a:spLocks noGrp="1"/>
          </p:cNvSpPr>
          <p:nvPr>
            <p:ph idx="1"/>
          </p:nvPr>
        </p:nvSpPr>
        <p:spPr>
          <a:xfrm>
            <a:off x="428596" y="928670"/>
            <a:ext cx="8258204" cy="5500726"/>
          </a:xfrm>
        </p:spPr>
        <p:txBody>
          <a:bodyPr>
            <a:noAutofit/>
          </a:bodyPr>
          <a:lstStyle/>
          <a:p>
            <a:r>
              <a:rPr lang="ru-RU" sz="1600" dirty="0"/>
              <a:t>Эта волна составила около 7 тысяч человек, что для такой традиционно закрытой и монокультурной страны довольно значительно. </a:t>
            </a:r>
          </a:p>
          <a:p>
            <a:r>
              <a:rPr lang="ru-RU" sz="1600" dirty="0"/>
              <a:t>Яркой страницей русской культуры на Японских островах этого периода стало творчество Давида </a:t>
            </a:r>
            <a:r>
              <a:rPr lang="ru-RU" sz="1600" dirty="0" err="1"/>
              <a:t>Бурлюка</a:t>
            </a:r>
            <a:r>
              <a:rPr lang="ru-RU" sz="1600" dirty="0"/>
              <a:t>, прибывшего туда 1 октября 1920 года. Уже через 12 дней </a:t>
            </a:r>
            <a:r>
              <a:rPr lang="ru-RU" sz="1600" dirty="0" err="1"/>
              <a:t>Бурлюк</a:t>
            </a:r>
            <a:r>
              <a:rPr lang="ru-RU" sz="1600" dirty="0"/>
              <a:t> совместно с украинским художником Виктором Пальмовым открыл выставку русской живописи в галерее фармацевтической компании «</a:t>
            </a:r>
            <a:r>
              <a:rPr lang="ru-RU" sz="1600" dirty="0" err="1"/>
              <a:t>Хоски</a:t>
            </a:r>
            <a:r>
              <a:rPr lang="ru-RU" sz="1600" dirty="0"/>
              <a:t>» в Токио. В Японии </a:t>
            </a:r>
            <a:r>
              <a:rPr lang="ru-RU" sz="1600" dirty="0" err="1"/>
              <a:t>Бурлюк</a:t>
            </a:r>
            <a:r>
              <a:rPr lang="ru-RU" sz="1600" dirty="0"/>
              <a:t> пользовался покровительством бизнесмена и мецената </a:t>
            </a:r>
            <a:r>
              <a:rPr lang="ru-RU" sz="1600" dirty="0" err="1"/>
              <a:t>Миоши</a:t>
            </a:r>
            <a:r>
              <a:rPr lang="ru-RU" sz="1600" dirty="0"/>
              <a:t> </a:t>
            </a:r>
            <a:r>
              <a:rPr lang="ru-RU" sz="1600" dirty="0" err="1"/>
              <a:t>Моримото</a:t>
            </a:r>
            <a:r>
              <a:rPr lang="ru-RU" sz="1600" dirty="0"/>
              <a:t>, чьи портреты он писал неоднократно и при содействии которого провел около десяти выставок. Несмотря на неполные два года пребывания в Японии, </a:t>
            </a:r>
            <a:r>
              <a:rPr lang="ru-RU" sz="1600" dirty="0" err="1"/>
              <a:t>Бурлюк</a:t>
            </a:r>
            <a:r>
              <a:rPr lang="ru-RU" sz="1600" dirty="0"/>
              <a:t> самостоятельно изучил японский, которым, по свидетельству сына Николая, владел лучше, чем английским, завязал отношения с критиками, художниками и меценатами, активно путешествовал, написал множество пейзажей.</a:t>
            </a:r>
          </a:p>
          <a:p>
            <a:r>
              <a:rPr lang="ru-RU" sz="1600" dirty="0"/>
              <a:t>На протяжении 1920-х годов он опубликовал ряд книг, в которых отразилось его несколько импрессионистическое восприятие японской природы, традиций, церемоний и искусства: «Восхождение на </a:t>
            </a:r>
            <a:r>
              <a:rPr lang="ru-RU" sz="1600" dirty="0" err="1"/>
              <a:t>Фудзи-сан</a:t>
            </a:r>
            <a:r>
              <a:rPr lang="ru-RU" sz="1600" dirty="0"/>
              <a:t>» (1926), «Морская повесть» (1927), «По Тихому океану» (1927). Некоторые стихотворения из третьей книги стихов </a:t>
            </a:r>
            <a:r>
              <a:rPr lang="ru-RU" sz="1600" dirty="0" err="1"/>
              <a:t>Бурлюка</a:t>
            </a:r>
            <a:r>
              <a:rPr lang="ru-RU" sz="1600" dirty="0"/>
              <a:t>, «Маруся-сан» (1925), навеяны эстампами Хокусая («Япония») или же традиционной формой японской версификации </a:t>
            </a:r>
            <a:r>
              <a:rPr lang="ru-RU" sz="1600" dirty="0" err="1"/>
              <a:t>хайку</a:t>
            </a:r>
            <a:r>
              <a:rPr lang="ru-RU" sz="1600" dirty="0"/>
              <a:t> («</a:t>
            </a:r>
            <a:r>
              <a:rPr lang="ru-RU" sz="1600" dirty="0" err="1"/>
              <a:t>Хокку</a:t>
            </a:r>
            <a:r>
              <a:rPr lang="ru-RU" sz="1600" dirty="0"/>
              <a:t>»). В августе 1922 года </a:t>
            </a:r>
            <a:r>
              <a:rPr lang="ru-RU" sz="1600" dirty="0" err="1"/>
              <a:t>Бурлюк</a:t>
            </a:r>
            <a:r>
              <a:rPr lang="ru-RU" sz="1600" dirty="0"/>
              <a:t> покинул Японию, направившись на пароходе в Ванкувер, а оттуда в Нью-Йорк, где и жил до конца своих дней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Давид </a:t>
            </a:r>
            <a:r>
              <a:rPr lang="ru-RU" dirty="0" err="1"/>
              <a:t>Бурлюк</a:t>
            </a:r>
            <a:r>
              <a:rPr lang="ru-RU" dirty="0"/>
              <a:t> – японский вояж</a:t>
            </a:r>
          </a:p>
        </p:txBody>
      </p:sp>
      <p:pic>
        <p:nvPicPr>
          <p:cNvPr id="40962" name="Picture 2" descr="C:\Users\PHV\Desktop\burluk-210717.jpg"/>
          <p:cNvPicPr>
            <a:picLocks noGrp="1" noChangeAspect="1" noChangeArrowheads="1"/>
          </p:cNvPicPr>
          <p:nvPr>
            <p:ph sz="half" idx="1"/>
          </p:nvPr>
        </p:nvPicPr>
        <p:blipFill>
          <a:blip r:embed="rId2"/>
          <a:srcRect/>
          <a:stretch>
            <a:fillRect/>
          </a:stretch>
        </p:blipFill>
        <p:spPr bwMode="auto">
          <a:xfrm>
            <a:off x="0" y="1714488"/>
            <a:ext cx="4495800" cy="4214842"/>
          </a:xfrm>
          <a:prstGeom prst="rect">
            <a:avLst/>
          </a:prstGeom>
          <a:noFill/>
        </p:spPr>
      </p:pic>
      <p:pic>
        <p:nvPicPr>
          <p:cNvPr id="40963" name="Picture 3" descr="C:\Users\PHV\Desktop\mount-fuji-1922.jpg"/>
          <p:cNvPicPr>
            <a:picLocks noGrp="1" noChangeAspect="1" noChangeArrowheads="1"/>
          </p:cNvPicPr>
          <p:nvPr>
            <p:ph sz="half" idx="2"/>
          </p:nvPr>
        </p:nvPicPr>
        <p:blipFill>
          <a:blip r:embed="rId3"/>
          <a:srcRect/>
          <a:stretch>
            <a:fillRect/>
          </a:stretch>
        </p:blipFill>
        <p:spPr bwMode="auto">
          <a:xfrm>
            <a:off x="4648200" y="2000240"/>
            <a:ext cx="4038600" cy="341443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Западно-Европейская</a:t>
            </a:r>
            <a:r>
              <a:rPr lang="ru-RU" dirty="0"/>
              <a:t> Эмиграция</a:t>
            </a:r>
          </a:p>
        </p:txBody>
      </p:sp>
      <p:sp>
        <p:nvSpPr>
          <p:cNvPr id="3" name="Содержимое 2"/>
          <p:cNvSpPr>
            <a:spLocks noGrp="1"/>
          </p:cNvSpPr>
          <p:nvPr>
            <p:ph idx="1"/>
          </p:nvPr>
        </p:nvSpPr>
        <p:spPr/>
        <p:txBody>
          <a:bodyPr>
            <a:normAutofit fontScale="62500" lnSpcReduction="20000"/>
          </a:bodyPr>
          <a:lstStyle/>
          <a:p>
            <a:r>
              <a:rPr lang="ru-RU" dirty="0"/>
              <a:t>После 1917 года за пределами России оказались представители интеллектуальной элиты выдающиеся ученые, художники, религиозные философы, театральные деятели, и, конечно же, цвет русской литературы А.Аверченко, Г.Адамович, </a:t>
            </a:r>
            <a:r>
              <a:rPr lang="ru-RU" dirty="0" err="1"/>
              <a:t>М.Алданов</a:t>
            </a:r>
            <a:r>
              <a:rPr lang="ru-RU" dirty="0"/>
              <a:t>, К.Бальмонт, И.Бунин, З.Гиппиус, </a:t>
            </a:r>
            <a:r>
              <a:rPr lang="ru-RU" dirty="0" err="1"/>
              <a:t>Дон-Аминадо</a:t>
            </a:r>
            <a:r>
              <a:rPr lang="ru-RU" dirty="0"/>
              <a:t>, Б.Зайцев, В.Иванов, Г.Иванов, А.Куприн, М.Осоргин, А.Ремизов, И.Северянин, А.Толстой, Тэффи, В.Ходасевич, М.Цветаева, И.Шмелев и многие другие. Оказавшись за рубежом, русские эмигранты считали себя представителями русской культуры. Первоначально их ассимиляции препятствовало твердое убеждение большинства эмигрантов, что их отъезд явление временное, что скоро они вновь смогут вернуться на родину. Позднее, когда эти надежды стали угасать, эмиграцию поддерживало осознание своей особой задачи, особой духовной миссии сохранить и развить русскую культуру, не дать прерваться традиции, сделать то, что не могло быть сделано в условиях тоталитарной советской России. Был создан особый мир русской эмиграции - Зарубежная Россия.</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HV\Desktop\img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pic>
        <p:nvPicPr>
          <p:cNvPr id="43010" name="Picture 2" descr="C:\Users\PHV\Desktop\25.jpg"/>
          <p:cNvPicPr>
            <a:picLocks noGrp="1" noChangeAspect="1" noChangeArrowheads="1"/>
          </p:cNvPicPr>
          <p:nvPr>
            <p:ph idx="1"/>
          </p:nvPr>
        </p:nvPicPr>
        <p:blipFill>
          <a:blip r:embed="rId2"/>
          <a:srcRect/>
          <a:stretch>
            <a:fillRect/>
          </a:stretch>
        </p:blipFill>
        <p:spPr bwMode="auto">
          <a:xfrm>
            <a:off x="1475656" y="980728"/>
            <a:ext cx="6034617" cy="45259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F74FA3D0-616F-2B49-B348-58DF65B51363}"/>
              </a:ext>
            </a:extLst>
          </p:cNvPr>
          <p:cNvPicPr>
            <a:picLocks noChangeAspect="1"/>
          </p:cNvPicPr>
          <p:nvPr/>
        </p:nvPicPr>
        <p:blipFill>
          <a:blip r:embed="rId2"/>
          <a:stretch>
            <a:fillRect/>
          </a:stretch>
        </p:blipFill>
        <p:spPr>
          <a:xfrm>
            <a:off x="114262" y="356276"/>
            <a:ext cx="4457738" cy="5829964"/>
          </a:xfrm>
          <a:prstGeom prst="rect">
            <a:avLst/>
          </a:prstGeom>
        </p:spPr>
      </p:pic>
      <p:sp>
        <p:nvSpPr>
          <p:cNvPr id="10" name="TextBox 9">
            <a:extLst>
              <a:ext uri="{FF2B5EF4-FFF2-40B4-BE49-F238E27FC236}">
                <a16:creationId xmlns:a16="http://schemas.microsoft.com/office/drawing/2014/main" id="{F6FA12D1-C003-9E43-B995-5FED5282B677}"/>
              </a:ext>
            </a:extLst>
          </p:cNvPr>
          <p:cNvSpPr txBox="1"/>
          <p:nvPr/>
        </p:nvSpPr>
        <p:spPr>
          <a:xfrm>
            <a:off x="4584958" y="356276"/>
            <a:ext cx="4574592" cy="646331"/>
          </a:xfrm>
          <a:prstGeom prst="rect">
            <a:avLst/>
          </a:prstGeom>
          <a:noFill/>
        </p:spPr>
        <p:txBody>
          <a:bodyPr wrap="square">
            <a:spAutoFit/>
          </a:bodyPr>
          <a:lstStyle/>
          <a:p>
            <a:r>
              <a:rPr lang="ru-RU" sz="1800" i="1" dirty="0">
                <a:solidFill>
                  <a:srgbClr val="3F3F3A"/>
                </a:solidFill>
                <a:latin typeface="GothamPro-Italic"/>
              </a:rPr>
              <a:t>Магазин «Русские книги» на </a:t>
            </a:r>
            <a:r>
              <a:rPr lang="ru-RU" sz="1800" i="1" dirty="0" err="1">
                <a:solidFill>
                  <a:srgbClr val="3F3F3A"/>
                </a:solidFill>
                <a:latin typeface="GothamPro-Italic"/>
              </a:rPr>
              <a:t>Кантштрассе</a:t>
            </a:r>
            <a:r>
              <a:rPr lang="ru-RU" sz="1800" i="1" dirty="0">
                <a:solidFill>
                  <a:srgbClr val="3F3F3A"/>
                </a:solidFill>
                <a:latin typeface="GothamPro-Italic"/>
              </a:rPr>
              <a:t>. Берлин, 1920-е гг.</a:t>
            </a:r>
            <a:endParaRPr lang="x-none" dirty="0"/>
          </a:p>
        </p:txBody>
      </p:sp>
      <p:pic>
        <p:nvPicPr>
          <p:cNvPr id="18" name="Рисунок 17">
            <a:extLst>
              <a:ext uri="{FF2B5EF4-FFF2-40B4-BE49-F238E27FC236}">
                <a16:creationId xmlns:a16="http://schemas.microsoft.com/office/drawing/2014/main" id="{2573231C-A2DD-7145-80DC-9722FE0D4510}"/>
              </a:ext>
            </a:extLst>
          </p:cNvPr>
          <p:cNvPicPr>
            <a:picLocks noChangeAspect="1"/>
          </p:cNvPicPr>
          <p:nvPr/>
        </p:nvPicPr>
        <p:blipFill>
          <a:blip r:embed="rId3"/>
          <a:stretch>
            <a:fillRect/>
          </a:stretch>
        </p:blipFill>
        <p:spPr>
          <a:xfrm>
            <a:off x="4708771" y="1183931"/>
            <a:ext cx="4326966" cy="4174654"/>
          </a:xfrm>
          <a:prstGeom prst="rect">
            <a:avLst/>
          </a:prstGeom>
        </p:spPr>
      </p:pic>
      <p:sp>
        <p:nvSpPr>
          <p:cNvPr id="20" name="TextBox 19">
            <a:extLst>
              <a:ext uri="{FF2B5EF4-FFF2-40B4-BE49-F238E27FC236}">
                <a16:creationId xmlns:a16="http://schemas.microsoft.com/office/drawing/2014/main" id="{5580A0BD-1B1B-BD40-BDDC-211D9AFECC77}"/>
              </a:ext>
            </a:extLst>
          </p:cNvPr>
          <p:cNvSpPr txBox="1"/>
          <p:nvPr/>
        </p:nvSpPr>
        <p:spPr>
          <a:xfrm>
            <a:off x="4572000" y="5539909"/>
            <a:ext cx="4587550" cy="646331"/>
          </a:xfrm>
          <a:prstGeom prst="rect">
            <a:avLst/>
          </a:prstGeom>
          <a:noFill/>
        </p:spPr>
        <p:txBody>
          <a:bodyPr wrap="square">
            <a:spAutoFit/>
          </a:bodyPr>
          <a:lstStyle/>
          <a:p>
            <a:r>
              <a:rPr lang="ru-RU" sz="1800" i="1" dirty="0">
                <a:latin typeface="TimesNewRomanPS-ItalicMT"/>
              </a:rPr>
              <a:t>Русский ресторан «Якорь» княгини Варвары </a:t>
            </a:r>
            <a:r>
              <a:rPr lang="ru-RU" sz="1800" i="1" dirty="0" err="1">
                <a:latin typeface="TimesNewRomanPS-ItalicMT"/>
              </a:rPr>
              <a:t>Репниной</a:t>
            </a:r>
            <a:r>
              <a:rPr lang="ru-RU" sz="1800" i="1" dirty="0">
                <a:latin typeface="TimesNewRomanPS-ItalicMT"/>
              </a:rPr>
              <a:t>, 1930-е</a:t>
            </a:r>
            <a:endParaRPr lang="x-none" dirty="0"/>
          </a:p>
        </p:txBody>
      </p:sp>
    </p:spTree>
    <p:extLst>
      <p:ext uri="{BB962C8B-B14F-4D97-AF65-F5344CB8AC3E}">
        <p14:creationId xmlns:p14="http://schemas.microsoft.com/office/powerpoint/2010/main" val="1786845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Старшая эмиграция</a:t>
            </a:r>
          </a:p>
        </p:txBody>
      </p:sp>
      <p:sp>
        <p:nvSpPr>
          <p:cNvPr id="3" name="Содержимое 2"/>
          <p:cNvSpPr>
            <a:spLocks noGrp="1"/>
          </p:cNvSpPr>
          <p:nvPr>
            <p:ph idx="1"/>
          </p:nvPr>
        </p:nvSpPr>
        <p:spPr/>
        <p:txBody>
          <a:bodyPr>
            <a:noAutofit/>
          </a:bodyPr>
          <a:lstStyle/>
          <a:p>
            <a:r>
              <a:rPr lang="ru-RU" sz="1600"/>
              <a:t>Эмиграция стала не просто способом физического выживания или политического протеста. Культурная память или традиция осуществлялась в эмиграции как выбор онтологических ориентиров.</a:t>
            </a:r>
          </a:p>
          <a:p>
            <a:r>
              <a:rPr lang="ru-RU" sz="1600"/>
              <a:t>Старшее поколение, объединявшее таких писателей, как Иван Бунин, Дмитрий Мережковский, Зинаида Гиппиус, Константин Бальмонт, Михаил Осоргин, Борис Зайцев, Надежда Тэффи, Алексей Ремизов, Иван Шмелев, Владислав Ходасевич, Александр Куприн, начало литературную деятельность и добилось успеха еще в дореволюционной России, </a:t>
            </a:r>
            <a:endParaRPr lang="ru-R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HV\Desktop\img1.jpg"/>
          <p:cNvPicPr>
            <a:picLocks noChangeAspect="1" noChangeArrowheads="1"/>
          </p:cNvPicPr>
          <p:nvPr/>
        </p:nvPicPr>
        <p:blipFill>
          <a:blip r:embed="rId2"/>
          <a:srcRect/>
          <a:stretch>
            <a:fillRect/>
          </a:stretch>
        </p:blipFill>
        <p:spPr bwMode="auto">
          <a:xfrm>
            <a:off x="857224" y="500042"/>
            <a:ext cx="7024694" cy="600079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PHV\Desktop\img7.jpg"/>
          <p:cNvPicPr>
            <a:picLocks noGrp="1" noChangeAspect="1" noChangeArrowheads="1"/>
          </p:cNvPicPr>
          <p:nvPr>
            <p:ph idx="1"/>
          </p:nvPr>
        </p:nvPicPr>
        <p:blipFill>
          <a:blip r:embed="rId2"/>
          <a:srcRect/>
          <a:stretch>
            <a:fillRect/>
          </a:stretch>
        </p:blipFill>
        <p:spPr bwMode="auto">
          <a:xfrm>
            <a:off x="1554691" y="1600200"/>
            <a:ext cx="6034617" cy="434907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Младшая эмиграция</a:t>
            </a:r>
          </a:p>
        </p:txBody>
      </p:sp>
      <p:sp>
        <p:nvSpPr>
          <p:cNvPr id="3" name="Содержимое 2"/>
          <p:cNvSpPr>
            <a:spLocks noGrp="1"/>
          </p:cNvSpPr>
          <p:nvPr>
            <p:ph idx="1"/>
          </p:nvPr>
        </p:nvSpPr>
        <p:spPr/>
        <p:txBody>
          <a:bodyPr/>
          <a:lstStyle/>
          <a:p>
            <a:r>
              <a:rPr lang="ru-RU" dirty="0" err="1"/>
              <a:t>Гайто</a:t>
            </a:r>
            <a:r>
              <a:rPr lang="ru-RU" dirty="0"/>
              <a:t> </a:t>
            </a:r>
            <a:r>
              <a:rPr lang="ru-RU" dirty="0" err="1"/>
              <a:t>Газданов</a:t>
            </a:r>
            <a:r>
              <a:rPr lang="ru-RU" dirty="0"/>
              <a:t>, Борис Поплавский, Владимир Варшавский, Василий Яновский, Нина Берберова, Юрий </a:t>
            </a:r>
            <a:r>
              <a:rPr lang="ru-RU" dirty="0" err="1"/>
              <a:t>Фельзен</a:t>
            </a:r>
            <a:r>
              <a:rPr lang="ru-RU" dirty="0"/>
              <a:t>, Виктор Мамченко, Анна </a:t>
            </a:r>
            <a:r>
              <a:rPr lang="ru-RU" dirty="0" err="1"/>
              <a:t>Присманова</a:t>
            </a:r>
            <a:r>
              <a:rPr lang="ru-RU" dirty="0"/>
              <a:t>, </a:t>
            </a:r>
            <a:r>
              <a:rPr lang="ru-RU" dirty="0" err="1"/>
              <a:t>Довид</a:t>
            </a:r>
            <a:r>
              <a:rPr lang="ru-RU" dirty="0"/>
              <a:t> Кнут, Александр </a:t>
            </a:r>
            <a:r>
              <a:rPr lang="ru-RU" dirty="0" err="1"/>
              <a:t>Гингер</a:t>
            </a:r>
            <a:r>
              <a:rPr lang="ru-RU" dirty="0"/>
              <a:t>, Лидия </a:t>
            </a:r>
            <a:r>
              <a:rPr lang="ru-RU" dirty="0" err="1"/>
              <a:t>Червинская</a:t>
            </a:r>
            <a:r>
              <a:rPr lang="ru-RU" dirty="0"/>
              <a:t>, Анатолий Штейгер, Владимир Смоленский, Екатерина Бакунина, Галина Кузнецова и др. </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Младшая эмиграция</a:t>
            </a:r>
          </a:p>
        </p:txBody>
      </p:sp>
      <p:sp>
        <p:nvSpPr>
          <p:cNvPr id="3" name="Содержимое 2"/>
          <p:cNvSpPr>
            <a:spLocks noGrp="1"/>
          </p:cNvSpPr>
          <p:nvPr>
            <p:ph idx="1"/>
          </p:nvPr>
        </p:nvSpPr>
        <p:spPr/>
        <p:txBody>
          <a:bodyPr>
            <a:normAutofit fontScale="77500" lnSpcReduction="20000"/>
          </a:bodyPr>
          <a:lstStyle/>
          <a:p>
            <a:r>
              <a:rPr lang="ru-RU" dirty="0"/>
              <a:t>Молодых писателей «первой волны» принято называть, по определению Владимира Варшавского, «незамеченным поколением»2 , а также «русским </a:t>
            </a:r>
            <a:r>
              <a:rPr lang="ru-RU" dirty="0" err="1"/>
              <a:t>Монпарнасом</a:t>
            </a:r>
            <a:r>
              <a:rPr lang="ru-RU" dirty="0"/>
              <a:t>». Большинство из них родилось на рубеже XX века, попало за границу в юношеском возрасте и завершило образование уже в Западной Европе. В начале творческой карьеры (конец 1920-х годов) они оказались не только между двумя культурами, языками, а также русскими и западными литературными традициями, но и в своеобразной оппозиции по отношению к старшему поколению, которое осуществляло контроль над организованной культурной жизнью русской диаспоры во Франции, включая издательства и журналы.</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HV\Desktop\img1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HV\Desktop\img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HV\Desktop\img14.jpg"/>
          <p:cNvPicPr>
            <a:picLocks noChangeAspect="1" noChangeArrowheads="1"/>
          </p:cNvPicPr>
          <p:nvPr/>
        </p:nvPicPr>
        <p:blipFill>
          <a:blip r:embed="rId2"/>
          <a:srcRect/>
          <a:stretch>
            <a:fillRect/>
          </a:stretch>
        </p:blipFill>
        <p:spPr bwMode="auto">
          <a:xfrm>
            <a:off x="1187624" y="-30476"/>
            <a:ext cx="9144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HV\Desktop\img1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HV\Desktop\img1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4034" name="Picture 2" descr="C:\Users\PHV\Desktop\3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Миссия русской эмиграции</a:t>
            </a:r>
          </a:p>
        </p:txBody>
      </p:sp>
      <p:sp>
        <p:nvSpPr>
          <p:cNvPr id="3" name="Содержимое 2"/>
          <p:cNvSpPr>
            <a:spLocks noGrp="1"/>
          </p:cNvSpPr>
          <p:nvPr>
            <p:ph idx="1"/>
          </p:nvPr>
        </p:nvSpPr>
        <p:spPr/>
        <p:txBody>
          <a:bodyPr>
            <a:normAutofit fontScale="77500" lnSpcReduction="20000"/>
          </a:bodyPr>
          <a:lstStyle/>
          <a:p>
            <a:r>
              <a:rPr lang="ru-RU" dirty="0"/>
              <a:t>Творчество старшего поколения было отмечено пассеизмом, элегическим настроем, ностальгией по утраченной дореволюционной России, которая на расстоянии и по мере удаления во времени все более идеализировалась и приобретала мифические черты, а эмиграция переосмысливалась как изгнание из рая. В порядке психологической компенсации за лишения был создан миф о «миссии» русской эмиграции, что программно было заявлено в речи Бунина 1924 года, так и озаглавленной — «Миссия русской эмиграции». Смысл этой миссии был выражен меткой формулой «мы не в </a:t>
            </a:r>
            <a:r>
              <a:rPr lang="ru-RU" dirty="0" err="1"/>
              <a:t>изгнаньи</a:t>
            </a:r>
            <a:r>
              <a:rPr lang="ru-RU" dirty="0"/>
              <a:t>, мы в </a:t>
            </a:r>
            <a:r>
              <a:rPr lang="ru-RU" dirty="0" err="1"/>
              <a:t>посланьи</a:t>
            </a:r>
            <a:r>
              <a:rPr lang="ru-RU" dirty="0"/>
              <a:t>», создание которой приписывалось Гиппиус, хотя, по-видимому, она была впервые употреблена Берберовой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же такое эмиграция? </a:t>
            </a:r>
          </a:p>
        </p:txBody>
      </p:sp>
      <p:sp>
        <p:nvSpPr>
          <p:cNvPr id="3" name="Содержимое 2"/>
          <p:cNvSpPr>
            <a:spLocks noGrp="1"/>
          </p:cNvSpPr>
          <p:nvPr>
            <p:ph idx="1"/>
          </p:nvPr>
        </p:nvSpPr>
        <p:spPr/>
        <p:txBody>
          <a:bodyPr/>
          <a:lstStyle/>
          <a:p>
            <a:r>
              <a:rPr lang="ru-RU" dirty="0"/>
              <a:t> Понятие «эмиграция» (от лат. </a:t>
            </a:r>
            <a:r>
              <a:rPr lang="ru-RU" dirty="0" err="1"/>
              <a:t>emigro</a:t>
            </a:r>
            <a:r>
              <a:rPr lang="ru-RU" dirty="0"/>
              <a:t> — выселяюсь) имеет широкое значение и встраивается в ряд близких явлений, связанных с культурой современной мобильности, но в то же время различных по своему генезису и роли в культуре.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Благодарю за внимание!</a:t>
            </a:r>
          </a:p>
        </p:txBody>
      </p:sp>
      <p:pic>
        <p:nvPicPr>
          <p:cNvPr id="4" name="Picture 2">
            <a:extLst>
              <a:ext uri="{FF2B5EF4-FFF2-40B4-BE49-F238E27FC236}">
                <a16:creationId xmlns:a16="http://schemas.microsoft.com/office/drawing/2014/main" id="{31718F8C-05E5-2F42-B5CF-8845E2F2AC3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0291"/>
          <a:stretch/>
        </p:blipFill>
        <p:spPr bwMode="auto">
          <a:xfrm>
            <a:off x="457200" y="1813265"/>
            <a:ext cx="8229600" cy="4099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История русской эмиграции</a:t>
            </a:r>
          </a:p>
        </p:txBody>
      </p:sp>
      <p:sp>
        <p:nvSpPr>
          <p:cNvPr id="3" name="Содержимое 2"/>
          <p:cNvSpPr>
            <a:spLocks noGrp="1"/>
          </p:cNvSpPr>
          <p:nvPr>
            <p:ph idx="1"/>
          </p:nvPr>
        </p:nvSpPr>
        <p:spPr/>
        <p:txBody>
          <a:bodyPr>
            <a:normAutofit fontScale="55000" lnSpcReduction="20000"/>
          </a:bodyPr>
          <a:lstStyle/>
          <a:p>
            <a:pPr algn="ctr">
              <a:buNone/>
            </a:pPr>
            <a:r>
              <a:rPr lang="ru-RU" dirty="0"/>
              <a:t>1564-1917</a:t>
            </a:r>
          </a:p>
          <a:p>
            <a:pPr algn="ctr">
              <a:buNone/>
            </a:pPr>
            <a:r>
              <a:rPr lang="ru-RU" dirty="0"/>
              <a:t>Эмиграция как феномен русской истории возникает именно в XX веке. </a:t>
            </a:r>
          </a:p>
          <a:p>
            <a:pPr>
              <a:buNone/>
            </a:pPr>
            <a:r>
              <a:rPr lang="ru-RU" dirty="0"/>
              <a:t>	Однако еще до революции Россию покинуло около 1,7 миллиона человек, включая находившихся в оппозиции к самодержавной власти либеральных мыслителей, революционеров, многочисленные группы, подвергавшиеся гонениям (от духоборов, переселившихся в конце 1890-х годов в Канаду, до евреев, направившихся в Палестину и в США после погромов начала XX века), а также добровольно оставивших Россию и поселившихся в Западной Европе писателей (как, например, Тургенев или Боборыкин). Родоначальником русской эмиграции можно считать князя Андрея Курбского, бежавшего в 1564 году от гнева Ивана Грозного в Литву и направлявшего оттуда царю полные пафоса письма, написанные с безукоризненным соблюдением правил красноречия (сомнения в подлинности этих документов, высказываемые современными учеными, не умаляют их символического статуса в истории русской эмигрантской письменности). Эти случаи кажутся вполне изолированными по сравнению с мощными миграционными процессами, вызванными революционными событиями 1917 года, и с </a:t>
            </a:r>
            <a:r>
              <a:rPr lang="ru-RU" dirty="0" err="1"/>
              <a:t>последущими</a:t>
            </a:r>
            <a:r>
              <a:rPr lang="ru-RU" dirty="0"/>
              <a:t> регулярно повторяющимися на протяжении всего советского периода центробежными потоками. </a:t>
            </a:r>
          </a:p>
          <a:p>
            <a:pPr algn="ct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Первая волна </a:t>
            </a:r>
          </a:p>
        </p:txBody>
      </p:sp>
      <p:pic>
        <p:nvPicPr>
          <p:cNvPr id="4" name="Содержимое 3">
            <a:extLst>
              <a:ext uri="{FF2B5EF4-FFF2-40B4-BE49-F238E27FC236}">
                <a16:creationId xmlns:a16="http://schemas.microsoft.com/office/drawing/2014/main" id="{2491EE18-4264-CE4F-86E1-FDC98CE70248}"/>
              </a:ext>
            </a:extLst>
          </p:cNvPr>
          <p:cNvPicPr>
            <a:picLocks noGrp="1" noChangeAspect="1"/>
          </p:cNvPicPr>
          <p:nvPr>
            <p:ph idx="1"/>
          </p:nvPr>
        </p:nvPicPr>
        <p:blipFill>
          <a:blip r:embed="rId2"/>
          <a:stretch>
            <a:fillRect/>
          </a:stretch>
        </p:blipFill>
        <p:spPr>
          <a:xfrm>
            <a:off x="1214414" y="2071678"/>
            <a:ext cx="7929586" cy="47863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«Первая волна» охватывает период с 1917 по 1940 год; </a:t>
            </a:r>
          </a:p>
        </p:txBody>
      </p:sp>
      <p:pic>
        <p:nvPicPr>
          <p:cNvPr id="2050" name="Picture 2" descr="C:\Users\PHV\Desktop\img89.jpg"/>
          <p:cNvPicPr>
            <a:picLocks noGrp="1" noChangeAspect="1" noChangeArrowheads="1"/>
          </p:cNvPicPr>
          <p:nvPr>
            <p:ph idx="1"/>
          </p:nvPr>
        </p:nvPicPr>
        <p:blipFill>
          <a:blip r:embed="rId2"/>
          <a:srcRect/>
          <a:stretch>
            <a:fillRect/>
          </a:stretch>
        </p:blipFill>
        <p:spPr bwMode="auto">
          <a:xfrm>
            <a:off x="1187624" y="1556792"/>
            <a:ext cx="6786609" cy="497207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«Русский» Харбин и Шанхай</a:t>
            </a:r>
          </a:p>
        </p:txBody>
      </p:sp>
      <p:sp>
        <p:nvSpPr>
          <p:cNvPr id="3" name="Содержимое 2"/>
          <p:cNvSpPr>
            <a:spLocks noGrp="1"/>
          </p:cNvSpPr>
          <p:nvPr>
            <p:ph idx="1"/>
          </p:nvPr>
        </p:nvSpPr>
        <p:spPr/>
        <p:txBody>
          <a:bodyPr>
            <a:normAutofit lnSpcReduction="10000"/>
          </a:bodyPr>
          <a:lstStyle/>
          <a:p>
            <a:r>
              <a:rPr lang="ru-RU" dirty="0"/>
              <a:t>В 1917 году русское население Харбина насчитывало 100 тысяч человек. </a:t>
            </a:r>
          </a:p>
          <a:p>
            <a:r>
              <a:rPr lang="ru-RU" dirty="0"/>
              <a:t>102 газеты и 141 журнал на русском языке</a:t>
            </a:r>
          </a:p>
          <a:p>
            <a:r>
              <a:rPr lang="ru-RU" dirty="0"/>
              <a:t> Шанхай в тридцатые годы был одним из самых крупных, динамичных и </a:t>
            </a:r>
            <a:r>
              <a:rPr lang="ru-RU" dirty="0" err="1"/>
              <a:t>космополитичных</a:t>
            </a:r>
            <a:r>
              <a:rPr lang="ru-RU" dirty="0"/>
              <a:t> городов мира. К 1937 году русская колония Шанхая насчитывала 37 тысяч человек, к началу сороковых годов она увеличилась почти вдвое. </a:t>
            </a:r>
          </a:p>
          <a:p>
            <a:endParaRPr lang="ru-RU" dirty="0"/>
          </a:p>
        </p:txBody>
      </p:sp>
      <p:sp>
        <p:nvSpPr>
          <p:cNvPr id="16386" name="AutoShape 2" descr="Картинки по запросу &quot;русский шанхай&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Время замирает в русском Харбине</a:t>
            </a:r>
          </a:p>
        </p:txBody>
      </p:sp>
      <p:pic>
        <p:nvPicPr>
          <p:cNvPr id="24577" name="Picture 1" descr="C:\Users\PHV\Desktop\1548273783141686358.jpg"/>
          <p:cNvPicPr>
            <a:picLocks noGrp="1" noChangeAspect="1" noChangeArrowheads="1"/>
          </p:cNvPicPr>
          <p:nvPr>
            <p:ph idx="1"/>
          </p:nvPr>
        </p:nvPicPr>
        <p:blipFill>
          <a:blip r:embed="rId2"/>
          <a:srcRect/>
          <a:stretch>
            <a:fillRect/>
          </a:stretch>
        </p:blipFill>
        <p:spPr bwMode="auto">
          <a:xfrm>
            <a:off x="1041749" y="1600200"/>
            <a:ext cx="7060502" cy="45259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Французский флер русского Шанхая</a:t>
            </a:r>
          </a:p>
        </p:txBody>
      </p:sp>
      <p:sp>
        <p:nvSpPr>
          <p:cNvPr id="3" name="Содержимое 2"/>
          <p:cNvSpPr>
            <a:spLocks noGrp="1"/>
          </p:cNvSpPr>
          <p:nvPr>
            <p:ph idx="1"/>
          </p:nvPr>
        </p:nvSpPr>
        <p:spPr/>
        <p:txBody>
          <a:bodyPr>
            <a:normAutofit fontScale="92500" lnSpcReduction="20000"/>
          </a:bodyPr>
          <a:lstStyle/>
          <a:p>
            <a:pPr algn="just"/>
            <a:r>
              <a:rPr lang="ru-RU" dirty="0"/>
              <a:t>К 1937 году русская колония Шанхая насчитывала 37 тысяч человек, к началу сороковых годов она увеличилась почти вдвое. Большинство русских поселилось на территории Французской концессии, в элегантном тенистом районе, застроенном особняками в стиле </a:t>
            </a:r>
            <a:r>
              <a:rPr lang="ru-RU" dirty="0" err="1"/>
              <a:t>арт-деко</a:t>
            </a:r>
            <a:r>
              <a:rPr lang="ru-RU" dirty="0"/>
              <a:t>. В этом своеобразном уголке Европы умещались многочисленные концертные залы, театры, включая знаменитые «Катай» и «</a:t>
            </a:r>
            <a:r>
              <a:rPr lang="ru-RU" dirty="0" err="1"/>
              <a:t>Лисеум</a:t>
            </a:r>
            <a:r>
              <a:rPr lang="ru-RU" dirty="0"/>
              <a:t>», где выступали Александр Вертинский, Федор Шаляпин, Борис </a:t>
            </a:r>
            <a:r>
              <a:rPr lang="ru-RU" dirty="0" err="1"/>
              <a:t>Лиссаневич</a:t>
            </a:r>
            <a:r>
              <a:rPr lang="ru-RU" dirty="0"/>
              <a:t>.</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5963</TotalTime>
  <Words>1159</Words>
  <Application>Microsoft Office PowerPoint</Application>
  <PresentationFormat>Экран (4:3)</PresentationFormat>
  <Paragraphs>43</Paragraphs>
  <Slides>30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vt:lpstr>
      <vt:lpstr>Calibri</vt:lpstr>
      <vt:lpstr>GothamPro-Italic</vt:lpstr>
      <vt:lpstr>TimesNewRomanPS-ItalicMT</vt:lpstr>
      <vt:lpstr>Тема Office</vt:lpstr>
      <vt:lpstr>Литература русского зарубежья как тип самопознания</vt:lpstr>
      <vt:lpstr>Презентация PowerPoint</vt:lpstr>
      <vt:lpstr>Что же такое эмиграция? </vt:lpstr>
      <vt:lpstr>История русской эмиграции</vt:lpstr>
      <vt:lpstr>Первая волна </vt:lpstr>
      <vt:lpstr>«Первая волна» охватывает период с 1917 по 1940 год; </vt:lpstr>
      <vt:lpstr>«Русский» Харбин и Шанхай</vt:lpstr>
      <vt:lpstr>Время замирает в русском Харбине</vt:lpstr>
      <vt:lpstr>Французский флер русского Шанхая</vt:lpstr>
      <vt:lpstr>Французский флер русского Шанхая</vt:lpstr>
      <vt:lpstr>Русский след в китайской культуре</vt:lpstr>
      <vt:lpstr>Поэзия восточной диаспоры</vt:lpstr>
      <vt:lpstr>Русская Япония</vt:lpstr>
      <vt:lpstr>Давид Бурлюк – японский вояж</vt:lpstr>
      <vt:lpstr>Западно-Европейская Эмиграция</vt:lpstr>
      <vt:lpstr>Презентация PowerPoint</vt:lpstr>
      <vt:lpstr>Презентация PowerPoint</vt:lpstr>
      <vt:lpstr>Презентация PowerPoint</vt:lpstr>
      <vt:lpstr>Старшая эмиграция</vt:lpstr>
      <vt:lpstr>Презентация PowerPoint</vt:lpstr>
      <vt:lpstr>Младшая эмиграция</vt:lpstr>
      <vt:lpstr>Младшая эмиграция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Миссия русской эмиграции</vt:lpstr>
      <vt:lpstr>Благодарю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Литература «первой волны» в культурно-историческом аспекте</dc:title>
  <dc:creator>PHV</dc:creator>
  <cp:lastModifiedBy>NVG</cp:lastModifiedBy>
  <cp:revision>24</cp:revision>
  <dcterms:created xsi:type="dcterms:W3CDTF">2020-01-09T12:28:18Z</dcterms:created>
  <dcterms:modified xsi:type="dcterms:W3CDTF">2022-09-05T07:31:25Z</dcterms:modified>
</cp:coreProperties>
</file>