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3" r:id="rId3"/>
    <p:sldId id="259" r:id="rId4"/>
    <p:sldId id="285" r:id="rId5"/>
    <p:sldId id="287" r:id="rId6"/>
    <p:sldId id="288" r:id="rId7"/>
    <p:sldId id="286" r:id="rId8"/>
    <p:sldId id="282" r:id="rId9"/>
    <p:sldId id="283" r:id="rId10"/>
    <p:sldId id="281" r:id="rId11"/>
    <p:sldId id="284" r:id="rId12"/>
    <p:sldId id="291" r:id="rId13"/>
    <p:sldId id="290" r:id="rId14"/>
    <p:sldId id="289" r:id="rId15"/>
    <p:sldId id="295" r:id="rId16"/>
    <p:sldId id="292" r:id="rId17"/>
    <p:sldId id="29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A62AC-D051-4EEB-A303-25D5D32ED2C1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F2EE8-594A-43F3-BCCD-3E911A409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849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soj</a:t>
            </a:r>
            <a:r>
              <a:rPr lang="cs-CZ" dirty="0" err="1"/>
              <a:t>ák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F2EE8-594A-43F3-BCCD-3E911A40953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49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6B3BF-0E36-4AF2-93D2-CCD038328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41F9EC-3B19-4E3C-9B07-97CE8EC9E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A0C5A6-45C6-4F5C-9FBB-834C36A5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213ED5-33E7-496C-9F2F-82B116B7F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355915-D99C-440B-A61B-C8E1D39AE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55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018AE-BADA-4312-AE55-66A627F92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66D245-47E3-4DF7-8E81-4FA6FDF2E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DECF14-27D7-4B9F-BEAC-3B4A9ACD3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389CDF-45DB-4EA7-8074-966B4F25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4C6442-9124-4A29-B7F7-3A31CDEE2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52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6C7D6D5-D799-46C8-AE8A-4850AA8D95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049D22-7710-4254-963E-7612BFECE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A245AE-EAEF-48C2-8ED6-9681F334D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94CB1B-029B-441C-BC76-7057050EF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0B614F-23B3-4EAA-91EF-1BA40717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38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6A02C-D76A-4DED-AD34-CEFA777B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20CAF-F44A-446F-B709-DE7C6698F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27D552-A576-4D70-B1A9-2A90195D0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D44C43-1F56-497E-B7CA-FCC3903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1FD93-89BF-4309-ACD2-CAE762C94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28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6139B-7213-4E97-A24C-72339C78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CC2305-09FB-4BDF-93CE-8088B0432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EB5758-1B68-4683-846B-43A2CC24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BACD3F-F536-444C-B1BF-4E2B9C80C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F31B46-31A3-4C1A-BF23-E5834277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16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78AB8-6556-41CA-90E7-3D4860DE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C549B-D065-4DD9-8CF5-60FC1ACBC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BFD1F8-09C7-4F0D-BAF9-66BBF2746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424B83-EEFE-4E3C-94FE-F1220A42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588BDE-11F8-4224-8DB9-ACF218F4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BB7E89-1482-4E36-B01E-932951FA3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4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DE1BA-1F98-480C-A0E3-CF99E520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37EF58-AEC7-43EF-9822-9E36D354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AB90D0-3C13-440F-A093-83B6069DD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034C967-7B30-45AA-9DA8-32D561B65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3FCA99-0892-4908-BE1E-871D78534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EFD27E-8666-46D0-8280-0436F712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56DCCE9-C518-4553-8A30-5DAD90E65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7C84B4-60D0-48F9-8658-04C6F704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0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4E17D-03B3-4C54-9A89-5C4B72C0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75577FB-DEEE-4390-87FA-66ED7DC62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298E1C-F864-4184-A078-32AF208A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68E1CA-A860-4597-A282-B51287CC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17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C735BA-3C96-4FE3-9C9B-43F5CC668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D8EE67-A143-4BA6-893A-04E71CB47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0E1617D-6A5F-4145-AE1C-5BCDAD605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8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49A38-1059-4644-963E-0FDAB908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5E37FF-06DB-40A9-8269-FCC07C63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C68AE7-259B-4C89-9285-FD234DFC9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82709D-5611-48CD-863A-79F94944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9ADFE8-CFD5-4140-AC57-B345231C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0AEC9E-D05F-433F-B5C3-356C26B7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0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58703-4558-4FED-8E3A-26C42F93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EFF71FA-220E-4D14-9758-2CC5E83C9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ED3AF5-438D-4069-A45D-F636BDBF0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414EAA-7DBC-49D0-BD98-B90F4DCE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5CB34E-65DA-4857-9909-046BB7C8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9D1572-99D1-49C1-BBE0-EA63C03A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aintStrokes trans="89000" intensity="7"/>
                    </a14:imgEffect>
                    <a14:imgEffect>
                      <a14:colorTemperature colorTemp="3321"/>
                    </a14:imgEffect>
                    <a14:imgEffect>
                      <a14:saturation sat="166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8B820B5-6952-4F2B-BFB5-BE041BE6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65C4D4-2C23-49CF-8987-C324134A1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908065-ACA4-4AA3-91DE-A8FD18BEB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9FFD9-06DF-4297-A972-D97B8BAF61C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34810E-B088-4EAA-9A0E-C973B1510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4BE6C-3362-45E3-9A3F-D5722B966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DD61F-D622-405A-8C29-158AEE479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52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webofknowledge.com/" TargetMode="External"/><Relationship Id="rId2" Type="http://schemas.openxmlformats.org/officeDocument/2006/relationships/hyperlink" Target="https://www.scopus.com/search/form.uri?display=basi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www/104835/Standardy_praci_SOC_PED_od_r.2016.pdf?studium=71888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lf/js19/metodika_zp/web/docs/Metodika_pro_zpracovani_zaverecne_prace_skripta.pdf" TargetMode="External"/><Relationship Id="rId2" Type="http://schemas.openxmlformats.org/officeDocument/2006/relationships/hyperlink" Target="http://www.pglbc.cz/wp-content/uploads/2016/09/Metodologie_odborne_prace_-_opory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atalog.muni.cz/" TargetMode="External"/><Relationship Id="rId2" Type="http://schemas.openxmlformats.org/officeDocument/2006/relationships/hyperlink" Target="http://www.digitalniknihovn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leph.muni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pro.com/" TargetMode="External"/><Relationship Id="rId2" Type="http://schemas.openxmlformats.org/officeDocument/2006/relationships/hyperlink" Target="https://pedagogika.phil.muni.cz/studium/citacni-norma-ap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isk.phil.muni.cz/kpi/informace-maji-hodnotu/citacni-normy" TargetMode="External"/><Relationship Id="rId4" Type="http://schemas.openxmlformats.org/officeDocument/2006/relationships/hyperlink" Target="https://www.easybib.com/guides/citation-guides/apa-format/how-to-cite-a-website-ap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ozcestnik.nidv.cz/front/sekce/73?idCategory=73" TargetMode="External"/><Relationship Id="rId2" Type="http://schemas.openxmlformats.org/officeDocument/2006/relationships/hyperlink" Target="https://www.nkp.cz/o-knihovne/odborne-cinnosti/oddeleni-periodik/recenzovane-casopis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books.google.com/" TargetMode="External"/><Relationship Id="rId3" Type="http://schemas.openxmlformats.org/officeDocument/2006/relationships/hyperlink" Target="http://ezdroje.muni.cz/" TargetMode="External"/><Relationship Id="rId7" Type="http://schemas.openxmlformats.org/officeDocument/2006/relationships/hyperlink" Target="http://scholar.google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zdroje.muni.cz/fulltextfinder/index.php?lang=cs" TargetMode="External"/><Relationship Id="rId5" Type="http://schemas.openxmlformats.org/officeDocument/2006/relationships/hyperlink" Target="http://ezdroje.muni.cz/vzdaleny_pristup/?lang=cs" TargetMode="External"/><Relationship Id="rId4" Type="http://schemas.openxmlformats.org/officeDocument/2006/relationships/hyperlink" Target="http://discovery.muni.cz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iencedirect.com/" TargetMode="External"/><Relationship Id="rId3" Type="http://schemas.openxmlformats.org/officeDocument/2006/relationships/hyperlink" Target="https://www.scopus.com/" TargetMode="External"/><Relationship Id="rId7" Type="http://schemas.openxmlformats.org/officeDocument/2006/relationships/hyperlink" Target="https://taylorandfrancis.com/" TargetMode="External"/><Relationship Id="rId12" Type="http://schemas.openxmlformats.org/officeDocument/2006/relationships/hyperlink" Target="https://katedry.ped.muni.cz/knihovna/e-zdroje/databaze" TargetMode="External"/><Relationship Id="rId2" Type="http://schemas.openxmlformats.org/officeDocument/2006/relationships/hyperlink" Target="https://login.webofknowledg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quest.com/" TargetMode="External"/><Relationship Id="rId11" Type="http://schemas.openxmlformats.org/officeDocument/2006/relationships/hyperlink" Target="https://ezdroje.muni.cz/prehled/abecedne.php?lang=cs" TargetMode="External"/><Relationship Id="rId5" Type="http://schemas.openxmlformats.org/officeDocument/2006/relationships/hyperlink" Target="http://link.springer.com/" TargetMode="External"/><Relationship Id="rId10" Type="http://schemas.openxmlformats.org/officeDocument/2006/relationships/hyperlink" Target="https://scholar.google.cz/" TargetMode="External"/><Relationship Id="rId4" Type="http://schemas.openxmlformats.org/officeDocument/2006/relationships/hyperlink" Target="https://www.ebscohost.com/" TargetMode="External"/><Relationship Id="rId9" Type="http://schemas.openxmlformats.org/officeDocument/2006/relationships/hyperlink" Target="https://eric.ed.gov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12E2B-B162-4A1D-B6A7-1E8A0D4EE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Databáze, zdroje, časopisy, citace a citační normy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9D37A4-B307-49EF-8F23-AE4A7E3D8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Vlastní odborné texty (závěrečné práce BP/DP, eseje…)</a:t>
            </a:r>
          </a:p>
        </p:txBody>
      </p:sp>
    </p:spTree>
    <p:extLst>
      <p:ext uri="{BB962C8B-B14F-4D97-AF65-F5344CB8AC3E}">
        <p14:creationId xmlns:p14="http://schemas.microsoft.com/office/powerpoint/2010/main" val="349072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hledat (</a:t>
            </a:r>
            <a:r>
              <a:rPr lang="cs-CZ" dirty="0">
                <a:hlinkClick r:id="rId2"/>
              </a:rPr>
              <a:t>SCOPUS</a:t>
            </a:r>
            <a:r>
              <a:rPr lang="cs-CZ" dirty="0"/>
              <a:t>, </a:t>
            </a:r>
            <a:r>
              <a:rPr lang="cs-CZ" dirty="0" err="1">
                <a:hlinkClick r:id="rId3"/>
              </a:rPr>
              <a:t>WoS</a:t>
            </a:r>
            <a:r>
              <a:rPr lang="cs-CZ" dirty="0"/>
              <a:t> atd.)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se umět říci klíčová slova (když je nevíme, snažíme se opisovat) (OR či AND)</a:t>
            </a:r>
          </a:p>
          <a:p>
            <a:r>
              <a:rPr lang="cs-CZ" dirty="0"/>
              <a:t>Je fajn hledat věci, co spolu souvisí</a:t>
            </a:r>
          </a:p>
          <a:p>
            <a:r>
              <a:rPr lang="cs-CZ" dirty="0"/>
              <a:t>Dobrým zdrojem jsou reference v základních článcích</a:t>
            </a:r>
          </a:p>
          <a:p>
            <a:r>
              <a:rPr lang="cs-CZ" dirty="0"/>
              <a:t>Je vhodné odfiltrovat věci co nechceme (NOT)</a:t>
            </a:r>
          </a:p>
          <a:p>
            <a:r>
              <a:rPr lang="cs-CZ" dirty="0"/>
              <a:t>Je vhodné filtrovat časově</a:t>
            </a:r>
          </a:p>
          <a:p>
            <a:r>
              <a:rPr lang="cs-CZ" dirty="0"/>
              <a:t>Někdy se hodí filtrovat oborově</a:t>
            </a:r>
          </a:p>
        </p:txBody>
      </p:sp>
      <p:pic>
        <p:nvPicPr>
          <p:cNvPr id="1026" name="Picture 2" descr="https://cdn.muni.cz/media/3007418/screenshot.png?mode=crop&amp;center=0.5,0.5&amp;rnd=131515984270000000&amp;width=9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414" y="5445225"/>
            <a:ext cx="7192350" cy="140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67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hledat (SCOPUS, </a:t>
            </a:r>
            <a:r>
              <a:rPr lang="cs-CZ" dirty="0" err="1"/>
              <a:t>WoS</a:t>
            </a:r>
            <a:r>
              <a:rPr lang="cs-CZ" dirty="0"/>
              <a:t> atp.)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Lze filtrovat kde se hledá</a:t>
            </a:r>
          </a:p>
          <a:p>
            <a:r>
              <a:rPr lang="cs-CZ" dirty="0"/>
              <a:t>Lze filtrovat i obor, autora, (stupeň vzdělávání), zemi, …</a:t>
            </a:r>
          </a:p>
          <a:p>
            <a:r>
              <a:rPr lang="cs-CZ" dirty="0"/>
              <a:t>Užitečné je i vědět, podle čeho se řadí výsledky</a:t>
            </a:r>
          </a:p>
        </p:txBody>
      </p:sp>
    </p:spTree>
    <p:extLst>
      <p:ext uri="{BB962C8B-B14F-4D97-AF65-F5344CB8AC3E}">
        <p14:creationId xmlns:p14="http://schemas.microsoft.com/office/powerpoint/2010/main" val="45661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D6EFD-63BA-4172-A437-3997B76F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 vhodných tipů…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CB7E6F-C076-45AA-9FFE-5B44A3E31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Užívat primární zdroje </a:t>
            </a:r>
          </a:p>
          <a:p>
            <a:r>
              <a:rPr lang="cs-CZ" dirty="0"/>
              <a:t>Užívat aktuální zdroje vzhledem k tématu (např. ne texty z 90. let o globalizaci) </a:t>
            </a:r>
          </a:p>
          <a:p>
            <a:r>
              <a:rPr lang="cs-CZ" dirty="0"/>
              <a:t>Pozor na ideologicky zabarvené texty (stranické </a:t>
            </a:r>
            <a:r>
              <a:rPr lang="cs-CZ" dirty="0" err="1"/>
              <a:t>think</a:t>
            </a:r>
            <a:r>
              <a:rPr lang="cs-CZ" dirty="0"/>
              <a:t>-tanky, blogy politiků apod.)</a:t>
            </a:r>
          </a:p>
          <a:p>
            <a:r>
              <a:rPr lang="cs-CZ" dirty="0"/>
              <a:t>Jak se to má s wikipedií (Web 2.0)</a:t>
            </a:r>
          </a:p>
        </p:txBody>
      </p:sp>
    </p:spTree>
    <p:extLst>
      <p:ext uri="{BB962C8B-B14F-4D97-AF65-F5344CB8AC3E}">
        <p14:creationId xmlns:p14="http://schemas.microsoft.com/office/powerpoint/2010/main" val="384523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75AE1-C55E-4EC2-B870-0CF7F719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psát esej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EC1A8-042D-4120-82FE-B5A20B425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Dodržovat téma, obsahové a formální náležitosti</a:t>
            </a:r>
          </a:p>
          <a:p>
            <a:r>
              <a:rPr lang="cs-CZ" dirty="0"/>
              <a:t>Úvod, korpus, závěr</a:t>
            </a:r>
          </a:p>
          <a:p>
            <a:r>
              <a:rPr lang="cs-CZ" dirty="0"/>
              <a:t>Argumentace, polemika, </a:t>
            </a:r>
          </a:p>
          <a:p>
            <a:r>
              <a:rPr lang="cs-CZ" dirty="0"/>
              <a:t>Vyhnout se banálním či bezobsažným tvrzením</a:t>
            </a:r>
          </a:p>
          <a:p>
            <a:r>
              <a:rPr lang="cs-CZ" dirty="0"/>
              <a:t>Vycházet také z jiných zdrojů </a:t>
            </a:r>
          </a:p>
        </p:txBody>
      </p:sp>
    </p:spTree>
    <p:extLst>
      <p:ext uri="{BB962C8B-B14F-4D97-AF65-F5344CB8AC3E}">
        <p14:creationId xmlns:p14="http://schemas.microsoft.com/office/powerpoint/2010/main" val="587520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6AD71-09F0-4700-9B88-8BD5A206B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bakalářskou/diplomovou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85F65E-2671-4AFE-B309-BC68B5109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140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Konkrétní formální a obsahové náležitosti si určují katedry a pracoviště samy.</a:t>
            </a:r>
          </a:p>
          <a:p>
            <a:r>
              <a:rPr lang="cs-CZ" dirty="0"/>
              <a:t>Archiv závěrečných prací (pro inspiraci; k zjištění, zda identické téma už není zpracováno, popř. jak jej obohatit, inovovat, …)</a:t>
            </a:r>
          </a:p>
          <a:p>
            <a:r>
              <a:rPr lang="cs-CZ" i="1" dirty="0" err="1"/>
              <a:t>Textere</a:t>
            </a:r>
            <a:r>
              <a:rPr lang="cs-CZ" dirty="0"/>
              <a:t> (tkát) = text (plynulý, čtenářsky přívětivý tok psané řeči)</a:t>
            </a:r>
          </a:p>
          <a:p>
            <a:r>
              <a:rPr lang="cs-CZ" dirty="0"/>
              <a:t>Vlastní odborný text, využití zdrojů (správné citování!)</a:t>
            </a:r>
          </a:p>
          <a:p>
            <a:r>
              <a:rPr lang="cs-CZ" dirty="0"/>
              <a:t>Strukturovaný text</a:t>
            </a:r>
          </a:p>
          <a:p>
            <a:r>
              <a:rPr lang="cs-CZ" dirty="0"/>
              <a:t>Nejčastěji standardně teoretická a výzkumná (empirická) část</a:t>
            </a:r>
          </a:p>
          <a:p>
            <a:r>
              <a:rPr lang="cs-CZ" dirty="0"/>
              <a:t>V cizím jazyce také možnost </a:t>
            </a:r>
          </a:p>
          <a:p>
            <a:r>
              <a:rPr lang="cs-CZ" b="1" dirty="0" err="1"/>
              <a:t>Eco</a:t>
            </a:r>
            <a:r>
              <a:rPr lang="cs-CZ" dirty="0"/>
              <a:t> – Jak napsat diplomovou práci; </a:t>
            </a:r>
            <a:r>
              <a:rPr lang="cs-CZ" b="1" dirty="0"/>
              <a:t>Šanderová</a:t>
            </a:r>
            <a:r>
              <a:rPr lang="cs-CZ" dirty="0"/>
              <a:t> - Jak číst a psát odborný text ve společenských vědách</a:t>
            </a:r>
          </a:p>
        </p:txBody>
      </p:sp>
    </p:spTree>
    <p:extLst>
      <p:ext uri="{BB962C8B-B14F-4D97-AF65-F5344CB8AC3E}">
        <p14:creationId xmlns:p14="http://schemas.microsoft.com/office/powerpoint/2010/main" val="174754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72F2E-55F4-43B1-81EE-C9995D13D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 tvorby BP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90F41-6CED-4DBF-8D40-19A7DDFC3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u="sng" dirty="0">
                <a:solidFill>
                  <a:srgbClr val="A6A7DC"/>
                </a:solidFill>
                <a:effectLst/>
                <a:latin typeface="Segoe UI" panose="020B0502040204020203" pitchFamily="34" charset="0"/>
                <a:hlinkClick r:id="rId2" tooltip="https://is.muni.cz/auth/www/104835/standardy_praci_soc_ped_od_r.2016.pdf?studium=718886"/>
              </a:rPr>
              <a:t>https://is.muni.cz/auth/www/104835/Standardy_praci_SOC_PED_od_r.2016.pdf?studium=718886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391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C4020-25DB-4658-834B-A996E9FD8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náležitosti BP / DP na </a:t>
            </a:r>
            <a:r>
              <a:rPr lang="cs-CZ" dirty="0" err="1"/>
              <a:t>KSocPed</a:t>
            </a:r>
            <a:r>
              <a:rPr lang="cs-CZ" dirty="0"/>
              <a:t> MUNI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CA22D-1D95-4668-9FF5-DB014D31C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počet stran výkladového textu požadavek: BP - minimálně 45 stran výkladu, DP – minimálně 65 stran výkladu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Zaměření práce: teoretická studie, empirická studie, metodika, odborná esej (traktát).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20% textu z BP lze využít i do DP;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 BP alespoň dva zahraniční zdroje, pro DP alespoň čtyři zahraniční zdroje;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 BP alespoň 20 zdrojů; pro DP alespoň 40 odborných zdrojů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579846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3CBF9-6957-40D3-8AB5-03A42761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Metodologie odborné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06D9A2-576D-48B9-9097-82B2C87A5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http://www.pglbc.cz/wp-content/uploads/2016/09/Metodologie_odborne_prace_-_opory.pdf</a:t>
            </a:r>
            <a:r>
              <a:rPr lang="cs-CZ" dirty="0"/>
              <a:t> </a:t>
            </a:r>
          </a:p>
          <a:p>
            <a:r>
              <a:rPr lang="cs-CZ" dirty="0">
                <a:hlinkClick r:id="rId3"/>
              </a:rPr>
              <a:t>https://is.muni.cz/do/rect/el/estud/lf/js19/metodika_zp/web/docs/Metodika_pro_zpracovani_zaverecne_prace_skripta.pdf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64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61439-1829-4612-AEE8-99B51B675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 češtině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1D1A70-B3D6-4533-B989-F87688228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http://www.digitalniknihovna.cz/</a:t>
            </a:r>
            <a:r>
              <a:rPr lang="cs-CZ" dirty="0"/>
              <a:t> - přístup k tunám zdrojů (knihy, časopisy, noviny, mapy, hudebniny) (Jirous)</a:t>
            </a:r>
          </a:p>
          <a:p>
            <a:r>
              <a:rPr lang="cs-CZ" dirty="0">
                <a:hlinkClick r:id="rId3"/>
              </a:rPr>
              <a:t>https://katalog.muni.cz/</a:t>
            </a:r>
            <a:r>
              <a:rPr lang="cs-CZ" dirty="0"/>
              <a:t> nebo </a:t>
            </a:r>
            <a:r>
              <a:rPr lang="cs-CZ" dirty="0">
                <a:hlinkClick r:id="rId4"/>
              </a:rPr>
              <a:t>https://aleph.muni.cz/</a:t>
            </a:r>
            <a:r>
              <a:rPr lang="cs-CZ" dirty="0"/>
              <a:t> </a:t>
            </a:r>
          </a:p>
          <a:p>
            <a:r>
              <a:rPr lang="cs-CZ" dirty="0"/>
              <a:t>Archiv závěrečných prací (IS, UK, UPOL atd.)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05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55E9F-720F-4997-BB78-076A566C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citovat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F827D-F477-451B-897A-76A9A2984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Citační norma – co to je </a:t>
            </a:r>
          </a:p>
          <a:p>
            <a:r>
              <a:rPr lang="cs-CZ" dirty="0"/>
              <a:t>APA - </a:t>
            </a:r>
            <a:r>
              <a:rPr lang="cs-CZ" dirty="0">
                <a:hlinkClick r:id="rId2"/>
              </a:rPr>
              <a:t>https://pedagogika.phil.muni.cz/studium/citacni-norma-apa</a:t>
            </a:r>
            <a:r>
              <a:rPr lang="cs-CZ" dirty="0"/>
              <a:t> </a:t>
            </a: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https://www.citacepro.com/ </a:t>
            </a:r>
            <a:r>
              <a:rPr lang="cs-CZ" dirty="0"/>
              <a:t>vzdálený přístup přes MUNI-učo</a:t>
            </a:r>
            <a:endParaRPr lang="cs-CZ" dirty="0">
              <a:hlinkClick r:id="rId3"/>
            </a:endParaRPr>
          </a:p>
          <a:p>
            <a:endParaRPr lang="cs-CZ" dirty="0"/>
          </a:p>
          <a:p>
            <a:r>
              <a:rPr lang="cs-CZ" dirty="0"/>
              <a:t>Jak citovat webové stránky a další netradiční relevantní zdroje: </a:t>
            </a:r>
            <a:r>
              <a:rPr lang="cs-CZ" dirty="0">
                <a:hlinkClick r:id="rId4"/>
              </a:rPr>
              <a:t>https://www.easybib.com/guides/citation-guides/apa-format/how-to-cite-a-website-apa/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https://kisk.phil.muni.cz/kpi/informace-maji-hodnotu/citacni-normy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Hypertextové odkazy ?</a:t>
            </a:r>
          </a:p>
          <a:p>
            <a:endParaRPr lang="cs-CZ" dirty="0"/>
          </a:p>
          <a:p>
            <a:endParaRPr lang="cs-CZ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87640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10339-45CD-4A82-98DC-38CC1038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309D70-FCF5-4F8B-8A85-DCB07BC12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úmyslné i neúmyslné používání myšlenky či části textu jiného autora, které vydává za své – neuvádí se citace (úmyslně či neúmyslně)</a:t>
            </a:r>
          </a:p>
          <a:p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Autoplagiátorství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(Z.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Bauman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Fotobanka, veřejné vlastnictví</a:t>
            </a:r>
          </a:p>
          <a:p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75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08901-CC47-47E5-8A33-E1420A62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Odborné časopisy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661FAB-7EB0-41AB-9635-399F2E048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Učíme-li se aktivně číst, zároveň se tím učíme srozumitelně psát.</a:t>
            </a:r>
          </a:p>
          <a:p>
            <a:r>
              <a:rPr lang="cs-CZ" dirty="0"/>
              <a:t>Bez čtení není vzdělání.</a:t>
            </a:r>
          </a:p>
          <a:p>
            <a:r>
              <a:rPr lang="cs-CZ" dirty="0"/>
              <a:t>Nepřeberné množství – jak se vyznat?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02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A3CD7-D76C-4241-807F-2A6361D99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odborných časopisů, článků,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F8C59-9DC6-41AD-8EBC-089CA1594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https://www.nkp.cz/o-knihovne/odborne-cinnosti/oddeleni-periodik/recenzovane-casopisy</a:t>
            </a:r>
            <a:r>
              <a:rPr lang="cs-CZ" dirty="0"/>
              <a:t> – jak poznat kvalitní časopis?</a:t>
            </a:r>
          </a:p>
          <a:p>
            <a:r>
              <a:rPr lang="cs-CZ" dirty="0">
                <a:hlinkClick r:id="rId3"/>
              </a:rPr>
              <a:t>http://rozcestnik.nidv.cz/front/sekce/73?idCategory=73</a:t>
            </a:r>
            <a:r>
              <a:rPr lang="cs-CZ" dirty="0"/>
              <a:t> – české/slovenské časopisy z oboru pedagogika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53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8935A-3483-4C02-A93D-D5731C0B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Elektronické zdroje, rozcestníky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26C6F-B4B8-478C-A167-6DB5E3F11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cs-CZ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3"/>
              </a:rPr>
              <a:t>ezdroje.muni.cz</a:t>
            </a:r>
            <a:r>
              <a:rPr lang="cs-CZ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US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</a:rPr>
              <a:t>*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portál elektronických informačních zdrojů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Většinu z nich lze souběžně prohledávat pomocí služby </a:t>
            </a:r>
            <a:r>
              <a:rPr lang="cs-CZ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4"/>
              </a:rPr>
              <a:t>discovery.muni.cz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licencovaným zdrojům pomocí tzv. </a:t>
            </a:r>
            <a:r>
              <a:rPr lang="cs-CZ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5"/>
              </a:rPr>
              <a:t>vzdáleného přístupu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Řada databází pracuje se službou </a:t>
            </a:r>
            <a:r>
              <a:rPr lang="cs-CZ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6"/>
              </a:rPr>
              <a:t>Full Text </a:t>
            </a:r>
            <a:r>
              <a:rPr lang="cs-CZ" b="0" i="0" u="sng" dirty="0" err="1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6"/>
              </a:rPr>
              <a:t>Finder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7"/>
              </a:rPr>
              <a:t>Google </a:t>
            </a:r>
            <a:r>
              <a:rPr lang="cs-CZ" b="0" i="0" u="sng" dirty="0" err="1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7"/>
              </a:rPr>
              <a:t>Scholar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- prohledává plné texty a metadata z odborné literatury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8"/>
              </a:rPr>
              <a:t>Google </a:t>
            </a:r>
            <a:r>
              <a:rPr lang="cs-CZ" b="0" i="0" u="sng" dirty="0" err="1">
                <a:solidFill>
                  <a:srgbClr val="55008B"/>
                </a:solidFill>
                <a:effectLst/>
                <a:latin typeface="Arial" panose="020B0604020202020204" pitchFamily="34" charset="0"/>
                <a:hlinkClick r:id="rId8"/>
              </a:rPr>
              <a:t>Books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- zpřístupňuje části knih chráněných autorským zákonem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53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databází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>
                <a:hlinkClick r:id="rId2"/>
              </a:rPr>
              <a:t>Web </a:t>
            </a:r>
            <a:r>
              <a:rPr lang="cs-CZ" u="sng" dirty="0" err="1">
                <a:hlinkClick r:id="rId2"/>
              </a:rPr>
              <a:t>of</a:t>
            </a:r>
            <a:r>
              <a:rPr lang="cs-CZ" u="sng" dirty="0">
                <a:hlinkClick r:id="rId2"/>
              </a:rPr>
              <a:t> Science</a:t>
            </a:r>
            <a:r>
              <a:rPr lang="cs-CZ" dirty="0"/>
              <a:t> (</a:t>
            </a:r>
            <a:r>
              <a:rPr lang="cs-CZ" dirty="0" err="1"/>
              <a:t>WoS</a:t>
            </a:r>
            <a:r>
              <a:rPr lang="cs-CZ" dirty="0"/>
              <a:t>)</a:t>
            </a:r>
          </a:p>
          <a:p>
            <a:r>
              <a:rPr lang="cs-CZ" u="sng" dirty="0" err="1">
                <a:hlinkClick r:id="rId3"/>
              </a:rPr>
              <a:t>Scopus</a:t>
            </a:r>
            <a:endParaRPr lang="cs-CZ" u="sng" dirty="0"/>
          </a:p>
          <a:p>
            <a:r>
              <a:rPr lang="cs-CZ" u="sng" dirty="0">
                <a:hlinkClick r:id="rId4"/>
              </a:rPr>
              <a:t>EBSCO</a:t>
            </a:r>
            <a:r>
              <a:rPr lang="cs-CZ" dirty="0"/>
              <a:t>, </a:t>
            </a:r>
            <a:r>
              <a:rPr lang="cs-CZ" u="sng" dirty="0" err="1">
                <a:hlinkClick r:id="rId5"/>
              </a:rPr>
              <a:t>SpringerLink</a:t>
            </a:r>
            <a:r>
              <a:rPr lang="cs-CZ" dirty="0"/>
              <a:t>, </a:t>
            </a:r>
            <a:r>
              <a:rPr lang="cs-CZ" u="sng" dirty="0" err="1">
                <a:hlinkClick r:id="rId6"/>
              </a:rPr>
              <a:t>ProQuest</a:t>
            </a:r>
            <a:r>
              <a:rPr lang="cs-CZ" dirty="0"/>
              <a:t>, </a:t>
            </a:r>
            <a:r>
              <a:rPr lang="cs-CZ" u="sng" dirty="0" err="1">
                <a:hlinkClick r:id="rId7"/>
              </a:rPr>
              <a:t>Taylor&amp;Francis</a:t>
            </a:r>
            <a:r>
              <a:rPr lang="cs-CZ" dirty="0"/>
              <a:t>, </a:t>
            </a:r>
            <a:r>
              <a:rPr lang="cs-CZ" u="sng" dirty="0">
                <a:hlinkClick r:id="rId8"/>
              </a:rPr>
              <a:t>Science Direct</a:t>
            </a:r>
            <a:endParaRPr lang="cs-CZ" u="sng" dirty="0"/>
          </a:p>
          <a:p>
            <a:endParaRPr lang="cs-CZ" u="sng" dirty="0"/>
          </a:p>
          <a:p>
            <a:r>
              <a:rPr lang="cs-CZ" u="sng" dirty="0">
                <a:hlinkClick r:id="rId9"/>
              </a:rPr>
              <a:t>ERIC</a:t>
            </a:r>
            <a:endParaRPr lang="cs-CZ" u="sng" dirty="0"/>
          </a:p>
          <a:p>
            <a:r>
              <a:rPr lang="cs-CZ" dirty="0">
                <a:hlinkClick r:id="rId10"/>
              </a:rPr>
              <a:t>Google </a:t>
            </a:r>
            <a:r>
              <a:rPr lang="cs-CZ" dirty="0" err="1">
                <a:hlinkClick r:id="rId10"/>
              </a:rPr>
              <a:t>Scholar</a:t>
            </a:r>
            <a:endParaRPr lang="cs-CZ" dirty="0"/>
          </a:p>
          <a:p>
            <a:endParaRPr lang="cs-CZ" dirty="0"/>
          </a:p>
          <a:p>
            <a:r>
              <a:rPr lang="cs-CZ" dirty="0"/>
              <a:t>(</a:t>
            </a:r>
            <a:r>
              <a:rPr lang="cs-CZ" dirty="0">
                <a:hlinkClick r:id="rId11"/>
              </a:rPr>
              <a:t>https://ezdroje.muni.cz/prehled/abecedne.php?lang=cs</a:t>
            </a:r>
            <a:r>
              <a:rPr lang="cs-CZ" dirty="0"/>
              <a:t> a </a:t>
            </a:r>
            <a:r>
              <a:rPr lang="cs-CZ" dirty="0">
                <a:hlinkClick r:id="rId12"/>
              </a:rPr>
              <a:t>https://katedry.ped.muni.cz/knihovna/e-zdroje/</a:t>
            </a:r>
            <a:r>
              <a:rPr lang="cs-CZ" dirty="0" err="1">
                <a:hlinkClick r:id="rId12"/>
              </a:rPr>
              <a:t>databaze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97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nikdo nemá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Napsat autorovi článku</a:t>
            </a:r>
          </a:p>
          <a:p>
            <a:r>
              <a:rPr lang="cs-CZ" dirty="0" err="1"/>
              <a:t>ResearchGate</a:t>
            </a:r>
            <a:r>
              <a:rPr lang="cs-CZ" dirty="0"/>
              <a:t>, Academia.edu, …</a:t>
            </a:r>
          </a:p>
          <a:p>
            <a:r>
              <a:rPr lang="cs-CZ" dirty="0"/>
              <a:t>…či jiné „pokoutní“ možnosti…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23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884</Words>
  <Application>Microsoft Office PowerPoint</Application>
  <PresentationFormat>Širokoúhlá obrazovka</PresentationFormat>
  <Paragraphs>92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Segoe UI</vt:lpstr>
      <vt:lpstr>Times New Roman</vt:lpstr>
      <vt:lpstr>Motiv Office</vt:lpstr>
      <vt:lpstr>Databáze, zdroje, časopisy, citace a citační normy</vt:lpstr>
      <vt:lpstr>Zdroje v češtině</vt:lpstr>
      <vt:lpstr>Jak citovat</vt:lpstr>
      <vt:lpstr>Plagiátorství</vt:lpstr>
      <vt:lpstr>Odborné časopisy </vt:lpstr>
      <vt:lpstr>Databáze odborných časopisů, článků, zdrojů</vt:lpstr>
      <vt:lpstr>Elektronické zdroje, rozcestníky</vt:lpstr>
      <vt:lpstr>Přehled databází</vt:lpstr>
      <vt:lpstr>Když nikdo nemá přístup</vt:lpstr>
      <vt:lpstr>Jak hledat (SCOPUS, WoS atd.)</vt:lpstr>
      <vt:lpstr>Jak hledat (SCOPUS, WoS atp.)</vt:lpstr>
      <vt:lpstr>Pár vhodných tipů…</vt:lpstr>
      <vt:lpstr>Jak psát esej</vt:lpstr>
      <vt:lpstr>Jak napsat bakalářskou/diplomovou práci</vt:lpstr>
      <vt:lpstr>Standardy tvorby BP</vt:lpstr>
      <vt:lpstr>Vybrané náležitosti BP / DP na KSocPed MUNI</vt:lpstr>
      <vt:lpstr>Metodologie odborné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František Trapl</dc:creator>
  <cp:lastModifiedBy>František Trapl</cp:lastModifiedBy>
  <cp:revision>33</cp:revision>
  <dcterms:created xsi:type="dcterms:W3CDTF">2020-10-08T18:06:06Z</dcterms:created>
  <dcterms:modified xsi:type="dcterms:W3CDTF">2020-12-08T09:42:40Z</dcterms:modified>
</cp:coreProperties>
</file>