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72" r:id="rId2"/>
    <p:sldId id="456" r:id="rId3"/>
    <p:sldId id="354" r:id="rId4"/>
    <p:sldId id="533" r:id="rId5"/>
    <p:sldId id="534" r:id="rId6"/>
    <p:sldId id="535" r:id="rId7"/>
    <p:sldId id="532" r:id="rId8"/>
    <p:sldId id="452" r:id="rId9"/>
    <p:sldId id="433" r:id="rId10"/>
    <p:sldId id="497" r:id="rId11"/>
    <p:sldId id="403" r:id="rId12"/>
    <p:sldId id="540" r:id="rId13"/>
    <p:sldId id="394" r:id="rId14"/>
    <p:sldId id="401" r:id="rId15"/>
    <p:sldId id="538" r:id="rId16"/>
    <p:sldId id="473" r:id="rId17"/>
    <p:sldId id="539" r:id="rId18"/>
    <p:sldId id="395" r:id="rId19"/>
    <p:sldId id="464" r:id="rId20"/>
    <p:sldId id="404" r:id="rId21"/>
    <p:sldId id="475" r:id="rId22"/>
    <p:sldId id="400" r:id="rId23"/>
    <p:sldId id="375" r:id="rId24"/>
    <p:sldId id="551" r:id="rId25"/>
    <p:sldId id="363" r:id="rId26"/>
    <p:sldId id="396" r:id="rId27"/>
    <p:sldId id="398" r:id="rId28"/>
    <p:sldId id="397" r:id="rId29"/>
    <p:sldId id="471" r:id="rId30"/>
    <p:sldId id="420" r:id="rId31"/>
    <p:sldId id="416" r:id="rId32"/>
    <p:sldId id="399" r:id="rId33"/>
    <p:sldId id="474" r:id="rId34"/>
    <p:sldId id="550" r:id="rId35"/>
    <p:sldId id="526" r:id="rId36"/>
    <p:sldId id="304" r:id="rId37"/>
    <p:sldId id="383" r:id="rId38"/>
    <p:sldId id="438" r:id="rId39"/>
    <p:sldId id="525" r:id="rId40"/>
    <p:sldId id="513" r:id="rId41"/>
    <p:sldId id="514" r:id="rId42"/>
    <p:sldId id="515" r:id="rId43"/>
    <p:sldId id="516" r:id="rId44"/>
    <p:sldId id="517" r:id="rId45"/>
    <p:sldId id="527" r:id="rId46"/>
    <p:sldId id="518" r:id="rId47"/>
    <p:sldId id="519" r:id="rId48"/>
    <p:sldId id="520" r:id="rId49"/>
    <p:sldId id="521" r:id="rId50"/>
    <p:sldId id="522" r:id="rId51"/>
    <p:sldId id="523" r:id="rId52"/>
    <p:sldId id="510" r:id="rId53"/>
    <p:sldId id="508" r:id="rId54"/>
    <p:sldId id="524" r:id="rId55"/>
    <p:sldId id="541" r:id="rId56"/>
    <p:sldId id="413" r:id="rId57"/>
    <p:sldId id="451" r:id="rId58"/>
    <p:sldId id="476" r:id="rId59"/>
    <p:sldId id="547" r:id="rId60"/>
    <p:sldId id="441" r:id="rId61"/>
    <p:sldId id="350" r:id="rId62"/>
    <p:sldId id="545" r:id="rId63"/>
    <p:sldId id="455" r:id="rId64"/>
    <p:sldId id="477" r:id="rId65"/>
    <p:sldId id="478" r:id="rId66"/>
    <p:sldId id="479" r:id="rId67"/>
    <p:sldId id="432" r:id="rId68"/>
    <p:sldId id="414" r:id="rId69"/>
    <p:sldId id="467" r:id="rId70"/>
    <p:sldId id="469" r:id="rId71"/>
    <p:sldId id="472" r:id="rId72"/>
    <p:sldId id="453" r:id="rId73"/>
    <p:sldId id="443" r:id="rId74"/>
    <p:sldId id="444" r:id="rId75"/>
    <p:sldId id="445" r:id="rId76"/>
    <p:sldId id="446" r:id="rId77"/>
    <p:sldId id="457" r:id="rId78"/>
    <p:sldId id="346" r:id="rId79"/>
    <p:sldId id="374" r:id="rId80"/>
    <p:sldId id="356" r:id="rId81"/>
    <p:sldId id="466" r:id="rId82"/>
    <p:sldId id="367" r:id="rId83"/>
    <p:sldId id="288" r:id="rId84"/>
    <p:sldId id="347" r:id="rId85"/>
    <p:sldId id="415" r:id="rId86"/>
    <p:sldId id="376" r:id="rId87"/>
    <p:sldId id="343" r:id="rId88"/>
    <p:sldId id="458" r:id="rId89"/>
    <p:sldId id="459" r:id="rId90"/>
    <p:sldId id="460" r:id="rId91"/>
    <p:sldId id="461" r:id="rId92"/>
    <p:sldId id="462" r:id="rId93"/>
    <p:sldId id="463" r:id="rId94"/>
    <p:sldId id="468" r:id="rId95"/>
    <p:sldId id="449" r:id="rId96"/>
    <p:sldId id="360" r:id="rId97"/>
    <p:sldId id="465" r:id="rId98"/>
    <p:sldId id="435" r:id="rId9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37" autoAdjust="0"/>
  </p:normalViewPr>
  <p:slideViewPr>
    <p:cSldViewPr>
      <p:cViewPr varScale="1">
        <p:scale>
          <a:sx n="70" d="100"/>
          <a:sy n="70" d="100"/>
        </p:scale>
        <p:origin x="141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92D1F-853A-4973-ACD9-96319FAED5D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132C0E7-DB94-4D7A-9894-55EBE706D85E}">
      <dgm:prSet/>
      <dgm:spPr/>
      <dgm:t>
        <a:bodyPr/>
        <a:lstStyle/>
        <a:p>
          <a:r>
            <a:rPr lang="cs-CZ" b="1" dirty="0"/>
            <a:t>DEF3: Socializace</a:t>
          </a:r>
          <a:r>
            <a:rPr lang="cs-CZ" dirty="0"/>
            <a:t> je proces osvojování si </a:t>
          </a:r>
          <a:r>
            <a:rPr lang="cs-CZ" b="1" dirty="0"/>
            <a:t>kulturou</a:t>
          </a:r>
          <a:r>
            <a:rPr lang="cs-CZ" dirty="0"/>
            <a:t> </a:t>
          </a:r>
          <a:r>
            <a:rPr lang="cs-CZ" b="1" dirty="0"/>
            <a:t>sdílených</a:t>
          </a:r>
          <a:r>
            <a:rPr lang="cs-CZ" dirty="0"/>
            <a:t> poznatků, vzorců chování a praktik, hodnot, postojů, ideálů, norem a zákazů atd.</a:t>
          </a:r>
          <a:endParaRPr lang="en-US" dirty="0"/>
        </a:p>
      </dgm:t>
    </dgm:pt>
    <dgm:pt modelId="{92D32914-4CC8-4F44-B8A2-D081F1E113DE}" type="parTrans" cxnId="{F3C3F2A8-99FD-4AA6-AB55-8E49C6863749}">
      <dgm:prSet/>
      <dgm:spPr/>
      <dgm:t>
        <a:bodyPr/>
        <a:lstStyle/>
        <a:p>
          <a:endParaRPr lang="en-US"/>
        </a:p>
      </dgm:t>
    </dgm:pt>
    <dgm:pt modelId="{8EDC8DAC-9514-44BE-9B84-6600FE4D1411}" type="sibTrans" cxnId="{F3C3F2A8-99FD-4AA6-AB55-8E49C6863749}">
      <dgm:prSet/>
      <dgm:spPr/>
      <dgm:t>
        <a:bodyPr/>
        <a:lstStyle/>
        <a:p>
          <a:endParaRPr lang="en-US"/>
        </a:p>
      </dgm:t>
    </dgm:pt>
    <dgm:pt modelId="{7C612E2D-BCD1-4C57-AA25-90032D79AB31}">
      <dgm:prSet/>
      <dgm:spPr/>
      <dgm:t>
        <a:bodyPr/>
        <a:lstStyle/>
        <a:p>
          <a:r>
            <a:rPr lang="cs-CZ" b="1"/>
            <a:t>DEF4: Socializace je všechno, co se naučíme (a vše, co budeme učit druhé)</a:t>
          </a:r>
          <a:r>
            <a:rPr lang="cs-CZ"/>
            <a:t>.</a:t>
          </a:r>
          <a:endParaRPr lang="en-US"/>
        </a:p>
      </dgm:t>
    </dgm:pt>
    <dgm:pt modelId="{10E3AC19-4CA6-45D4-A7B0-822E2E0455F1}" type="parTrans" cxnId="{20DDA5D6-03FB-4633-ADA6-EE80DAB0B3DE}">
      <dgm:prSet/>
      <dgm:spPr/>
      <dgm:t>
        <a:bodyPr/>
        <a:lstStyle/>
        <a:p>
          <a:endParaRPr lang="en-US"/>
        </a:p>
      </dgm:t>
    </dgm:pt>
    <dgm:pt modelId="{77B99AC6-6743-4BCA-B60E-B137A3052203}" type="sibTrans" cxnId="{20DDA5D6-03FB-4633-ADA6-EE80DAB0B3DE}">
      <dgm:prSet/>
      <dgm:spPr/>
      <dgm:t>
        <a:bodyPr/>
        <a:lstStyle/>
        <a:p>
          <a:endParaRPr lang="en-US"/>
        </a:p>
      </dgm:t>
    </dgm:pt>
    <dgm:pt modelId="{770C1B97-1A5A-4742-BB3B-6A747373DC19}" type="pres">
      <dgm:prSet presAssocID="{EFC92D1F-853A-4973-ACD9-96319FAED5DD}" presName="root" presStyleCnt="0">
        <dgm:presLayoutVars>
          <dgm:dir/>
          <dgm:resizeHandles val="exact"/>
        </dgm:presLayoutVars>
      </dgm:prSet>
      <dgm:spPr/>
    </dgm:pt>
    <dgm:pt modelId="{E25EF021-1AC7-4200-8FC3-73D3F5E0D065}" type="pres">
      <dgm:prSet presAssocID="{7132C0E7-DB94-4D7A-9894-55EBE706D85E}" presName="compNode" presStyleCnt="0"/>
      <dgm:spPr/>
    </dgm:pt>
    <dgm:pt modelId="{163F2DBD-DE76-4446-BBFA-FB7D0BDAA00F}" type="pres">
      <dgm:prSet presAssocID="{7132C0E7-DB94-4D7A-9894-55EBE706D85E}" presName="bgRect" presStyleLbl="bgShp" presStyleIdx="0" presStyleCnt="2"/>
      <dgm:spPr/>
    </dgm:pt>
    <dgm:pt modelId="{BE13CC2D-79EF-498A-A152-30F9EF6550FE}" type="pres">
      <dgm:prSet presAssocID="{7132C0E7-DB94-4D7A-9894-55EBE706D85E}"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lava s ozubenými koly se souvislou výplní"/>
        </a:ext>
      </dgm:extLst>
    </dgm:pt>
    <dgm:pt modelId="{24F8020F-446E-4D1D-8A83-25B89857D69D}" type="pres">
      <dgm:prSet presAssocID="{7132C0E7-DB94-4D7A-9894-55EBE706D85E}" presName="spaceRect" presStyleCnt="0"/>
      <dgm:spPr/>
    </dgm:pt>
    <dgm:pt modelId="{E80791AD-2A4C-41B7-9278-220AF7A06C5C}" type="pres">
      <dgm:prSet presAssocID="{7132C0E7-DB94-4D7A-9894-55EBE706D85E}" presName="parTx" presStyleLbl="revTx" presStyleIdx="0" presStyleCnt="2">
        <dgm:presLayoutVars>
          <dgm:chMax val="0"/>
          <dgm:chPref val="0"/>
        </dgm:presLayoutVars>
      </dgm:prSet>
      <dgm:spPr/>
    </dgm:pt>
    <dgm:pt modelId="{822F4DD0-18AC-45D3-B34D-94B3A1F12135}" type="pres">
      <dgm:prSet presAssocID="{8EDC8DAC-9514-44BE-9B84-6600FE4D1411}" presName="sibTrans" presStyleCnt="0"/>
      <dgm:spPr/>
    </dgm:pt>
    <dgm:pt modelId="{41F9E4A6-EDC7-493F-9BE5-FB288D366BFA}" type="pres">
      <dgm:prSet presAssocID="{7C612E2D-BCD1-4C57-AA25-90032D79AB31}" presName="compNode" presStyleCnt="0"/>
      <dgm:spPr/>
    </dgm:pt>
    <dgm:pt modelId="{7A72EE64-76FC-471D-954E-E93D0234AF66}" type="pres">
      <dgm:prSet presAssocID="{7C612E2D-BCD1-4C57-AA25-90032D79AB31}" presName="bgRect" presStyleLbl="bgShp" presStyleIdx="1" presStyleCnt="2"/>
      <dgm:spPr/>
    </dgm:pt>
    <dgm:pt modelId="{B4B6EB8D-67B1-48E0-BDBA-E25C35FA5F86}" type="pres">
      <dgm:prSet presAssocID="{7C612E2D-BCD1-4C57-AA25-90032D79AB31}"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avá a levá hemisféra se souvislou výplní"/>
        </a:ext>
      </dgm:extLst>
    </dgm:pt>
    <dgm:pt modelId="{A5BC6144-6862-43B0-A0DC-061784497504}" type="pres">
      <dgm:prSet presAssocID="{7C612E2D-BCD1-4C57-AA25-90032D79AB31}" presName="spaceRect" presStyleCnt="0"/>
      <dgm:spPr/>
    </dgm:pt>
    <dgm:pt modelId="{56479C77-51AD-4BFC-80EC-9BBEA6815577}" type="pres">
      <dgm:prSet presAssocID="{7C612E2D-BCD1-4C57-AA25-90032D79AB31}" presName="parTx" presStyleLbl="revTx" presStyleIdx="1" presStyleCnt="2">
        <dgm:presLayoutVars>
          <dgm:chMax val="0"/>
          <dgm:chPref val="0"/>
        </dgm:presLayoutVars>
      </dgm:prSet>
      <dgm:spPr/>
    </dgm:pt>
  </dgm:ptLst>
  <dgm:cxnLst>
    <dgm:cxn modelId="{82D88014-A475-4AE4-94D1-27B1A3E335C8}" type="presOf" srcId="{EFC92D1F-853A-4973-ACD9-96319FAED5DD}" destId="{770C1B97-1A5A-4742-BB3B-6A747373DC19}" srcOrd="0" destOrd="0" presId="urn:microsoft.com/office/officeart/2018/2/layout/IconVerticalSolidList"/>
    <dgm:cxn modelId="{4C675A1B-7AAC-4C7D-ABDE-91DC75AA58BA}" type="presOf" srcId="{7C612E2D-BCD1-4C57-AA25-90032D79AB31}" destId="{56479C77-51AD-4BFC-80EC-9BBEA6815577}" srcOrd="0" destOrd="0" presId="urn:microsoft.com/office/officeart/2018/2/layout/IconVerticalSolidList"/>
    <dgm:cxn modelId="{F3C3F2A8-99FD-4AA6-AB55-8E49C6863749}" srcId="{EFC92D1F-853A-4973-ACD9-96319FAED5DD}" destId="{7132C0E7-DB94-4D7A-9894-55EBE706D85E}" srcOrd="0" destOrd="0" parTransId="{92D32914-4CC8-4F44-B8A2-D081F1E113DE}" sibTransId="{8EDC8DAC-9514-44BE-9B84-6600FE4D1411}"/>
    <dgm:cxn modelId="{648E6ABE-C8B3-4691-B7A4-83EB49207EA7}" type="presOf" srcId="{7132C0E7-DB94-4D7A-9894-55EBE706D85E}" destId="{E80791AD-2A4C-41B7-9278-220AF7A06C5C}" srcOrd="0" destOrd="0" presId="urn:microsoft.com/office/officeart/2018/2/layout/IconVerticalSolidList"/>
    <dgm:cxn modelId="{20DDA5D6-03FB-4633-ADA6-EE80DAB0B3DE}" srcId="{EFC92D1F-853A-4973-ACD9-96319FAED5DD}" destId="{7C612E2D-BCD1-4C57-AA25-90032D79AB31}" srcOrd="1" destOrd="0" parTransId="{10E3AC19-4CA6-45D4-A7B0-822E2E0455F1}" sibTransId="{77B99AC6-6743-4BCA-B60E-B137A3052203}"/>
    <dgm:cxn modelId="{24BFBDB1-4027-4040-BBA9-E07F6C5FEA5F}" type="presParOf" srcId="{770C1B97-1A5A-4742-BB3B-6A747373DC19}" destId="{E25EF021-1AC7-4200-8FC3-73D3F5E0D065}" srcOrd="0" destOrd="0" presId="urn:microsoft.com/office/officeart/2018/2/layout/IconVerticalSolidList"/>
    <dgm:cxn modelId="{945517D8-DBE7-4611-9978-84EF498BCD9C}" type="presParOf" srcId="{E25EF021-1AC7-4200-8FC3-73D3F5E0D065}" destId="{163F2DBD-DE76-4446-BBFA-FB7D0BDAA00F}" srcOrd="0" destOrd="0" presId="urn:microsoft.com/office/officeart/2018/2/layout/IconVerticalSolidList"/>
    <dgm:cxn modelId="{92FBECED-35DB-4226-A726-28B5FD822551}" type="presParOf" srcId="{E25EF021-1AC7-4200-8FC3-73D3F5E0D065}" destId="{BE13CC2D-79EF-498A-A152-30F9EF6550FE}" srcOrd="1" destOrd="0" presId="urn:microsoft.com/office/officeart/2018/2/layout/IconVerticalSolidList"/>
    <dgm:cxn modelId="{96F3380E-4D9C-4E98-A91B-16442DA7C273}" type="presParOf" srcId="{E25EF021-1AC7-4200-8FC3-73D3F5E0D065}" destId="{24F8020F-446E-4D1D-8A83-25B89857D69D}" srcOrd="2" destOrd="0" presId="urn:microsoft.com/office/officeart/2018/2/layout/IconVerticalSolidList"/>
    <dgm:cxn modelId="{8859E04E-0C35-4983-802A-C6AA7E91DAB8}" type="presParOf" srcId="{E25EF021-1AC7-4200-8FC3-73D3F5E0D065}" destId="{E80791AD-2A4C-41B7-9278-220AF7A06C5C}" srcOrd="3" destOrd="0" presId="urn:microsoft.com/office/officeart/2018/2/layout/IconVerticalSolidList"/>
    <dgm:cxn modelId="{68BE4745-8145-4ABA-AC8B-5D82DA98E7C8}" type="presParOf" srcId="{770C1B97-1A5A-4742-BB3B-6A747373DC19}" destId="{822F4DD0-18AC-45D3-B34D-94B3A1F12135}" srcOrd="1" destOrd="0" presId="urn:microsoft.com/office/officeart/2018/2/layout/IconVerticalSolidList"/>
    <dgm:cxn modelId="{EA98534F-E6F8-4140-85B4-94B1F116122C}" type="presParOf" srcId="{770C1B97-1A5A-4742-BB3B-6A747373DC19}" destId="{41F9E4A6-EDC7-493F-9BE5-FB288D366BFA}" srcOrd="2" destOrd="0" presId="urn:microsoft.com/office/officeart/2018/2/layout/IconVerticalSolidList"/>
    <dgm:cxn modelId="{A260FBBC-9067-4DB0-9E80-728CCDE025DB}" type="presParOf" srcId="{41F9E4A6-EDC7-493F-9BE5-FB288D366BFA}" destId="{7A72EE64-76FC-471D-954E-E93D0234AF66}" srcOrd="0" destOrd="0" presId="urn:microsoft.com/office/officeart/2018/2/layout/IconVerticalSolidList"/>
    <dgm:cxn modelId="{9B4ECEF0-A8B5-47B0-9252-257BB8804D27}" type="presParOf" srcId="{41F9E4A6-EDC7-493F-9BE5-FB288D366BFA}" destId="{B4B6EB8D-67B1-48E0-BDBA-E25C35FA5F86}" srcOrd="1" destOrd="0" presId="urn:microsoft.com/office/officeart/2018/2/layout/IconVerticalSolidList"/>
    <dgm:cxn modelId="{7FE96C2F-CB43-457F-BC73-137AC000E358}" type="presParOf" srcId="{41F9E4A6-EDC7-493F-9BE5-FB288D366BFA}" destId="{A5BC6144-6862-43B0-A0DC-061784497504}" srcOrd="2" destOrd="0" presId="urn:microsoft.com/office/officeart/2018/2/layout/IconVerticalSolidList"/>
    <dgm:cxn modelId="{E9D364ED-11AE-49A8-BE84-47B16D4010F5}" type="presParOf" srcId="{41F9E4A6-EDC7-493F-9BE5-FB288D366BFA}" destId="{56479C77-51AD-4BFC-80EC-9BBEA681557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F2DBD-DE76-4446-BBFA-FB7D0BDAA00F}">
      <dsp:nvSpPr>
        <dsp:cNvPr id="0" name=""/>
        <dsp:cNvSpPr/>
      </dsp:nvSpPr>
      <dsp:spPr>
        <a:xfrm>
          <a:off x="0" y="751661"/>
          <a:ext cx="8229600" cy="1387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3CC2D-79EF-498A-A152-30F9EF6550FE}">
      <dsp:nvSpPr>
        <dsp:cNvPr id="0" name=""/>
        <dsp:cNvSpPr/>
      </dsp:nvSpPr>
      <dsp:spPr>
        <a:xfrm>
          <a:off x="419774" y="1063890"/>
          <a:ext cx="763225" cy="76322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E80791AD-2A4C-41B7-9278-220AF7A06C5C}">
      <dsp:nvSpPr>
        <dsp:cNvPr id="0" name=""/>
        <dsp:cNvSpPr/>
      </dsp:nvSpPr>
      <dsp:spPr>
        <a:xfrm>
          <a:off x="1602773" y="751661"/>
          <a:ext cx="6626826" cy="138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63" tIns="146863" rIns="146863" bIns="146863" numCol="1" spcCol="1270" anchor="ctr" anchorCtr="0">
          <a:noAutofit/>
        </a:bodyPr>
        <a:lstStyle/>
        <a:p>
          <a:pPr marL="0" lvl="0" indent="0" algn="l" defTabSz="1066800">
            <a:lnSpc>
              <a:spcPct val="90000"/>
            </a:lnSpc>
            <a:spcBef>
              <a:spcPct val="0"/>
            </a:spcBef>
            <a:spcAft>
              <a:spcPct val="35000"/>
            </a:spcAft>
            <a:buNone/>
          </a:pPr>
          <a:r>
            <a:rPr lang="cs-CZ" sz="2400" b="1" kern="1200" dirty="0"/>
            <a:t>DEF3: Socializace</a:t>
          </a:r>
          <a:r>
            <a:rPr lang="cs-CZ" sz="2400" kern="1200" dirty="0"/>
            <a:t> je proces osvojování si </a:t>
          </a:r>
          <a:r>
            <a:rPr lang="cs-CZ" sz="2400" b="1" kern="1200" dirty="0"/>
            <a:t>kulturou</a:t>
          </a:r>
          <a:r>
            <a:rPr lang="cs-CZ" sz="2400" kern="1200" dirty="0"/>
            <a:t> </a:t>
          </a:r>
          <a:r>
            <a:rPr lang="cs-CZ" sz="2400" b="1" kern="1200" dirty="0"/>
            <a:t>sdílených</a:t>
          </a:r>
          <a:r>
            <a:rPr lang="cs-CZ" sz="2400" kern="1200" dirty="0"/>
            <a:t> poznatků, vzorců chování a praktik, hodnot, postojů, ideálů, norem a zákazů atd.</a:t>
          </a:r>
          <a:endParaRPr lang="en-US" sz="2400" kern="1200" dirty="0"/>
        </a:p>
      </dsp:txBody>
      <dsp:txXfrm>
        <a:off x="1602773" y="751661"/>
        <a:ext cx="6626826" cy="1387682"/>
      </dsp:txXfrm>
    </dsp:sp>
    <dsp:sp modelId="{7A72EE64-76FC-471D-954E-E93D0234AF66}">
      <dsp:nvSpPr>
        <dsp:cNvPr id="0" name=""/>
        <dsp:cNvSpPr/>
      </dsp:nvSpPr>
      <dsp:spPr>
        <a:xfrm>
          <a:off x="0" y="2486264"/>
          <a:ext cx="8229600" cy="138768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6EB8D-67B1-48E0-BDBA-E25C35FA5F86}">
      <dsp:nvSpPr>
        <dsp:cNvPr id="0" name=""/>
        <dsp:cNvSpPr/>
      </dsp:nvSpPr>
      <dsp:spPr>
        <a:xfrm>
          <a:off x="419774" y="2798493"/>
          <a:ext cx="763225" cy="76322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48000" cap="flat" cmpd="thickThin" algn="ctr">
          <a:noFill/>
          <a:prstDash val="solid"/>
        </a:ln>
        <a:effectLst/>
      </dsp:spPr>
      <dsp:style>
        <a:lnRef idx="2">
          <a:scrgbClr r="0" g="0" b="0"/>
        </a:lnRef>
        <a:fillRef idx="1">
          <a:scrgbClr r="0" g="0" b="0"/>
        </a:fillRef>
        <a:effectRef idx="0">
          <a:scrgbClr r="0" g="0" b="0"/>
        </a:effectRef>
        <a:fontRef idx="minor">
          <a:schemeClr val="lt1"/>
        </a:fontRef>
      </dsp:style>
    </dsp:sp>
    <dsp:sp modelId="{56479C77-51AD-4BFC-80EC-9BBEA6815577}">
      <dsp:nvSpPr>
        <dsp:cNvPr id="0" name=""/>
        <dsp:cNvSpPr/>
      </dsp:nvSpPr>
      <dsp:spPr>
        <a:xfrm>
          <a:off x="1602773" y="2486264"/>
          <a:ext cx="6626826" cy="1387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63" tIns="146863" rIns="146863" bIns="146863" numCol="1" spcCol="1270" anchor="ctr" anchorCtr="0">
          <a:noAutofit/>
        </a:bodyPr>
        <a:lstStyle/>
        <a:p>
          <a:pPr marL="0" lvl="0" indent="0" algn="l" defTabSz="1066800">
            <a:lnSpc>
              <a:spcPct val="90000"/>
            </a:lnSpc>
            <a:spcBef>
              <a:spcPct val="0"/>
            </a:spcBef>
            <a:spcAft>
              <a:spcPct val="35000"/>
            </a:spcAft>
            <a:buNone/>
          </a:pPr>
          <a:r>
            <a:rPr lang="cs-CZ" sz="2400" b="1" kern="1200"/>
            <a:t>DEF4: Socializace je všechno, co se naučíme (a vše, co budeme učit druhé)</a:t>
          </a:r>
          <a:r>
            <a:rPr lang="cs-CZ" sz="2400" kern="1200"/>
            <a:t>.</a:t>
          </a:r>
          <a:endParaRPr lang="en-US" sz="2400" kern="1200"/>
        </a:p>
      </dsp:txBody>
      <dsp:txXfrm>
        <a:off x="1602773" y="2486264"/>
        <a:ext cx="6626826" cy="13876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21T17:04:18.368"/>
    </inkml:context>
    <inkml:brush xml:id="br0">
      <inkml:brushProperty name="width" value="0.35" units="cm"/>
      <inkml:brushProperty name="height" value="0.35" units="cm"/>
      <inkml:brushProperty name="color" value="#E71224"/>
      <inkml:brushProperty name="ignorePressure" value="1"/>
    </inkml:brush>
  </inkml:definitions>
  <inkml:trace contextRef="#ctx0" brushRef="#br0">1708 213,'1'-5,"-1"1,-1 0,1-1,0 1,-1-1,0 1,0 0,0-1,-1 1,1 0,-1 0,0 0,0 0,-1 0,1 1,-5-6,3 6,0 0,-1-1,1 2,-1-1,0 0,0 1,0 0,0 0,0 1,0-1,-1 1,1 0,-8 0,-21-3,-1 1,0 2,1 2,-1 1,-55 10,65-3,1 1,-1 1,2 1,-1 2,2 0,-28 22,17-12,-39 30,44-30,-58 34,49-37,7-6,1 2,1 0,1 2,-44 39,-3 11,-120 84,-12 10,164-128,30-27,1 0,0 2,0-1,1 1,0 1,1 0,0 0,1 1,-12 22,8-5,-2 1,2 0,1 0,2 1,1 1,1-1,-2 35,8 190,4-118,-2-120,1 1,1-1,1 1,0-1,2-1,0 1,0-1,2 0,0 0,1-1,21 29,8 4,2-1,55 49,-28-36,3-4,122 78,-145-103,98 57,-11-17,110 53,-186-99,1-2,81 20,-81-29,40 9,162 62,-198-64,0-2,1-4,121 17,-74-15,-11-4,143 3,107-20,-116 0,-96 5,163-6,-256-4,0-1,-1-2,84-34,-67 23,71-18,-96 32,0-2,-1-1,0-3,-1 0,36-22,35-18,-62 33,0-2,-2-1,47-36,-61 40,1 1,40-21,-45 29,-1-2,-1-1,0 0,0-1,22-23,-11 2,-2-2,-1 0,-2-2,23-48,-8 18,-28 49,-1 0,-1 0,-1-1,0-1,-2 0,-1 0,-1 0,7-40,-2-40,9-183,-20 225,-4-81,1 123,-1 0,0 0,-1 0,-1 1,-11-25,-17-31,-33-83,45 107,-1 2,-3 0,-55-78,20 33,-88-129,112 147,32 65,1 0,-1 0,-1 0,0 1,0-1,-1 1,0 1,0-1,-1 1,0 0,-1 1,0-1,0 2,-13-10,-24-5,-78-26,67 27,14 7,-1 2,0 2,-86-6,38 6,-76-6,-27-4,77 8,-228 7,181 7,-276-3,414 2,-1 1,0 1,1 2,-50 16,-43 10,38-18,-1-3,-106 0,158-8,1 0,0 2,0 1,-41 14,-26 6,41-12,0 2,-91 42,121-49,-1-1,0-2,-1 0,-30 2,0 0,-3 7,1 2,1 2,-67 33,-37 13,96-41,-1-4,-128 23,154-39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21T17:04:23.056"/>
    </inkml:context>
    <inkml:brush xml:id="br0">
      <inkml:brushProperty name="width" value="0.35" units="cm"/>
      <inkml:brushProperty name="height" value="0.35" units="cm"/>
      <inkml:brushProperty name="color" value="#E71224"/>
      <inkml:brushProperty name="ignorePressure" value="1"/>
    </inkml:brush>
  </inkml:definitions>
  <inkml:trace contextRef="#ctx0" brushRef="#br0">2437 4,'-126'6,"-229"42,233-27,-243 12,342-33,-44-1,-111 13,155-8,0 0,0 2,1 1,0 0,0 2,1 0,0 2,-30 20,-133 108,-4 4,-1 8,101-76,76-64,0 1,1 0,1 0,0 1,0 0,2 1,-9 16,-42 107,43-93,-89 259,89-241,2 0,-9 125,25 312,1-468,1 0,2-1,1 0,1 0,2-1,1 0,1-1,1 0,29 43,-4-15,3-3,2-1,66 62,-90-97,0 0,1-2,1 0,44 23,97 31,-154-66,92 46,-72-34,0-1,55 19,7-10,123 15,101-5,-261-28,194 9,37 4,-43-3,-21-2,705 10,-619-26,-131 2,343-49,-448 35,0-3,121-49,123-79,-294 137,0-1,-1-2,0 0,0-1,-2 0,1-2,-2 0,0-1,-1 0,-1-1,18-28,183-345,-170 305,-32 54,-2 0,0 0,-2-1,-2 0,-1 0,3-49,11-53,-6 60,-3 0,3-149,-15 159,-11-74,8 109,-2 1,0 1,-3-1,0 1,-14-29,-18-21,-2 2,-84-111,105 158,-1 1,-1 1,-1 1,-42-33,-19-10,43 32,0 3,-94-54,118 80,1 0,-1 1,-1 1,-20-3,15 3,-43-14,12 1,-1 2,-1 2,0 3,-79-5,118 13,1 0,-1-2,1 0,1-1,-1-1,1-1,-27-16,26 16,-1 0,1 1,-1 2,0-1,0 2,-1 1,-27-2,-145 5,105 3,-556-1,436-20,37 1,-11 18,-42-3,206-1,1 0,0-1,0-1,1 0,-18-8,15 5,0 1,-1 1,-23-5,0 7,0 1,-48 3,65 1,-10-1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cs-CZ"/>
              <a:t>Kliknutím lze upravit styl.</a:t>
            </a:r>
            <a:endParaRPr kumimoji="0"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cs-CZ"/>
              <a:t>Kliknutím lze upravit styl předlohy.</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
        <p:nvSpPr>
          <p:cNvPr id="10" name="Obdélní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9" name="Obdélní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Obdélní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Svislý nadpis 1"/>
          <p:cNvSpPr>
            <a:spLocks noGrp="1"/>
          </p:cNvSpPr>
          <p:nvPr>
            <p:ph type="title" orient="vert"/>
          </p:nvPr>
        </p:nvSpPr>
        <p:spPr>
          <a:xfrm>
            <a:off x="6781800" y="274640"/>
            <a:ext cx="1905000" cy="5851525"/>
          </a:xfrm>
        </p:spPr>
        <p:txBody>
          <a:bodyPr vert="eaVert"/>
          <a:lstStyle/>
          <a:p>
            <a:r>
              <a:rPr kumimoji="0" lang="cs-CZ"/>
              <a:t>Kliknutím lze upravit styl.</a:t>
            </a:r>
            <a:endParaRPr kumimoji="0" lang="en-US"/>
          </a:p>
        </p:txBody>
      </p:sp>
      <p:sp>
        <p:nvSpPr>
          <p:cNvPr id="3" name="Zástupný symbol pro svislý text 2"/>
          <p:cNvSpPr>
            <a:spLocks noGrp="1"/>
          </p:cNvSpPr>
          <p:nvPr>
            <p:ph type="body" orient="vert" idx="1"/>
          </p:nvPr>
        </p:nvSpPr>
        <p:spPr>
          <a:xfrm>
            <a:off x="457200" y="304800"/>
            <a:ext cx="6019800" cy="5851525"/>
          </a:xfrm>
        </p:spPr>
        <p:txBody>
          <a:bodyPr vert="eaVer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5" name="Zástupný symbol pro zápatí 4"/>
          <p:cNvSpPr>
            <a:spLocks noGrp="1"/>
          </p:cNvSpPr>
          <p:nvPr>
            <p:ph type="ftr" sz="quarter" idx="11"/>
          </p:nvPr>
        </p:nvSpPr>
        <p:spPr>
          <a:xfrm>
            <a:off x="2640597" y="6377459"/>
            <a:ext cx="3836404" cy="365125"/>
          </a:xfrm>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kumimoji="0" lang="cs-CZ"/>
              <a:t>Kliknutím lze upravit styl.</a:t>
            </a:r>
            <a:endParaRPr kumimoji="0" lang="en-US"/>
          </a:p>
        </p:txBody>
      </p:sp>
      <p:sp>
        <p:nvSpPr>
          <p:cNvPr id="3" name="Zástupný symbol pro obsah 2"/>
          <p:cNvSpPr>
            <a:spLocks noGrp="1"/>
          </p:cNvSpPr>
          <p:nvPr>
            <p:ph idx="1"/>
          </p:nvPr>
        </p:nvSpPr>
        <p:spPr/>
        <p:txBody>
          <a:bodyPr/>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9" name="Obdélní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Obdélní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dpis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cs-CZ"/>
              <a:t>Kliknutím lze upravit styly předlohy textu.</a:t>
            </a:r>
          </a:p>
        </p:txBody>
      </p:sp>
      <p:sp>
        <p:nvSpPr>
          <p:cNvPr id="4" name="Zástupný symbol pro datum 3"/>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1D48FC0-2378-47BE-812A-337AAB249EB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kumimoji="0" lang="cs-CZ"/>
              <a:t>Kliknutím lze upravit styl.</a:t>
            </a:r>
            <a:endParaRPr kumimoji="0"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Kliknutím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cs-CZ"/>
              <a:t>Kliknutím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Kliknutím lze upravit styl.</a:t>
            </a:r>
            <a:endParaRPr kumimoji="0" lang="en-US"/>
          </a:p>
        </p:txBody>
      </p:sp>
      <p:sp>
        <p:nvSpPr>
          <p:cNvPr id="3" name="Zástupný symbol pro datum 2"/>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1D48FC0-2378-47BE-812A-337AAB249EB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cs-CZ"/>
              <a:t>Kliknutím lze upravit styl.</a:t>
            </a:r>
            <a:endParaRPr kumimoji="0" lang="en-US"/>
          </a:p>
        </p:txBody>
      </p:sp>
      <p:sp>
        <p:nvSpPr>
          <p:cNvPr id="3" name="Zástupný symbol pro obsah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cs-CZ"/>
              <a:t>Kliknutím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tex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p:txBody>
          <a:bodyPr/>
          <a:lstStyle/>
          <a:p>
            <a:fld id="{B8477655-785F-4480-948D-E4C995D59F62}" type="datetimeFigureOut">
              <a:rPr lang="cs-CZ" smtClean="0"/>
              <a:pPr/>
              <a:t>19.10.2023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1D48FC0-2378-47BE-812A-337AAB249EB4}" type="slidenum">
              <a:rPr lang="cs-CZ" smtClean="0"/>
              <a:pPr/>
              <a:t>‹#›</a:t>
            </a:fld>
            <a:endParaRPr lang="cs-CZ"/>
          </a:p>
        </p:txBody>
      </p:sp>
      <p:sp>
        <p:nvSpPr>
          <p:cNvPr id="12" name="Obdélní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cs-CZ"/>
              <a:t>Kliknutím lze upravit styl.</a:t>
            </a:r>
            <a:endParaRPr kumimoji="0" lang="en-US"/>
          </a:p>
        </p:txBody>
      </p:sp>
      <p:sp>
        <p:nvSpPr>
          <p:cNvPr id="3" name="Zástupný symbol pro obrázek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cs-CZ"/>
              <a:t>Kliknutím na ikonu přidáte obrázek.</a:t>
            </a:r>
            <a:endParaRPr kumimoji="0" lang="en-US" dirty="0"/>
          </a:p>
        </p:txBody>
      </p:sp>
      <p:sp>
        <p:nvSpPr>
          <p:cNvPr id="4" name="Zástupný symbol pro tex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cs-CZ"/>
              <a:t>Kliknutím lze upravit styly předlohy textu.</a:t>
            </a:r>
          </a:p>
        </p:txBody>
      </p:sp>
      <p:sp>
        <p:nvSpPr>
          <p:cNvPr id="5" name="Zástupný symbol pro datum 4"/>
          <p:cNvSpPr>
            <a:spLocks noGrp="1"/>
          </p:cNvSpPr>
          <p:nvPr>
            <p:ph type="dt" sz="half" idx="10"/>
          </p:nvPr>
        </p:nvSpPr>
        <p:spPr>
          <a:xfrm>
            <a:off x="164592" y="1170432"/>
            <a:ext cx="2523744" cy="201168"/>
          </a:xfrm>
        </p:spPr>
        <p:txBody>
          <a:bodyPr/>
          <a:lstStyle/>
          <a:p>
            <a:fld id="{B8477655-785F-4480-948D-E4C995D59F62}" type="datetimeFigureOut">
              <a:rPr lang="cs-CZ" smtClean="0"/>
              <a:pPr/>
              <a:t>19.10.2023</a:t>
            </a:fld>
            <a:endParaRPr lang="cs-CZ"/>
          </a:p>
        </p:txBody>
      </p:sp>
      <p:sp>
        <p:nvSpPr>
          <p:cNvPr id="11" name="Obdélní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Obdélní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Zástupný symbol pro zápatí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cs-CZ"/>
          </a:p>
        </p:txBody>
      </p:sp>
      <p:sp>
        <p:nvSpPr>
          <p:cNvPr id="7" name="Zástupný symbol pro číslo snímku 6"/>
          <p:cNvSpPr>
            <a:spLocks noGrp="1"/>
          </p:cNvSpPr>
          <p:nvPr>
            <p:ph type="sldNum" sz="quarter" idx="12"/>
          </p:nvPr>
        </p:nvSpPr>
        <p:spPr>
          <a:xfrm>
            <a:off x="8339328" y="1170432"/>
            <a:ext cx="733864" cy="201168"/>
          </a:xfrm>
        </p:spPr>
        <p:txBody>
          <a:bodyPr/>
          <a:lstStyle/>
          <a:p>
            <a:fld id="{C1D48FC0-2378-47BE-812A-337AAB249EB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Obdélní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Zástupný symbol pro nadpis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cs-CZ"/>
              <a:t>Kliknutím lze upravit styl.</a:t>
            </a:r>
            <a:endParaRPr kumimoji="0" lang="en-US"/>
          </a:p>
        </p:txBody>
      </p:sp>
      <p:sp>
        <p:nvSpPr>
          <p:cNvPr id="3" name="Zástupný symbol pro text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cs-CZ"/>
              <a:t>Kliknutím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4" name="Zástupný symbol pro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8477655-785F-4480-948D-E4C995D59F62}" type="datetimeFigureOut">
              <a:rPr lang="cs-CZ" smtClean="0"/>
              <a:pPr/>
              <a:t>19.10.2023</a:t>
            </a:fld>
            <a:endParaRPr lang="cs-CZ"/>
          </a:p>
        </p:txBody>
      </p:sp>
      <p:sp>
        <p:nvSpPr>
          <p:cNvPr id="5" name="Zástupný symbol pro zápatí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cs-CZ"/>
          </a:p>
        </p:txBody>
      </p:sp>
      <p:sp>
        <p:nvSpPr>
          <p:cNvPr id="6" name="Zástupný symbol pro číslo snímku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1D48FC0-2378-47BE-812A-337AAB249EB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2EBAbSjZW4c&amp;ab_channel=NewAtlantisTRIBE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1007/s10764-009-9350-5"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QX_oy9614HQ&amp;ab_channel=IgniterMedi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Feral_child" TargetMode="External"/><Relationship Id="rId2" Type="http://schemas.openxmlformats.org/officeDocument/2006/relationships/hyperlink" Target="https://www.youtube.com/watch?v=VLXI7-vmFAY"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LIDSKÁ SOCIÁLNOST</a:t>
            </a:r>
            <a:br>
              <a:rPr lang="cs-CZ" dirty="0"/>
            </a:br>
            <a:r>
              <a:rPr lang="cs-CZ" dirty="0"/>
              <a:t>biologická část naší lidskosti</a:t>
            </a:r>
            <a:endParaRPr lang="cs-CZ" sz="2400" dirty="0">
              <a:solidFill>
                <a:srgbClr val="92D050"/>
              </a:solidFill>
            </a:endParaRPr>
          </a:p>
        </p:txBody>
      </p:sp>
      <p:pic>
        <p:nvPicPr>
          <p:cNvPr id="4098" name="Picture 2" descr="/// This has to be one of the top cute birdy pics. | Wonderful Pl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9886" y="1408175"/>
            <a:ext cx="3522313" cy="5480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70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18330D-6803-D4FB-9E3C-247A859C9BA9}"/>
              </a:ext>
            </a:extLst>
          </p:cNvPr>
          <p:cNvSpPr>
            <a:spLocks noGrp="1"/>
          </p:cNvSpPr>
          <p:nvPr>
            <p:ph type="title"/>
          </p:nvPr>
        </p:nvSpPr>
        <p:spPr/>
        <p:txBody>
          <a:bodyPr>
            <a:normAutofit fontScale="90000"/>
          </a:bodyPr>
          <a:lstStyle/>
          <a:p>
            <a:r>
              <a:rPr lang="cs-CZ" dirty="0"/>
              <a:t>Hypotéza sociálního mozku </a:t>
            </a:r>
            <a:br>
              <a:rPr lang="cs-CZ" dirty="0"/>
            </a:br>
            <a:r>
              <a:rPr lang="cs-CZ" dirty="0"/>
              <a:t>(R. </a:t>
            </a:r>
            <a:r>
              <a:rPr lang="cs-CZ" dirty="0" err="1"/>
              <a:t>Dunbar</a:t>
            </a:r>
            <a:r>
              <a:rPr lang="cs-CZ" dirty="0"/>
              <a:t>)</a:t>
            </a:r>
          </a:p>
        </p:txBody>
      </p:sp>
      <p:sp>
        <p:nvSpPr>
          <p:cNvPr id="3" name="Zástupný obsah 2">
            <a:extLst>
              <a:ext uri="{FF2B5EF4-FFF2-40B4-BE49-F238E27FC236}">
                <a16:creationId xmlns:a16="http://schemas.microsoft.com/office/drawing/2014/main" id="{B3336694-1B1A-D418-0898-72886C03FBAF}"/>
              </a:ext>
            </a:extLst>
          </p:cNvPr>
          <p:cNvSpPr>
            <a:spLocks noGrp="1"/>
          </p:cNvSpPr>
          <p:nvPr>
            <p:ph idx="1"/>
          </p:nvPr>
        </p:nvSpPr>
        <p:spPr/>
        <p:txBody>
          <a:bodyPr>
            <a:normAutofit lnSpcReduction="10000"/>
          </a:bodyPr>
          <a:lstStyle/>
          <a:p>
            <a:r>
              <a:rPr lang="cs-CZ" dirty="0"/>
              <a:t>Velikost mozku, resp. neokortexu (coby orgánu mysli), u primátů souvisí s životem ve skupině. </a:t>
            </a:r>
          </a:p>
          <a:p>
            <a:r>
              <a:rPr lang="cs-CZ" dirty="0"/>
              <a:t>Velký mozek souvisí s velikostí skupin, ve kterých náš druh žije. </a:t>
            </a:r>
          </a:p>
          <a:p>
            <a:r>
              <a:rPr lang="cs-CZ" dirty="0"/>
              <a:t>My, lidé, máme neobyčejně velký mozek, proto/že žijeme v tak obrovských společenstvích. </a:t>
            </a:r>
          </a:p>
          <a:p>
            <a:r>
              <a:rPr lang="cs-CZ" dirty="0"/>
              <a:t>Tlupa – kmen (národ) – stát – globální společenství?</a:t>
            </a:r>
          </a:p>
          <a:p>
            <a:pPr marL="118872" indent="0">
              <a:buNone/>
            </a:pPr>
            <a:endParaRPr lang="cs-CZ" dirty="0"/>
          </a:p>
        </p:txBody>
      </p:sp>
    </p:spTree>
    <p:extLst>
      <p:ext uri="{BB962C8B-B14F-4D97-AF65-F5344CB8AC3E}">
        <p14:creationId xmlns:p14="http://schemas.microsoft.com/office/powerpoint/2010/main" val="399018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a:t>Rozdíly mezi člověkem a ostatními primáty: pohled komparativní psychologie</a:t>
            </a:r>
          </a:p>
        </p:txBody>
      </p:sp>
      <p:sp>
        <p:nvSpPr>
          <p:cNvPr id="3" name="Zástupný symbol pro obsah 2"/>
          <p:cNvSpPr>
            <a:spLocks noGrp="1"/>
          </p:cNvSpPr>
          <p:nvPr>
            <p:ph idx="1"/>
          </p:nvPr>
        </p:nvSpPr>
        <p:spPr/>
        <p:txBody>
          <a:bodyPr>
            <a:normAutofit/>
          </a:bodyPr>
          <a:lstStyle/>
          <a:p>
            <a:pPr marL="118872" indent="0">
              <a:buNone/>
            </a:pPr>
            <a:endParaRPr lang="cs-CZ" dirty="0"/>
          </a:p>
        </p:txBody>
      </p:sp>
    </p:spTree>
    <p:extLst>
      <p:ext uri="{BB962C8B-B14F-4D97-AF65-F5344CB8AC3E}">
        <p14:creationId xmlns:p14="http://schemas.microsoft.com/office/powerpoint/2010/main" val="158966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44D7E7-3272-ACF1-A949-B4BDC9A0436D}"/>
              </a:ext>
            </a:extLst>
          </p:cNvPr>
          <p:cNvSpPr>
            <a:spLocks noGrp="1"/>
          </p:cNvSpPr>
          <p:nvPr>
            <p:ph type="title"/>
          </p:nvPr>
        </p:nvSpPr>
        <p:spPr/>
        <p:txBody>
          <a:bodyPr/>
          <a:lstStyle/>
          <a:p>
            <a:r>
              <a:rPr lang="cs-CZ" dirty="0"/>
              <a:t>Sociální systémy lidoopů</a:t>
            </a:r>
          </a:p>
        </p:txBody>
      </p:sp>
      <p:sp>
        <p:nvSpPr>
          <p:cNvPr id="3" name="Zástupný obsah 2">
            <a:extLst>
              <a:ext uri="{FF2B5EF4-FFF2-40B4-BE49-F238E27FC236}">
                <a16:creationId xmlns:a16="http://schemas.microsoft.com/office/drawing/2014/main" id="{779A4652-2F90-DD2F-6CDC-434467483D43}"/>
              </a:ext>
            </a:extLst>
          </p:cNvPr>
          <p:cNvSpPr>
            <a:spLocks noGrp="1"/>
          </p:cNvSpPr>
          <p:nvPr>
            <p:ph idx="1"/>
          </p:nvPr>
        </p:nvSpPr>
        <p:spPr>
          <a:xfrm>
            <a:off x="457200" y="1537830"/>
            <a:ext cx="8229600" cy="5320170"/>
          </a:xfrm>
        </p:spPr>
        <p:txBody>
          <a:bodyPr>
            <a:normAutofit fontScale="85000" lnSpcReduction="20000"/>
          </a:bodyPr>
          <a:lstStyle/>
          <a:p>
            <a:r>
              <a:rPr lang="cs-CZ" b="1" dirty="0"/>
              <a:t>Gorila</a:t>
            </a:r>
            <a:r>
              <a:rPr lang="cs-CZ" dirty="0"/>
              <a:t>: vůdčí samec a harém samic.</a:t>
            </a:r>
          </a:p>
          <a:p>
            <a:r>
              <a:rPr lang="cs-CZ" b="1" dirty="0" err="1"/>
              <a:t>Giboni</a:t>
            </a:r>
            <a:r>
              <a:rPr lang="cs-CZ" dirty="0"/>
              <a:t>: párově a osamoceně.</a:t>
            </a:r>
          </a:p>
          <a:p>
            <a:r>
              <a:rPr lang="cs-CZ" b="1" dirty="0"/>
              <a:t>Orangutani</a:t>
            </a:r>
            <a:r>
              <a:rPr lang="cs-CZ" dirty="0"/>
              <a:t>: Samci jsou solitérní a obývají rozsáhlá území s více samicemi. Samice jsou solitární, ale občas vytvářejí volné asociace s dalšími samicemi a jejich mláďaty. (</a:t>
            </a:r>
            <a:r>
              <a:rPr lang="de-DE" dirty="0" err="1"/>
              <a:t>Wich</a:t>
            </a:r>
            <a:r>
              <a:rPr lang="de-DE" dirty="0"/>
              <a:t>, S. A., &amp; Nater, A.</a:t>
            </a:r>
            <a:r>
              <a:rPr lang="cs-CZ" dirty="0"/>
              <a:t>, </a:t>
            </a:r>
            <a:r>
              <a:rPr lang="de-DE" dirty="0"/>
              <a:t>2004). </a:t>
            </a:r>
            <a:endParaRPr lang="cs-CZ" dirty="0"/>
          </a:p>
          <a:p>
            <a:r>
              <a:rPr lang="cs-CZ" b="1" dirty="0"/>
              <a:t>Šimpanzi</a:t>
            </a:r>
            <a:r>
              <a:rPr lang="cs-CZ" dirty="0"/>
              <a:t>: vůdčí skupina samců a podřízená skupina samic.</a:t>
            </a:r>
          </a:p>
          <a:p>
            <a:r>
              <a:rPr lang="cs-CZ" b="1" dirty="0" err="1"/>
              <a:t>Bonobové</a:t>
            </a:r>
            <a:r>
              <a:rPr lang="cs-CZ" b="1" dirty="0"/>
              <a:t> </a:t>
            </a:r>
            <a:r>
              <a:rPr lang="cs-CZ" dirty="0"/>
              <a:t>(rozdíl 0,4 v genomu od šimpanzů): spíše matriarchát, vůdčí starší samice, jinak rovnováha mezi pohlavími. Pohlavní styk </a:t>
            </a:r>
            <a:r>
              <a:rPr lang="cs-CZ"/>
              <a:t>slouží i k </a:t>
            </a:r>
            <a:r>
              <a:rPr lang="cs-CZ" dirty="0"/>
              <a:t>uvolnění stresu. (</a:t>
            </a:r>
            <a:r>
              <a:rPr lang="de-DE" dirty="0"/>
              <a:t>Hohmann, G., &amp; Fruth, B. </a:t>
            </a:r>
            <a:r>
              <a:rPr lang="cs-CZ" dirty="0"/>
              <a:t>, </a:t>
            </a:r>
            <a:r>
              <a:rPr lang="de-DE" dirty="0"/>
              <a:t>2002)</a:t>
            </a:r>
            <a:endParaRPr lang="cs-CZ" dirty="0"/>
          </a:p>
          <a:p>
            <a:r>
              <a:rPr lang="cs-CZ" b="1" dirty="0"/>
              <a:t>Člověk</a:t>
            </a:r>
            <a:r>
              <a:rPr lang="cs-CZ" dirty="0"/>
              <a:t>: Lovci a sběrači jsou rovnostářští, nemají vůdce ani žádnou hierarchii, žije spolu několik rodin spojených explicitním příbuzenstvím.</a:t>
            </a:r>
          </a:p>
        </p:txBody>
      </p:sp>
    </p:spTree>
    <p:extLst>
      <p:ext uri="{BB962C8B-B14F-4D97-AF65-F5344CB8AC3E}">
        <p14:creationId xmlns:p14="http://schemas.microsoft.com/office/powerpoint/2010/main" val="307481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(dle </a:t>
            </a:r>
            <a:r>
              <a:rPr lang="cs-CZ" dirty="0" err="1"/>
              <a:t>Matsuzawa</a:t>
            </a:r>
            <a:r>
              <a:rPr lang="cs-CZ" dirty="0"/>
              <a:t>, 2012)</a:t>
            </a:r>
          </a:p>
        </p:txBody>
      </p:sp>
      <p:sp>
        <p:nvSpPr>
          <p:cNvPr id="3" name="Zástupný symbol pro obsah 2"/>
          <p:cNvSpPr>
            <a:spLocks noGrp="1"/>
          </p:cNvSpPr>
          <p:nvPr>
            <p:ph idx="1"/>
          </p:nvPr>
        </p:nvSpPr>
        <p:spPr>
          <a:xfrm>
            <a:off x="457200" y="1845733"/>
            <a:ext cx="8579295" cy="4679611"/>
          </a:xfrm>
        </p:spPr>
        <p:txBody>
          <a:bodyPr>
            <a:normAutofit fontScale="92500" lnSpcReduction="10000"/>
          </a:bodyPr>
          <a:lstStyle/>
          <a:p>
            <a:pPr>
              <a:spcBef>
                <a:spcPts val="0"/>
              </a:spcBef>
              <a:spcAft>
                <a:spcPts val="0"/>
              </a:spcAft>
            </a:pPr>
            <a:r>
              <a:rPr lang="cs-CZ" dirty="0"/>
              <a:t>Lidský a šimpanzí genom se liší pouze v 1.23 %,  přesto jsme na první pohled naprosto odlišní. </a:t>
            </a:r>
          </a:p>
          <a:p>
            <a:pPr>
              <a:spcBef>
                <a:spcPts val="0"/>
              </a:spcBef>
              <a:spcAft>
                <a:spcPts val="0"/>
              </a:spcAft>
            </a:pPr>
            <a:r>
              <a:rPr lang="cs-CZ" dirty="0"/>
              <a:t>(Od goril se lišíme v cca 2 % genomu).</a:t>
            </a:r>
          </a:p>
          <a:p>
            <a:pPr>
              <a:spcBef>
                <a:spcPts val="0"/>
              </a:spcBef>
              <a:spcAft>
                <a:spcPts val="0"/>
              </a:spcAft>
            </a:pPr>
            <a:r>
              <a:rPr lang="cs-CZ" dirty="0"/>
              <a:t>Šimpanzi žijí promiskuitně, samice svádí co nejvíc samců a samci zabíjejí děti všech neznámých samic, se kterými se nespářili. Neexistuje žádné lidské společenství s takovýmto uspořádáním. (</a:t>
            </a:r>
            <a:r>
              <a:rPr lang="cs-CZ" dirty="0" err="1"/>
              <a:t>Ridley</a:t>
            </a:r>
            <a:r>
              <a:rPr lang="cs-CZ" dirty="0"/>
              <a:t>, 1999, s. 11)</a:t>
            </a:r>
          </a:p>
          <a:p>
            <a:pPr>
              <a:spcBef>
                <a:spcPts val="0"/>
              </a:spcBef>
              <a:spcAft>
                <a:spcPts val="0"/>
              </a:spcAft>
            </a:pPr>
            <a:r>
              <a:rPr lang="cs-CZ" b="1" dirty="0"/>
              <a:t>Šimpanzi</a:t>
            </a:r>
            <a:r>
              <a:rPr lang="cs-CZ" dirty="0"/>
              <a:t> začnou rodit děti cca v 12 letech a mají je po cca 5 letech. Ne dříve. Šimpanzice jsou plodné až do smrti (nemají menopauzu).</a:t>
            </a:r>
          </a:p>
        </p:txBody>
      </p:sp>
    </p:spTree>
    <p:extLst>
      <p:ext uri="{BB962C8B-B14F-4D97-AF65-F5344CB8AC3E}">
        <p14:creationId xmlns:p14="http://schemas.microsoft.com/office/powerpoint/2010/main" val="793780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a:xfrm>
            <a:off x="457200" y="1484784"/>
            <a:ext cx="8229600" cy="5256584"/>
          </a:xfrm>
        </p:spPr>
        <p:txBody>
          <a:bodyPr>
            <a:normAutofit/>
          </a:bodyPr>
          <a:lstStyle/>
          <a:p>
            <a:r>
              <a:rPr lang="cs-CZ" b="1" dirty="0"/>
              <a:t>Člověk</a:t>
            </a:r>
            <a:r>
              <a:rPr lang="cs-CZ" dirty="0"/>
              <a:t> (žena) začíná rodit cca v 13-18-30 letech. </a:t>
            </a:r>
          </a:p>
          <a:p>
            <a:r>
              <a:rPr lang="cs-CZ" dirty="0"/>
              <a:t>Děti má po sobě po dvou, po třech, ale i po jednom roce. Lidské děti jsou „soběstačné“ nejdříve kolem osmi let (spíš mnohem později), nikoli po odstavení (v 0,5 – 3 letech). </a:t>
            </a:r>
          </a:p>
          <a:p>
            <a:endParaRPr lang="cs-CZ" dirty="0"/>
          </a:p>
          <a:p>
            <a:r>
              <a:rPr lang="cs-CZ" dirty="0"/>
              <a:t>Jak je tedy možné, že lidské matky uživí více dětí zaráz? (šimpanzice by to jednoduše nedokázaly).</a:t>
            </a:r>
          </a:p>
          <a:p>
            <a:endParaRPr lang="cs-CZ" dirty="0"/>
          </a:p>
        </p:txBody>
      </p:sp>
    </p:spTree>
    <p:extLst>
      <p:ext uri="{BB962C8B-B14F-4D97-AF65-F5344CB8AC3E}">
        <p14:creationId xmlns:p14="http://schemas.microsoft.com/office/powerpoint/2010/main" val="1826346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594BCC-D922-40EA-3C3E-7E08136B139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AB43820-BBB3-B372-1902-8F9D8BFE9238}"/>
              </a:ext>
            </a:extLst>
          </p:cNvPr>
          <p:cNvSpPr>
            <a:spLocks noGrp="1"/>
          </p:cNvSpPr>
          <p:nvPr>
            <p:ph idx="1"/>
          </p:nvPr>
        </p:nvSpPr>
        <p:spPr/>
        <p:txBody>
          <a:bodyPr>
            <a:normAutofit lnSpcReduction="10000"/>
          </a:bodyPr>
          <a:lstStyle/>
          <a:p>
            <a:r>
              <a:rPr lang="cs-CZ" dirty="0"/>
              <a:t>Protože rodičovství se účastní i otcové. A navíc i babičky, sourozenci, dědové, strýcové atd. </a:t>
            </a:r>
          </a:p>
          <a:p>
            <a:r>
              <a:rPr lang="cs-CZ" dirty="0"/>
              <a:t>U ostatních primátů jsou tyto pečovatelské vztahy ze strany otce a širší komunity zcela výjimečné!</a:t>
            </a:r>
          </a:p>
          <a:p>
            <a:r>
              <a:rPr lang="cs-CZ" b="1" dirty="0"/>
              <a:t>Odtud role otců, prarodičů, ale i sourozenců v lidském životě</a:t>
            </a:r>
            <a:r>
              <a:rPr lang="cs-CZ" dirty="0"/>
              <a:t>! I proto jsou komunity lidí mnohem kooperativnější než u ostatních primátů.</a:t>
            </a:r>
          </a:p>
          <a:p>
            <a:endParaRPr lang="cs-CZ" dirty="0"/>
          </a:p>
        </p:txBody>
      </p:sp>
    </p:spTree>
    <p:extLst>
      <p:ext uri="{BB962C8B-B14F-4D97-AF65-F5344CB8AC3E}">
        <p14:creationId xmlns:p14="http://schemas.microsoft.com/office/powerpoint/2010/main" val="8975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Vítejte na OrcoAida stránkách - Divoké kosatky - Kosatka dravá (orcinus  orca)">
            <a:extLst>
              <a:ext uri="{FF2B5EF4-FFF2-40B4-BE49-F238E27FC236}">
                <a16:creationId xmlns:a16="http://schemas.microsoft.com/office/drawing/2014/main" id="{BE466D41-867A-6387-E3D3-2DF399C60F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62681"/>
            <a:ext cx="4608512" cy="2595320"/>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7AE97989-6E09-4E56-88E1-D52547BAFFAF}"/>
              </a:ext>
            </a:extLst>
          </p:cNvPr>
          <p:cNvSpPr>
            <a:spLocks noGrp="1"/>
          </p:cNvSpPr>
          <p:nvPr>
            <p:ph type="title"/>
          </p:nvPr>
        </p:nvSpPr>
        <p:spPr/>
        <p:txBody>
          <a:bodyPr>
            <a:normAutofit/>
          </a:bodyPr>
          <a:lstStyle/>
          <a:p>
            <a:r>
              <a:rPr lang="cs-CZ" dirty="0"/>
              <a:t>Menopauza </a:t>
            </a:r>
          </a:p>
        </p:txBody>
      </p:sp>
      <p:sp>
        <p:nvSpPr>
          <p:cNvPr id="3" name="Zástupný obsah 2">
            <a:extLst>
              <a:ext uri="{FF2B5EF4-FFF2-40B4-BE49-F238E27FC236}">
                <a16:creationId xmlns:a16="http://schemas.microsoft.com/office/drawing/2014/main" id="{99FA7DE6-7D24-4154-A355-5509BFD5E644}"/>
              </a:ext>
            </a:extLst>
          </p:cNvPr>
          <p:cNvSpPr>
            <a:spLocks noGrp="1"/>
          </p:cNvSpPr>
          <p:nvPr>
            <p:ph idx="1"/>
          </p:nvPr>
        </p:nvSpPr>
        <p:spPr>
          <a:xfrm>
            <a:off x="487478" y="1816420"/>
            <a:ext cx="8229600" cy="4625609"/>
          </a:xfrm>
        </p:spPr>
        <p:txBody>
          <a:bodyPr/>
          <a:lstStyle/>
          <a:p>
            <a:r>
              <a:rPr lang="cs-CZ" dirty="0"/>
              <a:t>U člověka (u žen) existuje </a:t>
            </a:r>
            <a:r>
              <a:rPr lang="cs-CZ" b="1" dirty="0"/>
              <a:t>menopauza </a:t>
            </a:r>
            <a:r>
              <a:rPr lang="cs-CZ" dirty="0"/>
              <a:t>(cca 45 – 55 let), po které ženy žijí cca ještě 30-50 let. </a:t>
            </a:r>
          </a:p>
          <a:p>
            <a:r>
              <a:rPr lang="cs-CZ" dirty="0"/>
              <a:t>K čemu toto plýtvání reprodukčním potenciálem?</a:t>
            </a:r>
          </a:p>
          <a:p>
            <a:endParaRPr lang="cs-CZ" dirty="0"/>
          </a:p>
          <a:p>
            <a:r>
              <a:rPr lang="cs-CZ" dirty="0"/>
              <a:t>Menopauzu má pouze 5 savců, např.: </a:t>
            </a:r>
          </a:p>
          <a:p>
            <a:pPr marL="118872" indent="0">
              <a:buNone/>
            </a:pPr>
            <a:r>
              <a:rPr lang="cs-CZ" dirty="0"/>
              <a:t>	kulohlavec </a:t>
            </a:r>
            <a:r>
              <a:rPr lang="cs-CZ" dirty="0" err="1"/>
              <a:t>Sieboldův</a:t>
            </a:r>
            <a:r>
              <a:rPr lang="cs-CZ" dirty="0"/>
              <a:t>, kosatka dravá </a:t>
            </a:r>
          </a:p>
        </p:txBody>
      </p:sp>
      <p:pic>
        <p:nvPicPr>
          <p:cNvPr id="6146" name="Picture 2" descr="Výsledek obrázku pro kulohlavec Sieboldův">
            <a:extLst>
              <a:ext uri="{FF2B5EF4-FFF2-40B4-BE49-F238E27FC236}">
                <a16:creationId xmlns:a16="http://schemas.microsoft.com/office/drawing/2014/main" id="{3790EC69-613B-F468-1B7A-44A33EFAA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02" y="5434270"/>
            <a:ext cx="3730238" cy="1268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8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BD1070-3FE0-4C05-B91C-DA4EC1E8242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5ABBC46-E109-F7A5-25C8-524636E0D830}"/>
              </a:ext>
            </a:extLst>
          </p:cNvPr>
          <p:cNvSpPr>
            <a:spLocks noGrp="1"/>
          </p:cNvSpPr>
          <p:nvPr>
            <p:ph idx="1"/>
          </p:nvPr>
        </p:nvSpPr>
        <p:spPr/>
        <p:txBody>
          <a:bodyPr/>
          <a:lstStyle/>
          <a:p>
            <a:r>
              <a:rPr lang="cs-CZ" dirty="0"/>
              <a:t>Menopauza ženám umožňuje </a:t>
            </a:r>
            <a:r>
              <a:rPr lang="cs-CZ" b="1" dirty="0"/>
              <a:t>roli prarodiče </a:t>
            </a:r>
            <a:r>
              <a:rPr lang="cs-CZ" dirty="0"/>
              <a:t>(babičky + dědečka). </a:t>
            </a:r>
          </a:p>
          <a:p>
            <a:endParaRPr lang="cs-CZ" dirty="0"/>
          </a:p>
        </p:txBody>
      </p:sp>
    </p:spTree>
    <p:extLst>
      <p:ext uri="{BB962C8B-B14F-4D97-AF65-F5344CB8AC3E}">
        <p14:creationId xmlns:p14="http://schemas.microsoft.com/office/powerpoint/2010/main" val="216337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Skrytá ovulace</a:t>
            </a:r>
            <a:endParaRPr lang="cs-CZ" dirty="0"/>
          </a:p>
        </p:txBody>
      </p:sp>
      <p:sp>
        <p:nvSpPr>
          <p:cNvPr id="3" name="Zástupný symbol pro obsah 2"/>
          <p:cNvSpPr>
            <a:spLocks noGrp="1"/>
          </p:cNvSpPr>
          <p:nvPr>
            <p:ph idx="1"/>
          </p:nvPr>
        </p:nvSpPr>
        <p:spPr>
          <a:xfrm>
            <a:off x="323528" y="1775191"/>
            <a:ext cx="8496944" cy="4894169"/>
          </a:xfrm>
        </p:spPr>
        <p:txBody>
          <a:bodyPr>
            <a:normAutofit lnSpcReduction="10000"/>
          </a:bodyPr>
          <a:lstStyle/>
          <a:p>
            <a:pPr marL="118872" indent="0">
              <a:buNone/>
            </a:pPr>
            <a:r>
              <a:rPr lang="cs-CZ" dirty="0"/>
              <a:t>Lidské ženy mají </a:t>
            </a:r>
            <a:r>
              <a:rPr lang="cs-CZ" b="1" dirty="0"/>
              <a:t>skrytou ovulaci </a:t>
            </a:r>
            <a:r>
              <a:rPr lang="cs-CZ" dirty="0"/>
              <a:t>(to je opět zcela raritní mezi živočichy!!), resp. nemají patrnou říji (estrus). </a:t>
            </a:r>
          </a:p>
          <a:p>
            <a:pPr marL="118872" indent="0">
              <a:buNone/>
            </a:pPr>
            <a:r>
              <a:rPr lang="cs-CZ" dirty="0"/>
              <a:t>Šimpanzí samice inzerují svoji ovulaci stejně jako </a:t>
            </a:r>
            <a:r>
              <a:rPr lang="cs-CZ" b="1" dirty="0"/>
              <a:t>všichni</a:t>
            </a:r>
            <a:r>
              <a:rPr lang="cs-CZ" dirty="0"/>
              <a:t> ostatní živočichové velice jasně. </a:t>
            </a:r>
          </a:p>
          <a:p>
            <a:pPr marL="118872" indent="0">
              <a:buNone/>
            </a:pPr>
            <a:endParaRPr lang="cs-CZ" dirty="0"/>
          </a:p>
          <a:p>
            <a:pPr marL="118872" indent="0">
              <a:buNone/>
            </a:pPr>
            <a:r>
              <a:rPr lang="cs-CZ" dirty="0"/>
              <a:t>Jak a proč může existovat něco jako skrytá ovulace? (Lund &amp; Miller, 2014)</a:t>
            </a:r>
          </a:p>
          <a:p>
            <a:pPr marL="118872" indent="0">
              <a:buNone/>
            </a:pPr>
            <a:r>
              <a:rPr lang="cs-CZ" sz="2000" dirty="0"/>
              <a:t>Sexuální aktivita žen (N = 20 tis.) nevykazuje během cyklu (krom menses) žádné podstatné změny (</a:t>
            </a:r>
            <a:r>
              <a:rPr lang="cs-CZ" sz="2000" dirty="0" err="1"/>
              <a:t>Brewis</a:t>
            </a:r>
            <a:r>
              <a:rPr lang="cs-CZ" sz="2000" dirty="0"/>
              <a:t> &amp; </a:t>
            </a:r>
            <a:r>
              <a:rPr lang="cs-CZ" sz="2000" dirty="0" err="1"/>
              <a:t>Meyer</a:t>
            </a:r>
            <a:r>
              <a:rPr lang="cs-CZ" sz="2000" dirty="0"/>
              <a:t>, 2005). Existují jen jemné změny motivů a chování žen v plodné fázi (</a:t>
            </a:r>
            <a:r>
              <a:rPr lang="cs-CZ" sz="2000" dirty="0" err="1"/>
              <a:t>Gangestad</a:t>
            </a:r>
            <a:r>
              <a:rPr lang="cs-CZ" sz="2000" dirty="0"/>
              <a:t> &amp; </a:t>
            </a:r>
            <a:r>
              <a:rPr lang="cs-CZ" sz="2000" dirty="0" err="1"/>
              <a:t>Thornhill</a:t>
            </a:r>
            <a:r>
              <a:rPr lang="cs-CZ" sz="2000" dirty="0"/>
              <a:t>, 2008).</a:t>
            </a:r>
          </a:p>
          <a:p>
            <a:pPr marL="118872" indent="0">
              <a:buNone/>
            </a:pPr>
            <a:endParaRPr lang="cs-CZ" dirty="0"/>
          </a:p>
          <a:p>
            <a:endParaRPr lang="cs-CZ" dirty="0"/>
          </a:p>
        </p:txBody>
      </p:sp>
    </p:spTree>
    <p:extLst>
      <p:ext uri="{BB962C8B-B14F-4D97-AF65-F5344CB8AC3E}">
        <p14:creationId xmlns:p14="http://schemas.microsoft.com/office/powerpoint/2010/main" val="636753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endParaRPr lang="cs-CZ" dirty="0"/>
          </a:p>
        </p:txBody>
      </p:sp>
      <p:sp>
        <p:nvSpPr>
          <p:cNvPr id="3" name="Zástupný symbol pro obsah 2"/>
          <p:cNvSpPr>
            <a:spLocks noGrp="1"/>
          </p:cNvSpPr>
          <p:nvPr>
            <p:ph idx="1"/>
          </p:nvPr>
        </p:nvSpPr>
        <p:spPr>
          <a:xfrm>
            <a:off x="457200" y="1556792"/>
            <a:ext cx="8229600" cy="5145759"/>
          </a:xfrm>
        </p:spPr>
        <p:txBody>
          <a:bodyPr>
            <a:normAutofit fontScale="85000" lnSpcReduction="20000"/>
          </a:bodyPr>
          <a:lstStyle/>
          <a:p>
            <a:r>
              <a:rPr lang="cs-CZ" dirty="0"/>
              <a:t>Adaptací mužů na skrytou ovulaci žen (aby zajistili svoje otcovství, a tedy zúročili svůj </a:t>
            </a:r>
            <a:r>
              <a:rPr lang="cs-CZ" i="1" dirty="0" err="1"/>
              <a:t>parental</a:t>
            </a:r>
            <a:r>
              <a:rPr lang="cs-CZ" i="1" dirty="0"/>
              <a:t> </a:t>
            </a:r>
            <a:r>
              <a:rPr lang="cs-CZ" i="1" dirty="0" err="1"/>
              <a:t>investment</a:t>
            </a:r>
            <a:r>
              <a:rPr lang="cs-CZ" dirty="0"/>
              <a:t>) je patrně tzv. </a:t>
            </a:r>
            <a:r>
              <a:rPr lang="cs-CZ" i="1" dirty="0"/>
              <a:t>mate </a:t>
            </a:r>
            <a:r>
              <a:rPr lang="cs-CZ" i="1" dirty="0" err="1"/>
              <a:t>guarding</a:t>
            </a:r>
            <a:r>
              <a:rPr lang="cs-CZ" dirty="0"/>
              <a:t> – </a:t>
            </a:r>
            <a:r>
              <a:rPr lang="cs-CZ" i="1" dirty="0"/>
              <a:t>hlídání partnerky </a:t>
            </a:r>
            <a:r>
              <a:rPr lang="cs-CZ" dirty="0"/>
              <a:t>(</a:t>
            </a:r>
            <a:r>
              <a:rPr lang="cs-CZ" dirty="0" err="1"/>
              <a:t>Diamond</a:t>
            </a:r>
            <a:r>
              <a:rPr lang="cs-CZ" dirty="0"/>
              <a:t>, 2003 podle </a:t>
            </a:r>
            <a:r>
              <a:rPr lang="cs-CZ" dirty="0" err="1"/>
              <a:t>Etkin</a:t>
            </a:r>
            <a:r>
              <a:rPr lang="cs-CZ" dirty="0"/>
              <a:t>, 1954), čili tendence k celoživotnímu soužití s jednou partnerkou (</a:t>
            </a:r>
            <a:r>
              <a:rPr lang="cs-CZ" b="1" dirty="0"/>
              <a:t>monogamie</a:t>
            </a:r>
            <a:r>
              <a:rPr lang="cs-CZ" dirty="0"/>
              <a:t>, resp. sériová monogamie).</a:t>
            </a:r>
            <a:r>
              <a:rPr lang="cs-CZ" b="1" dirty="0"/>
              <a:t> </a:t>
            </a:r>
          </a:p>
          <a:p>
            <a:r>
              <a:rPr lang="cs-CZ" i="1" dirty="0"/>
              <a:t>Mate </a:t>
            </a:r>
            <a:r>
              <a:rPr lang="cs-CZ" i="1" dirty="0" err="1"/>
              <a:t>guarding</a:t>
            </a:r>
            <a:r>
              <a:rPr lang="cs-CZ" i="1" dirty="0"/>
              <a:t> </a:t>
            </a:r>
            <a:r>
              <a:rPr lang="cs-CZ" dirty="0"/>
              <a:t>existuje i u šimpanzů, ale v mnohem menší míře.</a:t>
            </a:r>
          </a:p>
          <a:p>
            <a:r>
              <a:rPr lang="cs-CZ" dirty="0"/>
              <a:t>A protože je člověk monogamní,  je donucen k větší vybíravosti mezi partnery (než např. šimpanzi). (</a:t>
            </a:r>
            <a:r>
              <a:rPr lang="cs-CZ" dirty="0" err="1"/>
              <a:t>Ridley</a:t>
            </a:r>
            <a:r>
              <a:rPr lang="cs-CZ" dirty="0"/>
              <a:t>, 1999, s. 19) Obojí pohlaví si vybírají, i když to pohlaví, které nese větší náklady na reprodukci, je vybíravější (samice 99 %, i samci: koník, </a:t>
            </a:r>
            <a:r>
              <a:rPr lang="cs-CZ" dirty="0" err="1"/>
              <a:t>lyskonohové</a:t>
            </a:r>
            <a:r>
              <a:rPr lang="cs-CZ" dirty="0"/>
              <a:t>, ostnáci + 30 dalších ptáků). </a:t>
            </a:r>
          </a:p>
          <a:p>
            <a:endParaRPr lang="cs-CZ" dirty="0"/>
          </a:p>
        </p:txBody>
      </p:sp>
    </p:spTree>
    <p:extLst>
      <p:ext uri="{BB962C8B-B14F-4D97-AF65-F5344CB8AC3E}">
        <p14:creationId xmlns:p14="http://schemas.microsoft.com/office/powerpoint/2010/main" val="222398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C01ACC-569D-46B3-BFEA-04DCE4000B8D}"/>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E47C436-1FBB-4D26-8B6F-A274D4FE5CC1}"/>
              </a:ext>
            </a:extLst>
          </p:cNvPr>
          <p:cNvSpPr>
            <a:spLocks noGrp="1"/>
          </p:cNvSpPr>
          <p:nvPr>
            <p:ph idx="1"/>
          </p:nvPr>
        </p:nvSpPr>
        <p:spPr>
          <a:xfrm>
            <a:off x="457200" y="1775191"/>
            <a:ext cx="8229600" cy="4822161"/>
          </a:xfrm>
        </p:spPr>
        <p:txBody>
          <a:bodyPr>
            <a:normAutofit fontScale="85000" lnSpcReduction="10000"/>
          </a:bodyPr>
          <a:lstStyle/>
          <a:p>
            <a:pPr>
              <a:spcAft>
                <a:spcPts val="1200"/>
              </a:spcAft>
            </a:pPr>
            <a:r>
              <a:rPr lang="cs-CZ" b="1" dirty="0"/>
              <a:t>Sociálnost (družení se) je velmi rozšířenou a velice účinnou adaptací</a:t>
            </a:r>
            <a:r>
              <a:rPr lang="cs-CZ" dirty="0"/>
              <a:t> v přírodní říši. </a:t>
            </a:r>
          </a:p>
          <a:p>
            <a:pPr>
              <a:spcAft>
                <a:spcPts val="1200"/>
              </a:spcAft>
            </a:pPr>
            <a:r>
              <a:rPr lang="cs-CZ" dirty="0"/>
              <a:t>Sociálnost tedy není lidským vynálezem (ačkoli jsme vysoce kooperativní druh). </a:t>
            </a:r>
          </a:p>
          <a:p>
            <a:pPr>
              <a:spcAft>
                <a:spcPts val="1200"/>
              </a:spcAft>
            </a:pPr>
            <a:r>
              <a:rPr lang="cs-CZ" dirty="0"/>
              <a:t>Jsou i nesociální živočichové, např. draví tvorové: bezobratlí, ryby či plazi (viz přednáška </a:t>
            </a:r>
            <a:r>
              <a:rPr lang="cs-CZ" i="1" dirty="0"/>
              <a:t>Historie lidské komunikace</a:t>
            </a:r>
            <a:r>
              <a:rPr lang="cs-CZ" dirty="0"/>
              <a:t>).</a:t>
            </a:r>
          </a:p>
          <a:p>
            <a:pPr>
              <a:spcAft>
                <a:spcPts val="1200"/>
              </a:spcAft>
            </a:pPr>
            <a:r>
              <a:rPr lang="cs-CZ" dirty="0"/>
              <a:t>Lidská sociálnost má specificky lidskou podobu, která je výrazně odlišná i od sociálnosti našich geneticky nejbližších příbuzných (šimpanzů, lidoopů či primátů). Tato specifika lidské sociálnosti je dobré znát.</a:t>
            </a:r>
          </a:p>
          <a:p>
            <a:endParaRPr lang="cs-CZ" dirty="0"/>
          </a:p>
        </p:txBody>
      </p:sp>
    </p:spTree>
    <p:extLst>
      <p:ext uri="{BB962C8B-B14F-4D97-AF65-F5344CB8AC3E}">
        <p14:creationId xmlns:p14="http://schemas.microsoft.com/office/powerpoint/2010/main" val="170215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Evoluce lidského uspořádání rodiny</a:t>
            </a:r>
          </a:p>
        </p:txBody>
      </p:sp>
      <p:sp>
        <p:nvSpPr>
          <p:cNvPr id="3" name="Zástupný symbol pro obsah 2"/>
          <p:cNvSpPr>
            <a:spLocks noGrp="1"/>
          </p:cNvSpPr>
          <p:nvPr>
            <p:ph idx="1"/>
          </p:nvPr>
        </p:nvSpPr>
        <p:spPr>
          <a:xfrm>
            <a:off x="457200" y="1775191"/>
            <a:ext cx="8229600" cy="4822161"/>
          </a:xfrm>
        </p:spPr>
        <p:txBody>
          <a:bodyPr>
            <a:normAutofit fontScale="85000" lnSpcReduction="20000"/>
          </a:bodyPr>
          <a:lstStyle/>
          <a:p>
            <a:pPr marL="118872" indent="0">
              <a:buNone/>
            </a:pPr>
            <a:r>
              <a:rPr lang="cs-CZ" dirty="0"/>
              <a:t>U raných </a:t>
            </a:r>
            <a:r>
              <a:rPr lang="cs-CZ" dirty="0" err="1"/>
              <a:t>homininů</a:t>
            </a:r>
            <a:r>
              <a:rPr lang="cs-CZ" dirty="0"/>
              <a:t> (H. </a:t>
            </a:r>
            <a:r>
              <a:rPr lang="cs-CZ" dirty="0" err="1"/>
              <a:t>rudolfensis</a:t>
            </a:r>
            <a:r>
              <a:rPr lang="cs-CZ" dirty="0"/>
              <a:t>, H. </a:t>
            </a:r>
            <a:r>
              <a:rPr lang="cs-CZ" dirty="0" err="1"/>
              <a:t>habilis</a:t>
            </a:r>
            <a:r>
              <a:rPr lang="cs-CZ" dirty="0"/>
              <a:t>) se ještě setkáváme s velkým pohlavním dimorfizmem (poměr 1,4), který je dokladem harémového uspořádání sociálního života (srov. gorily).</a:t>
            </a:r>
          </a:p>
          <a:p>
            <a:pPr marL="118872" indent="0">
              <a:buNone/>
            </a:pPr>
            <a:endParaRPr lang="cs-CZ" dirty="0"/>
          </a:p>
          <a:p>
            <a:pPr marL="118872" indent="0">
              <a:buNone/>
            </a:pPr>
            <a:r>
              <a:rPr lang="cs-CZ" dirty="0"/>
              <a:t>Snížení pohlavního dimorfizmu (z 1,4 na 1,2) je dokladem posunu k párovému uspořádání společností a tedy ke stavu, který je podobný našemu stavu, kdy základ rodiny tvoří </a:t>
            </a:r>
            <a:r>
              <a:rPr lang="cs-CZ" b="1" dirty="0"/>
              <a:t>dyáda</a:t>
            </a:r>
            <a:r>
              <a:rPr lang="cs-CZ" dirty="0"/>
              <a:t> (nikoli harém). </a:t>
            </a:r>
          </a:p>
          <a:p>
            <a:pPr marL="118872" indent="0">
              <a:buNone/>
            </a:pPr>
            <a:r>
              <a:rPr lang="cs-CZ" dirty="0"/>
              <a:t>Samice si totiž nevybírá největšího rváče, ale podle jiného klíče: podle úrovně tzv. měkkých dovedností (intelektu, </a:t>
            </a:r>
            <a:r>
              <a:rPr lang="cs-CZ" dirty="0" err="1"/>
              <a:t>ozdobenosti</a:t>
            </a:r>
            <a:r>
              <a:rPr lang="cs-CZ" dirty="0"/>
              <a:t>, schopnosti zpěvu, tance, tvorby umění, vtipů atp.) a sociálního postavení – srov. </a:t>
            </a:r>
            <a:r>
              <a:rPr lang="cs-CZ" b="1" dirty="0"/>
              <a:t>hypotézu dvoření </a:t>
            </a:r>
            <a:r>
              <a:rPr lang="cs-CZ" dirty="0" err="1"/>
              <a:t>Geoffreye</a:t>
            </a:r>
            <a:r>
              <a:rPr lang="cs-CZ" dirty="0"/>
              <a:t> Millera (1992).</a:t>
            </a:r>
          </a:p>
        </p:txBody>
      </p:sp>
    </p:spTree>
    <p:extLst>
      <p:ext uri="{BB962C8B-B14F-4D97-AF65-F5344CB8AC3E}">
        <p14:creationId xmlns:p14="http://schemas.microsoft.com/office/powerpoint/2010/main" val="416695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7B6391-7CB5-4116-8248-1F58E9919C97}"/>
              </a:ext>
            </a:extLst>
          </p:cNvPr>
          <p:cNvSpPr>
            <a:spLocks noGrp="1"/>
          </p:cNvSpPr>
          <p:nvPr>
            <p:ph type="title"/>
          </p:nvPr>
        </p:nvSpPr>
        <p:spPr/>
        <p:txBody>
          <a:bodyPr/>
          <a:lstStyle/>
          <a:p>
            <a:r>
              <a:rPr lang="cs-CZ" dirty="0"/>
              <a:t>Kmen </a:t>
            </a:r>
            <a:r>
              <a:rPr lang="cs-CZ" dirty="0" err="1"/>
              <a:t>Wodaabe</a:t>
            </a:r>
            <a:r>
              <a:rPr lang="cs-CZ" dirty="0"/>
              <a:t>, Sahel</a:t>
            </a:r>
          </a:p>
        </p:txBody>
      </p:sp>
      <p:sp>
        <p:nvSpPr>
          <p:cNvPr id="5" name="TextovéPole 4">
            <a:extLst>
              <a:ext uri="{FF2B5EF4-FFF2-40B4-BE49-F238E27FC236}">
                <a16:creationId xmlns:a16="http://schemas.microsoft.com/office/drawing/2014/main" id="{45D0B8EF-0AA6-48FE-A260-C0E42C77515C}"/>
              </a:ext>
            </a:extLst>
          </p:cNvPr>
          <p:cNvSpPr txBox="1"/>
          <p:nvPr/>
        </p:nvSpPr>
        <p:spPr>
          <a:xfrm>
            <a:off x="251520" y="6211669"/>
            <a:ext cx="8435280" cy="646331"/>
          </a:xfrm>
          <a:prstGeom prst="rect">
            <a:avLst/>
          </a:prstGeom>
          <a:noFill/>
        </p:spPr>
        <p:txBody>
          <a:bodyPr wrap="square">
            <a:spAutoFit/>
          </a:bodyPr>
          <a:lstStyle/>
          <a:p>
            <a:r>
              <a:rPr lang="cs-CZ" dirty="0"/>
              <a:t>https://en.wikipedia.org/wiki/File:Niger_Foudouk_Geerewol_der_Wodaabe_Sept._05-SD_(extrait).webm</a:t>
            </a:r>
          </a:p>
        </p:txBody>
      </p:sp>
      <p:pic>
        <p:nvPicPr>
          <p:cNvPr id="1026" name="Picture 2" descr="Have You Heard About The Wodaabe Wife Stealing Festival In Niger? | The  African Exponent.">
            <a:extLst>
              <a:ext uri="{FF2B5EF4-FFF2-40B4-BE49-F238E27FC236}">
                <a16:creationId xmlns:a16="http://schemas.microsoft.com/office/drawing/2014/main" id="{4F52964D-C1D0-4F03-A21F-497D858524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30006"/>
            <a:ext cx="8229600" cy="3681663"/>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0587DD5D-A50E-4154-8D72-1E447D55246A}"/>
              </a:ext>
            </a:extLst>
          </p:cNvPr>
          <p:cNvSpPr txBox="1"/>
          <p:nvPr/>
        </p:nvSpPr>
        <p:spPr>
          <a:xfrm>
            <a:off x="354360" y="1599759"/>
            <a:ext cx="8435280" cy="369332"/>
          </a:xfrm>
          <a:prstGeom prst="rect">
            <a:avLst/>
          </a:prstGeom>
          <a:noFill/>
        </p:spPr>
        <p:txBody>
          <a:bodyPr wrap="square">
            <a:spAutoFit/>
          </a:bodyPr>
          <a:lstStyle/>
          <a:p>
            <a:r>
              <a:rPr lang="cs-CZ" dirty="0">
                <a:hlinkClick r:id="rId3"/>
              </a:rPr>
              <a:t>https://www.youtube.com/watch?v=2EBAbSjZW4c&amp;ab_channel=NewAtlantisTRIBES</a:t>
            </a:r>
            <a:r>
              <a:rPr lang="cs-CZ" dirty="0"/>
              <a:t> </a:t>
            </a:r>
          </a:p>
        </p:txBody>
      </p:sp>
    </p:spTree>
    <p:extLst>
      <p:ext uri="{BB962C8B-B14F-4D97-AF65-F5344CB8AC3E}">
        <p14:creationId xmlns:p14="http://schemas.microsoft.com/office/powerpoint/2010/main" val="272680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ostatními primáty</a:t>
            </a:r>
          </a:p>
        </p:txBody>
      </p:sp>
      <p:sp>
        <p:nvSpPr>
          <p:cNvPr id="3" name="Zástupný symbol pro obsah 2"/>
          <p:cNvSpPr>
            <a:spLocks noGrp="1"/>
          </p:cNvSpPr>
          <p:nvPr>
            <p:ph idx="1"/>
          </p:nvPr>
        </p:nvSpPr>
        <p:spPr>
          <a:xfrm>
            <a:off x="822959" y="1556792"/>
            <a:ext cx="7543801" cy="5301208"/>
          </a:xfrm>
        </p:spPr>
        <p:txBody>
          <a:bodyPr>
            <a:normAutofit fontScale="77500" lnSpcReduction="20000"/>
          </a:bodyPr>
          <a:lstStyle/>
          <a:p>
            <a:pPr marL="118872" indent="0">
              <a:buNone/>
            </a:pPr>
            <a:r>
              <a:rPr lang="cs-CZ" sz="2800" dirty="0"/>
              <a:t>Člověk (industriálních kultur) je jediným primátem, u kterého jsou matka s dítětem (před odstavením) </a:t>
            </a:r>
            <a:r>
              <a:rPr lang="cs-CZ" sz="2800" b="1" dirty="0"/>
              <a:t>separováni od sebe </a:t>
            </a:r>
            <a:r>
              <a:rPr lang="cs-CZ" sz="2800" dirty="0"/>
              <a:t>po delší časové úseky ( tak je tomu jen u některých poloopic, kdy matky opouštějí děti, aby se nakrmily). </a:t>
            </a:r>
          </a:p>
          <a:p>
            <a:pPr marL="118872" indent="0">
              <a:buNone/>
            </a:pPr>
            <a:r>
              <a:rPr lang="cs-CZ" sz="2800" dirty="0"/>
              <a:t>U všech ostatních primátů se dítě drží matčiny srsti (srov. úchopový reflex) a žije v její blízkosti. U opic matka navíc dítě objímá rukou (přidržuje ho). Nikoli u poloopic (tam se mládě jen drží). </a:t>
            </a:r>
          </a:p>
          <a:p>
            <a:pPr marL="118872" indent="0">
              <a:buNone/>
            </a:pPr>
            <a:endParaRPr lang="cs-CZ" sz="2800" dirty="0"/>
          </a:p>
          <a:p>
            <a:pPr marL="118872" indent="0">
              <a:buNone/>
            </a:pPr>
            <a:r>
              <a:rPr lang="cs-CZ" sz="2800" dirty="0"/>
              <a:t>Separace dětí u lidí vede mj. k většímu tlaku na rozvoj hlasové komunikace, která někdy v dávnověku musela nahradit tělesný kontakt (</a:t>
            </a:r>
            <a:r>
              <a:rPr lang="cs-CZ" sz="2800" dirty="0" err="1"/>
              <a:t>Dunbar</a:t>
            </a:r>
            <a:r>
              <a:rPr lang="cs-CZ" sz="2800" dirty="0"/>
              <a:t> a jeho </a:t>
            </a:r>
            <a:r>
              <a:rPr lang="cs-CZ" sz="2800" i="1" dirty="0" err="1"/>
              <a:t>social</a:t>
            </a:r>
            <a:r>
              <a:rPr lang="cs-CZ" sz="2800" i="1" dirty="0"/>
              <a:t> </a:t>
            </a:r>
            <a:r>
              <a:rPr lang="cs-CZ" sz="2800" i="1" dirty="0" err="1"/>
              <a:t>grooming</a:t>
            </a:r>
            <a:r>
              <a:rPr lang="cs-CZ" sz="2800" i="1" dirty="0"/>
              <a:t>/</a:t>
            </a:r>
            <a:r>
              <a:rPr lang="cs-CZ" sz="2800" i="1" dirty="0" err="1"/>
              <a:t>gossiping</a:t>
            </a:r>
            <a:r>
              <a:rPr lang="cs-CZ" sz="2800" i="1" dirty="0"/>
              <a:t> </a:t>
            </a:r>
            <a:r>
              <a:rPr lang="cs-CZ" sz="2800" i="1" dirty="0" err="1"/>
              <a:t>theory</a:t>
            </a:r>
            <a:r>
              <a:rPr lang="cs-CZ" sz="2800" dirty="0"/>
              <a:t>). </a:t>
            </a:r>
          </a:p>
          <a:p>
            <a:pPr marL="118872" indent="0">
              <a:buNone/>
            </a:pPr>
            <a:endParaRPr lang="cs-CZ" sz="2800" dirty="0"/>
          </a:p>
          <a:p>
            <a:pPr marL="118872" indent="0">
              <a:buNone/>
            </a:pPr>
            <a:r>
              <a:rPr lang="cs-CZ" sz="2800" dirty="0"/>
              <a:t>Lidská </a:t>
            </a:r>
            <a:r>
              <a:rPr lang="cs-CZ" sz="2800" b="1" dirty="0"/>
              <a:t>poloha lehu na zádech </a:t>
            </a:r>
            <a:r>
              <a:rPr lang="cs-CZ" sz="2800" dirty="0"/>
              <a:t>je zcela ojedinělá mezi primáty a savci vůbec. (srov. doporučení proti SIDS!) ALE: Umožňuje mj. dítěti procvičovat si jemnou motoriku dříve než umí stát vzpřímeně a uvolní si ruce. </a:t>
            </a:r>
          </a:p>
        </p:txBody>
      </p:sp>
    </p:spTree>
    <p:extLst>
      <p:ext uri="{BB962C8B-B14F-4D97-AF65-F5344CB8AC3E}">
        <p14:creationId xmlns:p14="http://schemas.microsoft.com/office/powerpoint/2010/main" val="1271931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170" name="Picture 2" descr="Výsledek obrázku pro african breastfeed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269" y="173456"/>
            <a:ext cx="8581461" cy="6436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580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3B73BE-2872-E4FA-053F-5436E75585DC}"/>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97E2C62D-AF6D-6606-1AD8-851128F01537}"/>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123001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Schopnost učit se u člověka</a:t>
            </a:r>
          </a:p>
        </p:txBody>
      </p:sp>
      <p:sp>
        <p:nvSpPr>
          <p:cNvPr id="3" name="Zástupný symbol pro obsah 2"/>
          <p:cNvSpPr>
            <a:spLocks noGrp="1"/>
          </p:cNvSpPr>
          <p:nvPr>
            <p:ph idx="1"/>
          </p:nvPr>
        </p:nvSpPr>
        <p:spPr>
          <a:xfrm>
            <a:off x="457200" y="1775191"/>
            <a:ext cx="8229600" cy="4894169"/>
          </a:xfrm>
        </p:spPr>
        <p:txBody>
          <a:bodyPr>
            <a:normAutofit/>
          </a:bodyPr>
          <a:lstStyle/>
          <a:p>
            <a:pPr marL="137160" indent="0">
              <a:buNone/>
            </a:pPr>
            <a:r>
              <a:rPr lang="cs-CZ" dirty="0"/>
              <a:t>Všichni živočichové jsou po odstavení samostatní (člověk nikoli). </a:t>
            </a:r>
          </a:p>
          <a:p>
            <a:pPr marL="137160" indent="0">
              <a:buNone/>
            </a:pPr>
            <a:endParaRPr lang="cs-CZ" dirty="0"/>
          </a:p>
          <a:p>
            <a:pPr marL="137160" indent="0">
              <a:buNone/>
            </a:pPr>
            <a:r>
              <a:rPr lang="cs-CZ" dirty="0"/>
              <a:t>Člověk se nejenom stará o potomky, ale zároveň je také </a:t>
            </a:r>
            <a:r>
              <a:rPr lang="cs-CZ" b="1" dirty="0"/>
              <a:t>učí</a:t>
            </a:r>
            <a:r>
              <a:rPr lang="cs-CZ" dirty="0"/>
              <a:t>. To je mezi živočichy zcela ojedinělé! A </a:t>
            </a:r>
            <a:r>
              <a:rPr lang="cs-CZ" b="1" dirty="0"/>
              <a:t>učení</a:t>
            </a:r>
            <a:r>
              <a:rPr lang="cs-CZ" dirty="0"/>
              <a:t> je jednou z výsadních a základních adaptací </a:t>
            </a:r>
            <a:r>
              <a:rPr lang="cs-CZ" dirty="0" err="1"/>
              <a:t>homininů</a:t>
            </a:r>
            <a:r>
              <a:rPr lang="cs-CZ" dirty="0"/>
              <a:t> (linie rodu Homo).</a:t>
            </a:r>
          </a:p>
          <a:p>
            <a:pPr marL="137160" indent="0">
              <a:buNone/>
            </a:pPr>
            <a:endParaRPr lang="cs-CZ" dirty="0"/>
          </a:p>
          <a:p>
            <a:pPr marL="137160" indent="0">
              <a:buNone/>
            </a:pPr>
            <a:endParaRPr lang="cs-CZ" dirty="0"/>
          </a:p>
          <a:p>
            <a:endParaRPr lang="cs-CZ" dirty="0"/>
          </a:p>
        </p:txBody>
      </p:sp>
    </p:spTree>
    <p:extLst>
      <p:ext uri="{BB962C8B-B14F-4D97-AF65-F5344CB8AC3E}">
        <p14:creationId xmlns:p14="http://schemas.microsoft.com/office/powerpoint/2010/main" val="3815064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p:txBody>
          <a:bodyPr>
            <a:normAutofit fontScale="85000" lnSpcReduction="10000"/>
          </a:bodyPr>
          <a:lstStyle/>
          <a:p>
            <a:r>
              <a:rPr lang="cs-CZ" sz="4000" dirty="0"/>
              <a:t>Lidé vytvořili explicitní kumulativní </a:t>
            </a:r>
            <a:r>
              <a:rPr lang="cs-CZ" sz="4000" b="1" dirty="0"/>
              <a:t>kolektivní paměť </a:t>
            </a:r>
            <a:r>
              <a:rPr lang="cs-CZ" sz="4000" dirty="0"/>
              <a:t>na objevené technologie a znalosti (=</a:t>
            </a:r>
            <a:r>
              <a:rPr lang="cs-CZ" sz="4000" b="1" dirty="0"/>
              <a:t>kulturu</a:t>
            </a:r>
            <a:r>
              <a:rPr lang="cs-CZ" sz="4000" dirty="0"/>
              <a:t>). Srov. memy.</a:t>
            </a:r>
          </a:p>
          <a:p>
            <a:r>
              <a:rPr lang="cs-CZ" sz="4000" dirty="0"/>
              <a:t>Šimpanzi znají jen hrstku technologií a kulturní transmise je u nich velmi pomalá a nejistá. </a:t>
            </a:r>
          </a:p>
          <a:p>
            <a:r>
              <a:rPr lang="cs-CZ" sz="4000" dirty="0"/>
              <a:t>My,</a:t>
            </a:r>
            <a:r>
              <a:rPr lang="cs-CZ" sz="4000" b="1" dirty="0"/>
              <a:t> AMH</a:t>
            </a:r>
            <a:r>
              <a:rPr lang="cs-CZ" sz="4000" dirty="0"/>
              <a:t> (</a:t>
            </a:r>
            <a:r>
              <a:rPr lang="cs-CZ" i="1" dirty="0" err="1"/>
              <a:t>anatomically</a:t>
            </a:r>
            <a:r>
              <a:rPr lang="cs-CZ" i="1" dirty="0"/>
              <a:t> </a:t>
            </a:r>
            <a:r>
              <a:rPr lang="cs-CZ" i="1" dirty="0" err="1"/>
              <a:t>modern</a:t>
            </a:r>
            <a:r>
              <a:rPr lang="cs-CZ" i="1" dirty="0"/>
              <a:t> </a:t>
            </a:r>
            <a:r>
              <a:rPr lang="cs-CZ" i="1" dirty="0" err="1"/>
              <a:t>humans</a:t>
            </a:r>
            <a:r>
              <a:rPr lang="cs-CZ" i="1" dirty="0"/>
              <a:t> = anatomicky moderní lidé</a:t>
            </a:r>
            <a:r>
              <a:rPr lang="cs-CZ" b="1" dirty="0"/>
              <a:t>)</a:t>
            </a:r>
            <a:r>
              <a:rPr lang="cs-CZ" sz="4000" dirty="0"/>
              <a:t> jsme mistry učenlivosti. </a:t>
            </a:r>
          </a:p>
          <a:p>
            <a:pPr marL="118872" indent="0">
              <a:buNone/>
            </a:pPr>
            <a:endParaRPr lang="cs-CZ" sz="4000" dirty="0"/>
          </a:p>
          <a:p>
            <a:endParaRPr lang="cs-CZ" dirty="0"/>
          </a:p>
        </p:txBody>
      </p:sp>
    </p:spTree>
    <p:extLst>
      <p:ext uri="{BB962C8B-B14F-4D97-AF65-F5344CB8AC3E}">
        <p14:creationId xmlns:p14="http://schemas.microsoft.com/office/powerpoint/2010/main" val="3270852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Rozdíly mezi člověkem a šimpanzi </a:t>
            </a:r>
          </a:p>
        </p:txBody>
      </p:sp>
      <p:sp>
        <p:nvSpPr>
          <p:cNvPr id="3" name="Zástupný symbol pro obsah 2"/>
          <p:cNvSpPr>
            <a:spLocks noGrp="1"/>
          </p:cNvSpPr>
          <p:nvPr>
            <p:ph idx="1"/>
          </p:nvPr>
        </p:nvSpPr>
        <p:spPr>
          <a:xfrm>
            <a:off x="473968" y="1556792"/>
            <a:ext cx="8229600" cy="4625609"/>
          </a:xfrm>
        </p:spPr>
        <p:txBody>
          <a:bodyPr>
            <a:noAutofit/>
          </a:bodyPr>
          <a:lstStyle/>
          <a:p>
            <a:pPr marL="118872" indent="0">
              <a:buNone/>
            </a:pPr>
            <a:r>
              <a:rPr lang="cs-CZ" dirty="0"/>
              <a:t>Šimpanzi mají také různé </a:t>
            </a:r>
            <a:r>
              <a:rPr lang="cs-CZ" i="1" dirty="0"/>
              <a:t>kultury</a:t>
            </a:r>
            <a:r>
              <a:rPr lang="cs-CZ" dirty="0"/>
              <a:t>, které se rozvíjejí: např. šimpanzi z </a:t>
            </a:r>
            <a:r>
              <a:rPr lang="cs-CZ" dirty="0" err="1"/>
              <a:t>Gombe</a:t>
            </a:r>
            <a:r>
              <a:rPr lang="cs-CZ" dirty="0"/>
              <a:t> používají větvičky, aby s nimi lovili termity; šimpanzi z </a:t>
            </a:r>
            <a:r>
              <a:rPr lang="cs-CZ" dirty="0" err="1"/>
              <a:t>Bossou</a:t>
            </a:r>
            <a:r>
              <a:rPr lang="cs-CZ" dirty="0"/>
              <a:t> zase používají kameny k rozbíjení ořechů atd.</a:t>
            </a:r>
          </a:p>
          <a:p>
            <a:pPr marL="118872" indent="0">
              <a:buNone/>
            </a:pPr>
            <a:endParaRPr lang="cs-CZ" dirty="0"/>
          </a:p>
          <a:p>
            <a:pPr marL="118872" indent="0">
              <a:buNone/>
            </a:pPr>
            <a:r>
              <a:rPr lang="cs-CZ" dirty="0" err="1"/>
              <a:t>Meziskupinová</a:t>
            </a:r>
            <a:r>
              <a:rPr lang="cs-CZ" dirty="0"/>
              <a:t> transmise kultury je však u šimpanzů (oproti člověku) velmi omezená.</a:t>
            </a:r>
          </a:p>
        </p:txBody>
      </p:sp>
    </p:spTree>
    <p:extLst>
      <p:ext uri="{BB962C8B-B14F-4D97-AF65-F5344CB8AC3E}">
        <p14:creationId xmlns:p14="http://schemas.microsoft.com/office/powerpoint/2010/main" val="862136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Ã½sledek obrÃ¡zku pro the cultures of chimpanze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88640"/>
            <a:ext cx="4752528" cy="6526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179512" y="2492896"/>
            <a:ext cx="1872208" cy="2031325"/>
          </a:xfrm>
          <a:prstGeom prst="rect">
            <a:avLst/>
          </a:prstGeom>
          <a:noFill/>
        </p:spPr>
        <p:txBody>
          <a:bodyPr wrap="square" rtlCol="0">
            <a:spAutoFit/>
          </a:bodyPr>
          <a:lstStyle/>
          <a:p>
            <a:r>
              <a:rPr lang="cs-CZ" dirty="0"/>
              <a:t>Přehled technologií u různých </a:t>
            </a:r>
            <a:r>
              <a:rPr lang="cs-CZ" dirty="0" err="1"/>
              <a:t>šimpazích</a:t>
            </a:r>
            <a:r>
              <a:rPr lang="cs-CZ" dirty="0"/>
              <a:t> komunit</a:t>
            </a:r>
          </a:p>
          <a:p>
            <a:r>
              <a:rPr lang="cs-CZ" dirty="0"/>
              <a:t>(z </a:t>
            </a:r>
            <a:r>
              <a:rPr lang="cs-CZ" dirty="0" err="1"/>
              <a:t>Whiten</a:t>
            </a:r>
            <a:r>
              <a:rPr lang="cs-CZ" dirty="0"/>
              <a:t> et al. 1999)</a:t>
            </a:r>
          </a:p>
        </p:txBody>
      </p:sp>
    </p:spTree>
    <p:extLst>
      <p:ext uri="{BB962C8B-B14F-4D97-AF65-F5344CB8AC3E}">
        <p14:creationId xmlns:p14="http://schemas.microsoft.com/office/powerpoint/2010/main" val="3912825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EF9ED23-BA69-4FC4-AB7A-C9395F2E8EF5}"/>
              </a:ext>
            </a:extLst>
          </p:cNvPr>
          <p:cNvSpPr>
            <a:spLocks noGrp="1"/>
          </p:cNvSpPr>
          <p:nvPr>
            <p:ph type="title"/>
          </p:nvPr>
        </p:nvSpPr>
        <p:spPr>
          <a:xfrm>
            <a:off x="457200" y="155448"/>
            <a:ext cx="8229600" cy="1252728"/>
          </a:xfrm>
        </p:spPr>
        <p:txBody>
          <a:bodyPr>
            <a:normAutofit fontScale="90000"/>
          </a:bodyPr>
          <a:lstStyle/>
          <a:p>
            <a:r>
              <a:rPr lang="cs-CZ" dirty="0"/>
              <a:t>Používání nástrojů k získání medu u různých komunit šimpanzů.</a:t>
            </a:r>
            <a:endParaRPr lang="en-US" dirty="0"/>
          </a:p>
        </p:txBody>
      </p:sp>
      <p:pic>
        <p:nvPicPr>
          <p:cNvPr id="5" name="Zástupný obsah 4" descr="Obsah obrázku mapa&#10;&#10;Popis byl vytvořen automaticky">
            <a:extLst>
              <a:ext uri="{FF2B5EF4-FFF2-40B4-BE49-F238E27FC236}">
                <a16:creationId xmlns:a16="http://schemas.microsoft.com/office/drawing/2014/main" id="{B44916FB-9026-4692-88E7-971D5A0FFC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64327"/>
            <a:ext cx="8229600" cy="3847337"/>
          </a:xfrm>
          <a:noFill/>
        </p:spPr>
      </p:pic>
      <p:sp>
        <p:nvSpPr>
          <p:cNvPr id="6" name="TextovéPole 5">
            <a:extLst>
              <a:ext uri="{FF2B5EF4-FFF2-40B4-BE49-F238E27FC236}">
                <a16:creationId xmlns:a16="http://schemas.microsoft.com/office/drawing/2014/main" id="{4B27A1D5-048B-4F06-8982-EE8A34BA3FE2}"/>
              </a:ext>
            </a:extLst>
          </p:cNvPr>
          <p:cNvSpPr txBox="1"/>
          <p:nvPr/>
        </p:nvSpPr>
        <p:spPr>
          <a:xfrm flipH="1">
            <a:off x="1979712" y="6453336"/>
            <a:ext cx="6552728" cy="646331"/>
          </a:xfrm>
          <a:prstGeom prst="rect">
            <a:avLst/>
          </a:prstGeom>
          <a:noFill/>
        </p:spPr>
        <p:txBody>
          <a:bodyPr wrap="square" rtlCol="0">
            <a:spAutoFit/>
          </a:bodyPr>
          <a:lstStyle/>
          <a:p>
            <a:pPr algn="l"/>
            <a:r>
              <a:rPr lang="cs-CZ" dirty="0" err="1"/>
              <a:t>Sanz</a:t>
            </a:r>
            <a:r>
              <a:rPr lang="cs-CZ" dirty="0"/>
              <a:t> &amp; Morgan, 2009. </a:t>
            </a:r>
            <a:r>
              <a:rPr lang="cs-CZ" b="0" i="0" dirty="0">
                <a:solidFill>
                  <a:srgbClr val="777777"/>
                </a:solidFill>
                <a:effectLst/>
                <a:latin typeface="Roboto" panose="02000000000000000000" pitchFamily="2" charset="0"/>
              </a:rPr>
              <a:t>DOI: </a:t>
            </a:r>
            <a:r>
              <a:rPr lang="cs-CZ" b="0" i="0" u="sng" dirty="0">
                <a:solidFill>
                  <a:srgbClr val="777777"/>
                </a:solidFill>
                <a:effectLst/>
                <a:latin typeface="inherit"/>
                <a:hlinkClick r:id="rId3"/>
              </a:rPr>
              <a:t>10.1007/s10764-009-9350-5</a:t>
            </a:r>
            <a:endParaRPr lang="cs-CZ" b="0" i="0" dirty="0">
              <a:solidFill>
                <a:srgbClr val="777777"/>
              </a:solidFill>
              <a:effectLst/>
              <a:latin typeface="Roboto" panose="02000000000000000000" pitchFamily="2" charset="0"/>
            </a:endParaRPr>
          </a:p>
          <a:p>
            <a:endParaRPr lang="cs-CZ" dirty="0"/>
          </a:p>
        </p:txBody>
      </p:sp>
    </p:spTree>
    <p:extLst>
      <p:ext uri="{BB962C8B-B14F-4D97-AF65-F5344CB8AC3E}">
        <p14:creationId xmlns:p14="http://schemas.microsoft.com/office/powerpoint/2010/main" val="10612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Hmyzí sociálnost</a:t>
            </a:r>
          </a:p>
        </p:txBody>
      </p:sp>
      <p:sp>
        <p:nvSpPr>
          <p:cNvPr id="3" name="Zástupný symbol pro obsah 2"/>
          <p:cNvSpPr>
            <a:spLocks noGrp="1"/>
          </p:cNvSpPr>
          <p:nvPr>
            <p:ph idx="1"/>
          </p:nvPr>
        </p:nvSpPr>
        <p:spPr>
          <a:xfrm>
            <a:off x="457200" y="1775191"/>
            <a:ext cx="8229600" cy="4927361"/>
          </a:xfrm>
        </p:spPr>
        <p:txBody>
          <a:bodyPr>
            <a:normAutofit fontScale="47500" lnSpcReduction="20000"/>
          </a:bodyPr>
          <a:lstStyle/>
          <a:p>
            <a:r>
              <a:rPr lang="cs-CZ" sz="5100" dirty="0"/>
              <a:t>Sociálnost včel či mravenců je jiná, než sociálnost lidská nebo savčí. Ačkoli některé vnější znaky jsou si podobné. </a:t>
            </a:r>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endParaRPr lang="cs-CZ" sz="5100" dirty="0"/>
          </a:p>
          <a:p>
            <a:pPr marL="438912" marR="0" lvl="0" indent="-320040" algn="l" defTabSz="914400" rtl="0" eaLnBrk="1" fontAlgn="auto" latinLnBrk="0" hangingPunct="1">
              <a:lnSpc>
                <a:spcPct val="100000"/>
              </a:lnSpc>
              <a:spcBef>
                <a:spcPts val="0"/>
              </a:spcBef>
              <a:spcAft>
                <a:spcPts val="0"/>
              </a:spcAft>
              <a:buClr>
                <a:srgbClr val="F0AD00"/>
              </a:buClr>
              <a:buSzPct val="80000"/>
              <a:buFont typeface="Wingdings 2"/>
              <a:buChar char=""/>
              <a:tabLst/>
              <a:defRPr/>
            </a:pPr>
            <a:r>
              <a:rPr lang="cs-CZ" sz="5100" dirty="0"/>
              <a:t>Vrcholem sociálnosti je </a:t>
            </a:r>
            <a:r>
              <a:rPr lang="cs-CZ" sz="5100" dirty="0" err="1"/>
              <a:t>eusociálnost</a:t>
            </a:r>
            <a:r>
              <a:rPr lang="cs-CZ" sz="5100" dirty="0"/>
              <a:t> (angl. </a:t>
            </a:r>
            <a:r>
              <a:rPr lang="cs-CZ" sz="5100" i="1" dirty="0" err="1"/>
              <a:t>eusociality</a:t>
            </a:r>
            <a:r>
              <a:rPr lang="cs-CZ" sz="5100" dirty="0"/>
              <a:t>) </a:t>
            </a:r>
          </a:p>
          <a:p>
            <a:pPr marL="118872" indent="0">
              <a:buNone/>
            </a:pPr>
            <a:r>
              <a:rPr lang="cs-CZ" sz="5100" dirty="0"/>
              <a:t>Znaky </a:t>
            </a:r>
            <a:r>
              <a:rPr lang="cs-CZ" sz="5100" dirty="0" err="1"/>
              <a:t>eusociálnosti</a:t>
            </a:r>
            <a:r>
              <a:rPr lang="cs-CZ" sz="5100" dirty="0"/>
              <a:t>: </a:t>
            </a:r>
          </a:p>
          <a:p>
            <a:pPr marL="118872" indent="0">
              <a:buNone/>
            </a:pPr>
            <a:r>
              <a:rPr lang="cs-CZ" sz="5100" dirty="0"/>
              <a:t>1. dělba práce (reprodukce a kasty); připomíná to hegemony starověkých kultur;</a:t>
            </a:r>
          </a:p>
          <a:p>
            <a:pPr marL="118872" indent="0">
              <a:buNone/>
            </a:pPr>
            <a:r>
              <a:rPr lang="cs-CZ" sz="5100" dirty="0"/>
              <a:t>2. překrývání generací v hnízdě (královna a desítky generací dělnic); </a:t>
            </a:r>
          </a:p>
          <a:p>
            <a:pPr marL="118872" indent="0">
              <a:buNone/>
            </a:pPr>
            <a:r>
              <a:rPr lang="cs-CZ" sz="5100" dirty="0"/>
              <a:t>3. </a:t>
            </a:r>
            <a:r>
              <a:rPr lang="cs-CZ" sz="5100" b="1" dirty="0"/>
              <a:t>společná péče o potomstvo </a:t>
            </a:r>
            <a:r>
              <a:rPr lang="cs-CZ" sz="5100" dirty="0"/>
              <a:t>(Wilson, 2004). </a:t>
            </a:r>
          </a:p>
          <a:p>
            <a:pPr marL="118872" indent="0">
              <a:buNone/>
            </a:pPr>
            <a:endParaRPr kumimoji="0" lang="cs-CZ" sz="3800" b="0" i="0" u="none" strike="noStrike" kern="1200" cap="none" spc="0" normalizeH="0" baseline="0" noProof="0" dirty="0">
              <a:ln>
                <a:noFill/>
              </a:ln>
              <a:solidFill>
                <a:prstClr val="black"/>
              </a:solidFill>
              <a:effectLst/>
              <a:uLnTx/>
              <a:uFillTx/>
              <a:latin typeface="Corbel"/>
              <a:ea typeface="+mn-ea"/>
              <a:cs typeface="+mn-cs"/>
            </a:endParaRPr>
          </a:p>
          <a:p>
            <a:pPr marL="118872" indent="0">
              <a:buNone/>
            </a:pPr>
            <a:r>
              <a:rPr kumimoji="0" lang="cs-CZ" sz="3800" b="0" i="0" u="none" strike="noStrike" kern="1200" cap="none" spc="0" normalizeH="0" baseline="0" noProof="0" dirty="0">
                <a:ln>
                  <a:noFill/>
                </a:ln>
                <a:solidFill>
                  <a:prstClr val="black"/>
                </a:solidFill>
                <a:effectLst/>
                <a:uLnTx/>
                <a:uFillTx/>
                <a:latin typeface="Corbel"/>
                <a:ea typeface="+mn-ea"/>
                <a:cs typeface="+mn-cs"/>
              </a:rPr>
              <a:t>Téměř všichni mravenci (10 tis. druhů), většina termitů (cca 2 tis. druhů), část včel, vos a čmeláků, určité krevety a dva savci (</a:t>
            </a:r>
            <a:r>
              <a:rPr kumimoji="0" lang="cs-CZ" sz="3800" b="0" i="0" u="none" strike="noStrike" kern="1200" cap="none" spc="0" normalizeH="0" baseline="0" noProof="0" dirty="0" err="1">
                <a:ln>
                  <a:noFill/>
                </a:ln>
                <a:solidFill>
                  <a:prstClr val="black"/>
                </a:solidFill>
                <a:effectLst/>
                <a:uLnTx/>
                <a:uFillTx/>
                <a:latin typeface="Corbel"/>
                <a:ea typeface="+mn-ea"/>
                <a:cs typeface="+mn-cs"/>
              </a:rPr>
              <a:t>rypoši</a:t>
            </a:r>
            <a:r>
              <a:rPr kumimoji="0" lang="cs-CZ" sz="3800" b="0" i="0" u="none" strike="noStrike" kern="1200" cap="none" spc="0" normalizeH="0" baseline="0" noProof="0" dirty="0">
                <a:ln>
                  <a:noFill/>
                </a:ln>
                <a:solidFill>
                  <a:prstClr val="black"/>
                </a:solidFill>
                <a:effectLst/>
                <a:uLnTx/>
                <a:uFillTx/>
                <a:latin typeface="Corbel"/>
                <a:ea typeface="+mn-ea"/>
                <a:cs typeface="+mn-cs"/>
              </a:rPr>
              <a:t>) žijí </a:t>
            </a:r>
            <a:r>
              <a:rPr kumimoji="0" lang="cs-CZ" sz="3800" b="0" i="0" u="none" strike="noStrike" kern="1200" cap="none" spc="0" normalizeH="0" baseline="0" noProof="0" dirty="0" err="1">
                <a:ln>
                  <a:noFill/>
                </a:ln>
                <a:solidFill>
                  <a:prstClr val="black"/>
                </a:solidFill>
                <a:effectLst/>
                <a:uLnTx/>
                <a:uFillTx/>
                <a:latin typeface="Corbel"/>
                <a:ea typeface="+mn-ea"/>
                <a:cs typeface="+mn-cs"/>
              </a:rPr>
              <a:t>eusociálně</a:t>
            </a:r>
            <a:r>
              <a:rPr kumimoji="0" lang="cs-CZ" sz="3800" b="0" i="0" u="none" strike="noStrike" kern="1200" cap="none" spc="0" normalizeH="0" baseline="0" noProof="0" dirty="0">
                <a:ln>
                  <a:noFill/>
                </a:ln>
                <a:solidFill>
                  <a:prstClr val="black"/>
                </a:solidFill>
                <a:effectLst/>
                <a:uLnTx/>
                <a:uFillTx/>
                <a:latin typeface="Corbel"/>
                <a:ea typeface="+mn-ea"/>
                <a:cs typeface="+mn-cs"/>
              </a:rPr>
              <a:t>. (</a:t>
            </a:r>
            <a:r>
              <a:rPr kumimoji="0" lang="cs-CZ" sz="3800" b="0" i="0" u="none" strike="noStrike" kern="1200" cap="none" spc="0" normalizeH="0" baseline="0" noProof="0" dirty="0" err="1">
                <a:ln>
                  <a:noFill/>
                </a:ln>
                <a:solidFill>
                  <a:prstClr val="black"/>
                </a:solidFill>
                <a:effectLst/>
                <a:uLnTx/>
                <a:uFillTx/>
                <a:latin typeface="Corbel"/>
                <a:ea typeface="+mn-ea"/>
                <a:cs typeface="+mn-cs"/>
              </a:rPr>
              <a:t>Ridley</a:t>
            </a:r>
            <a:r>
              <a:rPr kumimoji="0" lang="cs-CZ" sz="3800" b="0" i="0" u="none" strike="noStrike" kern="1200" cap="none" spc="0" normalizeH="0" baseline="0" noProof="0" dirty="0">
                <a:ln>
                  <a:noFill/>
                </a:ln>
                <a:solidFill>
                  <a:prstClr val="black"/>
                </a:solidFill>
                <a:effectLst/>
                <a:uLnTx/>
                <a:uFillTx/>
                <a:latin typeface="Corbel"/>
                <a:ea typeface="+mn-ea"/>
                <a:cs typeface="+mn-cs"/>
              </a:rPr>
              <a:t>, 1999).</a:t>
            </a:r>
          </a:p>
          <a:p>
            <a:pPr marL="118872" indent="0">
              <a:buNone/>
            </a:pPr>
            <a:endParaRPr lang="cs-CZ" sz="5100" dirty="0"/>
          </a:p>
          <a:p>
            <a:pPr marL="118872" indent="0">
              <a:buNone/>
            </a:pPr>
            <a:r>
              <a:rPr lang="cs-CZ" sz="2900" dirty="0"/>
              <a:t>Srov. lidskou hrůzu z hmyzího přístupu k péči o potomky v současné popkultuře (horrory). Srov. však, že ještě před osmdesáti léty to byl přístup, kterému se nevyhnuly ani státy vysoce rozvinuté (srov. týdenní jesle, srov. kibucy aj.). Je také zajímavé, jak málo byla tehdy vývojová psychologie, resp. psychologie dítěte, rozvinutá, když tento „hmyzí“ přístup nikoho nevyděsil. </a:t>
            </a:r>
          </a:p>
          <a:p>
            <a:endParaRPr lang="cs-CZ" dirty="0"/>
          </a:p>
        </p:txBody>
      </p:sp>
    </p:spTree>
    <p:extLst>
      <p:ext uri="{BB962C8B-B14F-4D97-AF65-F5344CB8AC3E}">
        <p14:creationId xmlns:p14="http://schemas.microsoft.com/office/powerpoint/2010/main" val="1608709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Schopnost učit se u člověka</a:t>
            </a:r>
          </a:p>
        </p:txBody>
      </p:sp>
      <p:sp>
        <p:nvSpPr>
          <p:cNvPr id="3" name="Zástupný symbol pro obsah 2"/>
          <p:cNvSpPr>
            <a:spLocks noGrp="1"/>
          </p:cNvSpPr>
          <p:nvPr>
            <p:ph idx="1"/>
          </p:nvPr>
        </p:nvSpPr>
        <p:spPr>
          <a:xfrm>
            <a:off x="457200" y="1628801"/>
            <a:ext cx="8507288" cy="5040560"/>
          </a:xfrm>
        </p:spPr>
        <p:txBody>
          <a:bodyPr>
            <a:normAutofit fontScale="85000" lnSpcReduction="10000"/>
          </a:bodyPr>
          <a:lstStyle/>
          <a:p>
            <a:pPr marL="118872" indent="0">
              <a:buNone/>
            </a:pPr>
            <a:r>
              <a:rPr lang="cs-CZ" b="1" dirty="0"/>
              <a:t>Dospělí šimpanzi vůbec nevěnují pozornost mladým</a:t>
            </a:r>
            <a:r>
              <a:rPr lang="cs-CZ" dirty="0"/>
              <a:t>.</a:t>
            </a:r>
          </a:p>
          <a:p>
            <a:pPr marL="118872" indent="0">
              <a:buNone/>
            </a:pPr>
            <a:endParaRPr lang="cs-CZ" dirty="0"/>
          </a:p>
          <a:p>
            <a:pPr marL="118872" indent="0">
              <a:buNone/>
            </a:pPr>
            <a:r>
              <a:rPr lang="cs-CZ" dirty="0"/>
              <a:t>U šimpanzů se výchovy (cca 4-5 let) účastní pouze </a:t>
            </a:r>
            <a:r>
              <a:rPr lang="cs-CZ" b="1" dirty="0"/>
              <a:t>matky</a:t>
            </a:r>
            <a:r>
              <a:rPr lang="cs-CZ" dirty="0"/>
              <a:t>. Samci pouze zajišťují matkám s dětmi ochranu a přístup ke zdrojům potravy.</a:t>
            </a:r>
          </a:p>
          <a:p>
            <a:pPr marL="118872" indent="0">
              <a:buNone/>
            </a:pPr>
            <a:endParaRPr lang="cs-CZ" dirty="0"/>
          </a:p>
          <a:p>
            <a:pPr marL="118872" indent="0">
              <a:buNone/>
            </a:pPr>
            <a:r>
              <a:rPr lang="cs-CZ" dirty="0"/>
              <a:t>Děti se učí pouze </a:t>
            </a:r>
            <a:r>
              <a:rPr lang="cs-CZ" b="1" dirty="0"/>
              <a:t>observačním učením </a:t>
            </a:r>
            <a:r>
              <a:rPr lang="cs-CZ" dirty="0"/>
              <a:t>(tj. pozorováním). Matky nikdy svoje děti neučí instrukcí či modelací činnosti: neukazují jim pohyby, aby to pochopily; nepodají jim vhodný kámen k louskání; nevytvarují jim ruku tak, aby dobře provedla pohyb. Pouze jim umožňují, aby se dívaly. </a:t>
            </a:r>
          </a:p>
          <a:p>
            <a:pPr marL="118872" indent="0">
              <a:buNone/>
            </a:pPr>
            <a:r>
              <a:rPr lang="cs-CZ" dirty="0"/>
              <a:t>Takto se šimpanzi naučí jakž takž louskat ořechy po třech až pěti letech! </a:t>
            </a:r>
          </a:p>
          <a:p>
            <a:pPr marL="118872" indent="0">
              <a:buNone/>
            </a:pPr>
            <a:endParaRPr lang="cs-CZ" dirty="0"/>
          </a:p>
        </p:txBody>
      </p:sp>
    </p:spTree>
    <p:extLst>
      <p:ext uri="{BB962C8B-B14F-4D97-AF65-F5344CB8AC3E}">
        <p14:creationId xmlns:p14="http://schemas.microsoft.com/office/powerpoint/2010/main" val="401006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Schopnost učit se u člověka</a:t>
            </a:r>
          </a:p>
        </p:txBody>
      </p:sp>
      <p:sp>
        <p:nvSpPr>
          <p:cNvPr id="3" name="Zástupný symbol pro obsah 2"/>
          <p:cNvSpPr>
            <a:spLocks noGrp="1"/>
          </p:cNvSpPr>
          <p:nvPr>
            <p:ph idx="1"/>
          </p:nvPr>
        </p:nvSpPr>
        <p:spPr/>
        <p:txBody>
          <a:bodyPr>
            <a:normAutofit fontScale="85000" lnSpcReduction="20000"/>
          </a:bodyPr>
          <a:lstStyle/>
          <a:p>
            <a:pPr marL="118872" indent="0">
              <a:buNone/>
            </a:pPr>
            <a:r>
              <a:rPr lang="cs-CZ" dirty="0"/>
              <a:t>U lidí je tomu zcela jinak! Základní lidskou adaptací je </a:t>
            </a:r>
            <a:r>
              <a:rPr lang="cs-CZ" b="1" dirty="0"/>
              <a:t>vyučování (socializace) dětí</a:t>
            </a:r>
            <a:r>
              <a:rPr lang="cs-CZ" dirty="0"/>
              <a:t>.</a:t>
            </a:r>
          </a:p>
          <a:p>
            <a:pPr marL="118872" indent="0">
              <a:buNone/>
            </a:pPr>
            <a:endParaRPr lang="cs-CZ" dirty="0"/>
          </a:p>
          <a:p>
            <a:pPr marL="118872" indent="0">
              <a:buNone/>
            </a:pPr>
            <a:r>
              <a:rPr lang="cs-CZ" dirty="0"/>
              <a:t>Člověk prodlužuje tzv. období </a:t>
            </a:r>
            <a:r>
              <a:rPr lang="cs-CZ" b="1" dirty="0"/>
              <a:t>učení se </a:t>
            </a:r>
            <a:r>
              <a:rPr lang="cs-CZ" dirty="0"/>
              <a:t>co do délky (ve 14-15 letech končí povinná školní docházka, což je nejdelší absolutní délka času dětství u mnohobuněčných organismů, společně se slony). Navíc přesahuje doba učení i z období dětství a adolescence i do dospělosti a stáří (srov. U3V).</a:t>
            </a:r>
          </a:p>
          <a:p>
            <a:pPr marL="118872" indent="0">
              <a:buNone/>
            </a:pPr>
            <a:endParaRPr lang="cs-CZ" dirty="0"/>
          </a:p>
          <a:p>
            <a:pPr marL="118872" indent="0">
              <a:buNone/>
            </a:pPr>
            <a:r>
              <a:rPr lang="cs-CZ" dirty="0"/>
              <a:t>Učitelé jsou profesní skupinou, která přejala část socializace od rodičů na svá bedra. Učitelé jsou profesionálové v socializaci dané věkové skupiny.</a:t>
            </a:r>
          </a:p>
          <a:p>
            <a:endParaRPr lang="cs-CZ" dirty="0"/>
          </a:p>
        </p:txBody>
      </p:sp>
    </p:spTree>
    <p:extLst>
      <p:ext uri="{BB962C8B-B14F-4D97-AF65-F5344CB8AC3E}">
        <p14:creationId xmlns:p14="http://schemas.microsoft.com/office/powerpoint/2010/main" val="25086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Pochvala a učení</a:t>
            </a:r>
          </a:p>
        </p:txBody>
      </p:sp>
      <p:sp>
        <p:nvSpPr>
          <p:cNvPr id="3" name="Zástupný symbol pro obsah 2"/>
          <p:cNvSpPr>
            <a:spLocks noGrp="1"/>
          </p:cNvSpPr>
          <p:nvPr>
            <p:ph idx="1"/>
          </p:nvPr>
        </p:nvSpPr>
        <p:spPr>
          <a:xfrm>
            <a:off x="457200" y="1700809"/>
            <a:ext cx="8229600" cy="5001744"/>
          </a:xfrm>
        </p:spPr>
        <p:txBody>
          <a:bodyPr>
            <a:normAutofit fontScale="85000" lnSpcReduction="20000"/>
          </a:bodyPr>
          <a:lstStyle/>
          <a:p>
            <a:pPr marL="118872" indent="0">
              <a:buNone/>
            </a:pPr>
            <a:r>
              <a:rPr lang="cs-CZ" sz="2800" dirty="0"/>
              <a:t>Šimpanzí matky svoje děti nikdy neplísní, nebijí ani je nezanedbávají. </a:t>
            </a:r>
          </a:p>
          <a:p>
            <a:pPr marL="118872" indent="0">
              <a:buNone/>
            </a:pPr>
            <a:endParaRPr lang="cs-CZ" sz="2800" b="1" dirty="0"/>
          </a:p>
          <a:p>
            <a:pPr marL="118872" indent="0">
              <a:buNone/>
            </a:pPr>
            <a:r>
              <a:rPr lang="cs-CZ" sz="2800" b="1" dirty="0"/>
              <a:t>Ale (!) </a:t>
            </a:r>
            <a:r>
              <a:rPr lang="cs-CZ" sz="2800" dirty="0"/>
              <a:t>nepoužívají v takové míře jako člověk pozitivní ujištění (</a:t>
            </a:r>
            <a:r>
              <a:rPr lang="cs-CZ" sz="2800" b="1" dirty="0"/>
              <a:t>pochvalu</a:t>
            </a:r>
            <a:r>
              <a:rPr lang="cs-CZ" sz="2800" dirty="0"/>
              <a:t>). Lidské dítě (i „dítě“ v nás) je závislé na pochvale.</a:t>
            </a:r>
          </a:p>
          <a:p>
            <a:pPr marL="118872" indent="0">
              <a:buNone/>
            </a:pPr>
            <a:endParaRPr lang="cs-CZ" sz="2800" dirty="0"/>
          </a:p>
          <a:p>
            <a:pPr marL="118872" indent="0">
              <a:buNone/>
            </a:pPr>
            <a:r>
              <a:rPr lang="cs-CZ" sz="2800" dirty="0"/>
              <a:t>Všichni tvorové (obratlovci přinejmenším) reagují na pochvalu: pes, kůň, papoušek… Ale nikdy ji nedokázali využít aktivně.</a:t>
            </a:r>
          </a:p>
          <a:p>
            <a:pPr marL="118872" indent="0">
              <a:buNone/>
            </a:pPr>
            <a:r>
              <a:rPr lang="cs-CZ" sz="2800" dirty="0"/>
              <a:t>Člověk je jediný tvor, který záměrně využívá sílu pochvaly k socializaci.</a:t>
            </a:r>
          </a:p>
          <a:p>
            <a:pPr marL="118872" indent="0">
              <a:buNone/>
            </a:pPr>
            <a:endParaRPr lang="cs-CZ" sz="2800" b="1" dirty="0"/>
          </a:p>
          <a:p>
            <a:pPr marL="118872" indent="0">
              <a:buNone/>
            </a:pPr>
            <a:r>
              <a:rPr lang="cs-CZ" sz="2800" b="1" dirty="0"/>
              <a:t>Pochvala je základním a asi i nejsilnějším nástrojem socializace, tedy i učitele</a:t>
            </a:r>
            <a:r>
              <a:rPr lang="cs-CZ" sz="2800" dirty="0"/>
              <a:t>. </a:t>
            </a:r>
          </a:p>
          <a:p>
            <a:pPr marL="118872" indent="0">
              <a:buNone/>
            </a:pPr>
            <a:endParaRPr lang="cs-CZ" sz="2800" dirty="0"/>
          </a:p>
          <a:p>
            <a:pPr marL="118872" indent="0">
              <a:buNone/>
            </a:pPr>
            <a:r>
              <a:rPr lang="cs-CZ" sz="2800" b="1" dirty="0"/>
              <a:t>Žák musí ve škole zažívat pocity úspěchu pravidelně!</a:t>
            </a:r>
            <a:endParaRPr lang="cs-CZ" sz="2800" dirty="0"/>
          </a:p>
        </p:txBody>
      </p:sp>
    </p:spTree>
    <p:extLst>
      <p:ext uri="{BB962C8B-B14F-4D97-AF65-F5344CB8AC3E}">
        <p14:creationId xmlns:p14="http://schemas.microsoft.com/office/powerpoint/2010/main" val="3729206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Sociálnost člověka - shrnutí</a:t>
            </a:r>
          </a:p>
        </p:txBody>
      </p:sp>
      <p:sp>
        <p:nvSpPr>
          <p:cNvPr id="3" name="Zástupný symbol pro obsah 2"/>
          <p:cNvSpPr>
            <a:spLocks noGrp="1"/>
          </p:cNvSpPr>
          <p:nvPr>
            <p:ph idx="1"/>
          </p:nvPr>
        </p:nvSpPr>
        <p:spPr/>
        <p:txBody>
          <a:bodyPr/>
          <a:lstStyle/>
          <a:p>
            <a:pPr marL="118872" indent="0">
              <a:buNone/>
            </a:pPr>
            <a:r>
              <a:rPr lang="cs-CZ" dirty="0"/>
              <a:t>Výsledkem evoluce je skupina sociálních tvorů </a:t>
            </a:r>
          </a:p>
          <a:p>
            <a:r>
              <a:rPr lang="cs-CZ" dirty="0"/>
              <a:t>s velmi rozvinutou schopností </a:t>
            </a:r>
            <a:r>
              <a:rPr lang="cs-CZ" b="1" dirty="0"/>
              <a:t>kooperace</a:t>
            </a:r>
            <a:r>
              <a:rPr lang="cs-CZ" dirty="0"/>
              <a:t>,</a:t>
            </a:r>
          </a:p>
          <a:p>
            <a:r>
              <a:rPr lang="cs-CZ" dirty="0"/>
              <a:t>složená z rodinných jednotek tvořených </a:t>
            </a:r>
            <a:r>
              <a:rPr lang="cs-CZ" b="1" dirty="0"/>
              <a:t>monogamním</a:t>
            </a:r>
            <a:r>
              <a:rPr lang="cs-CZ" dirty="0"/>
              <a:t> párem,</a:t>
            </a:r>
          </a:p>
          <a:p>
            <a:r>
              <a:rPr lang="cs-CZ" dirty="0"/>
              <a:t>jejímž hlavním nástrojem adaptace je </a:t>
            </a:r>
            <a:r>
              <a:rPr lang="cs-CZ" b="1" dirty="0"/>
              <a:t>učení</a:t>
            </a:r>
            <a:r>
              <a:rPr lang="cs-CZ" dirty="0"/>
              <a:t> a učení se (</a:t>
            </a:r>
            <a:r>
              <a:rPr lang="cs-CZ" b="1" dirty="0"/>
              <a:t>socializace</a:t>
            </a:r>
            <a:r>
              <a:rPr lang="cs-CZ" dirty="0"/>
              <a:t>),</a:t>
            </a:r>
          </a:p>
          <a:p>
            <a:r>
              <a:rPr lang="cs-CZ" dirty="0"/>
              <a:t>v čemž mimo jiné pomáhá i specifická role </a:t>
            </a:r>
            <a:r>
              <a:rPr lang="cs-CZ" b="1" dirty="0"/>
              <a:t>prarodičů</a:t>
            </a:r>
            <a:r>
              <a:rPr lang="cs-CZ" dirty="0"/>
              <a:t> a výchovné vlivy dalších příbuzných.</a:t>
            </a:r>
          </a:p>
          <a:p>
            <a:endParaRPr lang="cs-CZ" dirty="0"/>
          </a:p>
          <a:p>
            <a:endParaRPr lang="cs-CZ" dirty="0"/>
          </a:p>
        </p:txBody>
      </p:sp>
    </p:spTree>
    <p:extLst>
      <p:ext uri="{BB962C8B-B14F-4D97-AF65-F5344CB8AC3E}">
        <p14:creationId xmlns:p14="http://schemas.microsoft.com/office/powerpoint/2010/main" val="347262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6485A9-46FB-5957-176C-A0358B83335C}"/>
              </a:ext>
            </a:extLst>
          </p:cNvPr>
          <p:cNvSpPr>
            <a:spLocks noGrp="1"/>
          </p:cNvSpPr>
          <p:nvPr>
            <p:ph type="title"/>
          </p:nvPr>
        </p:nvSpPr>
        <p:spPr/>
        <p:txBody>
          <a:bodyPr>
            <a:normAutofit fontScale="90000"/>
          </a:bodyPr>
          <a:lstStyle/>
          <a:p>
            <a:pPr algn="ctr"/>
            <a:r>
              <a:rPr lang="cs-CZ" dirty="0"/>
              <a:t>Kulturní základy sociálního chování člověka - socializace</a:t>
            </a:r>
          </a:p>
        </p:txBody>
      </p:sp>
      <p:sp>
        <p:nvSpPr>
          <p:cNvPr id="3" name="Zástupný obsah 2">
            <a:extLst>
              <a:ext uri="{FF2B5EF4-FFF2-40B4-BE49-F238E27FC236}">
                <a16:creationId xmlns:a16="http://schemas.microsoft.com/office/drawing/2014/main" id="{1B959F09-6058-5509-AC29-CC8BE1BB43C7}"/>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3668753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74782A-B659-3A31-5C3C-F46F715CACA8}"/>
              </a:ext>
            </a:extLst>
          </p:cNvPr>
          <p:cNvSpPr>
            <a:spLocks noGrp="1"/>
          </p:cNvSpPr>
          <p:nvPr>
            <p:ph type="title"/>
          </p:nvPr>
        </p:nvSpPr>
        <p:spPr/>
        <p:txBody>
          <a:bodyPr/>
          <a:lstStyle/>
          <a:p>
            <a:pPr algn="ctr"/>
            <a:r>
              <a:rPr lang="cs-CZ" dirty="0"/>
              <a:t>2. Socializace a kultura</a:t>
            </a:r>
          </a:p>
        </p:txBody>
      </p:sp>
      <p:sp>
        <p:nvSpPr>
          <p:cNvPr id="3" name="Zástupný obsah 2">
            <a:extLst>
              <a:ext uri="{FF2B5EF4-FFF2-40B4-BE49-F238E27FC236}">
                <a16:creationId xmlns:a16="http://schemas.microsoft.com/office/drawing/2014/main" id="{26981D7A-B2D7-C197-A3F2-0502592BF1C5}"/>
              </a:ext>
            </a:extLst>
          </p:cNvPr>
          <p:cNvSpPr>
            <a:spLocks noGrp="1"/>
          </p:cNvSpPr>
          <p:nvPr>
            <p:ph idx="1"/>
          </p:nvPr>
        </p:nvSpPr>
        <p:spPr/>
        <p:txBody>
          <a:bodyPr/>
          <a:lstStyle/>
          <a:p>
            <a:r>
              <a:rPr lang="cs-CZ" dirty="0"/>
              <a:t>O kulturní složce sociálního chování</a:t>
            </a:r>
          </a:p>
          <a:p>
            <a:r>
              <a:rPr lang="cs-CZ" dirty="0"/>
              <a:t>Dosud jsme se zabývali pouze biologickou složkou sociálního chování.</a:t>
            </a:r>
          </a:p>
          <a:p>
            <a:endParaRPr lang="cs-CZ" dirty="0"/>
          </a:p>
          <a:p>
            <a:r>
              <a:rPr lang="cs-CZ" dirty="0"/>
              <a:t>Odlehčení: „Pes se prý naučí až 250 významům slov, což odpovídá zhruba čtyřletému dítěti. Kočka, rozumí všemu, ale nereaguje na žádný povel, což odpovídá zhruba čtyřicetiletému ženatému chlapovi.“</a:t>
            </a:r>
          </a:p>
        </p:txBody>
      </p:sp>
    </p:spTree>
    <p:extLst>
      <p:ext uri="{BB962C8B-B14F-4D97-AF65-F5344CB8AC3E}">
        <p14:creationId xmlns:p14="http://schemas.microsoft.com/office/powerpoint/2010/main" val="3916712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Faktory vývoje</a:t>
            </a:r>
          </a:p>
        </p:txBody>
      </p:sp>
      <p:sp>
        <p:nvSpPr>
          <p:cNvPr id="3" name="Zástupný symbol pro obsah 2"/>
          <p:cNvSpPr>
            <a:spLocks noGrp="1"/>
          </p:cNvSpPr>
          <p:nvPr>
            <p:ph idx="1"/>
          </p:nvPr>
        </p:nvSpPr>
        <p:spPr>
          <a:xfrm>
            <a:off x="457200" y="1775191"/>
            <a:ext cx="8229600" cy="4966177"/>
          </a:xfrm>
        </p:spPr>
        <p:txBody>
          <a:bodyPr>
            <a:normAutofit fontScale="92500" lnSpcReduction="10000"/>
          </a:bodyPr>
          <a:lstStyle/>
          <a:p>
            <a:pPr>
              <a:buNone/>
            </a:pPr>
            <a:r>
              <a:rPr lang="en-US" dirty="0" err="1"/>
              <a:t>Scarr</a:t>
            </a:r>
            <a:r>
              <a:rPr lang="en-US" dirty="0"/>
              <a:t> (1992) </a:t>
            </a:r>
            <a:r>
              <a:rPr lang="en-US" dirty="0" err="1"/>
              <a:t>identifi</a:t>
            </a:r>
            <a:r>
              <a:rPr lang="cs-CZ" dirty="0"/>
              <a:t>koval 4 faktory, které vedou k tomu, že jsou děti z jedné rodiny (nebo z různých rodin) odlišné: </a:t>
            </a:r>
          </a:p>
          <a:p>
            <a:pPr marL="447675" indent="-311150">
              <a:buNone/>
            </a:pPr>
            <a:r>
              <a:rPr lang="cs-CZ" dirty="0"/>
              <a:t>1. Genetické  odlišnosti (sourozenci mají shodu genomu cca 50 %).</a:t>
            </a:r>
          </a:p>
          <a:p>
            <a:pPr marL="651510" indent="-514350">
              <a:buAutoNum type="arabicPeriod"/>
            </a:pPr>
            <a:endParaRPr lang="cs-CZ" b="1" dirty="0"/>
          </a:p>
          <a:p>
            <a:pPr>
              <a:buNone/>
            </a:pPr>
            <a:r>
              <a:rPr lang="en-US" b="1" dirty="0"/>
              <a:t>2. </a:t>
            </a:r>
            <a:r>
              <a:rPr lang="cs-CZ" b="1" dirty="0"/>
              <a:t>Odlišnosti v tom, jak k nim přistupovali rodiče a další lidé (= sociální vliv = vliv socializace).</a:t>
            </a:r>
          </a:p>
          <a:p>
            <a:pPr>
              <a:buNone/>
            </a:pPr>
            <a:endParaRPr lang="en-US" b="1" dirty="0">
              <a:solidFill>
                <a:srgbClr val="0070C0"/>
              </a:solidFill>
            </a:endParaRPr>
          </a:p>
          <a:p>
            <a:pPr>
              <a:buNone/>
            </a:pPr>
            <a:r>
              <a:rPr lang="en-US" b="1" dirty="0">
                <a:solidFill>
                  <a:srgbClr val="0070C0"/>
                </a:solidFill>
              </a:rPr>
              <a:t>3. </a:t>
            </a:r>
            <a:r>
              <a:rPr lang="cs-CZ" dirty="0">
                <a:solidFill>
                  <a:srgbClr val="0070C0"/>
                </a:solidFill>
              </a:rPr>
              <a:t>Odlišnosti v reagování na tytéž zkušenosti</a:t>
            </a:r>
            <a:endParaRPr lang="en-US" dirty="0">
              <a:solidFill>
                <a:srgbClr val="0070C0"/>
              </a:solidFill>
            </a:endParaRPr>
          </a:p>
          <a:p>
            <a:pPr>
              <a:buNone/>
            </a:pPr>
            <a:r>
              <a:rPr lang="en-US" b="1" dirty="0">
                <a:solidFill>
                  <a:srgbClr val="0070C0"/>
                </a:solidFill>
              </a:rPr>
              <a:t>4. </a:t>
            </a:r>
            <a:r>
              <a:rPr lang="cs-CZ" dirty="0">
                <a:solidFill>
                  <a:srgbClr val="0070C0"/>
                </a:solidFill>
              </a:rPr>
              <a:t>Odlišné volby v prostředí</a:t>
            </a:r>
          </a:p>
        </p:txBody>
      </p:sp>
    </p:spTree>
    <p:extLst>
      <p:ext uri="{BB962C8B-B14F-4D97-AF65-F5344CB8AC3E}">
        <p14:creationId xmlns:p14="http://schemas.microsoft.com/office/powerpoint/2010/main" val="4049487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404664"/>
            <a:ext cx="8784976" cy="562074"/>
          </a:xfrm>
        </p:spPr>
        <p:txBody>
          <a:bodyPr>
            <a:noAutofit/>
          </a:bodyPr>
          <a:lstStyle/>
          <a:p>
            <a:pPr algn="ctr"/>
            <a:r>
              <a:rPr lang="cs-CZ" sz="3200" dirty="0"/>
              <a:t>Model adaptace v mezikulturní psychologii </a:t>
            </a:r>
            <a:br>
              <a:rPr lang="cs-CZ" sz="3200" dirty="0"/>
            </a:br>
            <a:r>
              <a:rPr lang="cs-CZ" sz="3200" dirty="0"/>
              <a:t>(</a:t>
            </a:r>
            <a:r>
              <a:rPr lang="cs-CZ" sz="3200" dirty="0" err="1"/>
              <a:t>Berry</a:t>
            </a:r>
            <a:r>
              <a:rPr lang="cs-CZ" sz="3200" dirty="0"/>
              <a:t>, 2004)</a:t>
            </a:r>
            <a:endParaRPr lang="en-US" sz="3200"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99356" y="1484784"/>
            <a:ext cx="7745288" cy="5242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3">
            <p14:nvContentPartPr>
              <p14:cNvPr id="13" name="Rukopis 12">
                <a:extLst>
                  <a:ext uri="{FF2B5EF4-FFF2-40B4-BE49-F238E27FC236}">
                    <a16:creationId xmlns:a16="http://schemas.microsoft.com/office/drawing/2014/main" id="{AC00D54E-6566-4051-A506-72018880E430}"/>
                  </a:ext>
                </a:extLst>
              </p14:cNvPr>
              <p14:cNvContentPartPr/>
              <p14:nvPr/>
            </p14:nvContentPartPr>
            <p14:xfrm>
              <a:off x="750284" y="1551630"/>
              <a:ext cx="1918080" cy="1118520"/>
            </p14:xfrm>
          </p:contentPart>
        </mc:Choice>
        <mc:Fallback xmlns="">
          <p:pic>
            <p:nvPicPr>
              <p:cNvPr id="13" name="Rukopis 12">
                <a:extLst>
                  <a:ext uri="{FF2B5EF4-FFF2-40B4-BE49-F238E27FC236}">
                    <a16:creationId xmlns:a16="http://schemas.microsoft.com/office/drawing/2014/main" id="{AC00D54E-6566-4051-A506-72018880E430}"/>
                  </a:ext>
                </a:extLst>
              </p:cNvPr>
              <p:cNvPicPr/>
              <p:nvPr/>
            </p:nvPicPr>
            <p:blipFill>
              <a:blip r:embed="rId4"/>
              <a:stretch>
                <a:fillRect/>
              </a:stretch>
            </p:blipFill>
            <p:spPr>
              <a:xfrm>
                <a:off x="687284" y="1488990"/>
                <a:ext cx="2043720" cy="1244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Rukopis 13">
                <a:extLst>
                  <a:ext uri="{FF2B5EF4-FFF2-40B4-BE49-F238E27FC236}">
                    <a16:creationId xmlns:a16="http://schemas.microsoft.com/office/drawing/2014/main" id="{4081D9E0-D3F3-4481-80DB-844E9BD12E5A}"/>
                  </a:ext>
                </a:extLst>
              </p14:cNvPr>
              <p14:cNvContentPartPr/>
              <p14:nvPr/>
            </p14:nvContentPartPr>
            <p14:xfrm>
              <a:off x="788444" y="4432350"/>
              <a:ext cx="2068200" cy="1155240"/>
            </p14:xfrm>
          </p:contentPart>
        </mc:Choice>
        <mc:Fallback xmlns="">
          <p:pic>
            <p:nvPicPr>
              <p:cNvPr id="14" name="Rukopis 13">
                <a:extLst>
                  <a:ext uri="{FF2B5EF4-FFF2-40B4-BE49-F238E27FC236}">
                    <a16:creationId xmlns:a16="http://schemas.microsoft.com/office/drawing/2014/main" id="{4081D9E0-D3F3-4481-80DB-844E9BD12E5A}"/>
                  </a:ext>
                </a:extLst>
              </p:cNvPr>
              <p:cNvPicPr/>
              <p:nvPr/>
            </p:nvPicPr>
            <p:blipFill>
              <a:blip r:embed="rId6"/>
              <a:stretch>
                <a:fillRect/>
              </a:stretch>
            </p:blipFill>
            <p:spPr>
              <a:xfrm>
                <a:off x="725804" y="4369710"/>
                <a:ext cx="2193840" cy="1280880"/>
              </a:xfrm>
              <a:prstGeom prst="rect">
                <a:avLst/>
              </a:prstGeom>
            </p:spPr>
          </p:pic>
        </mc:Fallback>
      </mc:AlternateContent>
      <p:sp>
        <p:nvSpPr>
          <p:cNvPr id="3" name="TextovéPole 2"/>
          <p:cNvSpPr txBox="1"/>
          <p:nvPr/>
        </p:nvSpPr>
        <p:spPr>
          <a:xfrm>
            <a:off x="3707904" y="6489579"/>
            <a:ext cx="5436096" cy="369332"/>
          </a:xfrm>
          <a:prstGeom prst="rect">
            <a:avLst/>
          </a:prstGeom>
          <a:noFill/>
        </p:spPr>
        <p:txBody>
          <a:bodyPr wrap="square" rtlCol="0">
            <a:spAutoFit/>
          </a:bodyPr>
          <a:lstStyle/>
          <a:p>
            <a:pPr algn="just"/>
            <a:r>
              <a:rPr lang="cs-CZ" dirty="0"/>
              <a:t>Srov. změnu vzdělávání před revolucí a po revoluci v ČR</a:t>
            </a:r>
          </a:p>
        </p:txBody>
      </p:sp>
    </p:spTree>
    <p:extLst>
      <p:ext uri="{BB962C8B-B14F-4D97-AF65-F5344CB8AC3E}">
        <p14:creationId xmlns:p14="http://schemas.microsoft.com/office/powerpoint/2010/main" val="1792809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821700"/>
          </a:xfrm>
        </p:spPr>
        <p:txBody>
          <a:bodyPr/>
          <a:lstStyle/>
          <a:p>
            <a:pPr algn="ctr"/>
            <a:r>
              <a:rPr lang="cs-CZ" dirty="0"/>
              <a:t>Socializace (kultura): co to je?</a:t>
            </a:r>
          </a:p>
        </p:txBody>
      </p:sp>
      <p:pic>
        <p:nvPicPr>
          <p:cNvPr id="4" name="Picture 4"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77148"/>
            <a:ext cx="7776864" cy="5880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56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1726E0-FC13-BF5A-B87E-22B4DAAACA9B}"/>
              </a:ext>
            </a:extLst>
          </p:cNvPr>
          <p:cNvSpPr>
            <a:spLocks noGrp="1"/>
          </p:cNvSpPr>
          <p:nvPr>
            <p:ph type="title"/>
          </p:nvPr>
        </p:nvSpPr>
        <p:spPr/>
        <p:txBody>
          <a:bodyPr/>
          <a:lstStyle/>
          <a:p>
            <a:r>
              <a:rPr lang="cs-CZ" dirty="0"/>
              <a:t>Kultura: co to je?</a:t>
            </a:r>
          </a:p>
        </p:txBody>
      </p:sp>
      <p:sp>
        <p:nvSpPr>
          <p:cNvPr id="3" name="Zástupný obsah 2">
            <a:extLst>
              <a:ext uri="{FF2B5EF4-FFF2-40B4-BE49-F238E27FC236}">
                <a16:creationId xmlns:a16="http://schemas.microsoft.com/office/drawing/2014/main" id="{5D77414E-6325-B3DC-2FBC-604E6E91AB03}"/>
              </a:ext>
            </a:extLst>
          </p:cNvPr>
          <p:cNvSpPr>
            <a:spLocks noGrp="1"/>
          </p:cNvSpPr>
          <p:nvPr>
            <p:ph idx="1"/>
          </p:nvPr>
        </p:nvSpPr>
        <p:spPr/>
        <p:txBody>
          <a:bodyPr>
            <a:normAutofit lnSpcReduction="10000"/>
          </a:bodyPr>
          <a:lstStyle/>
          <a:p>
            <a:r>
              <a:rPr lang="cs-CZ" dirty="0"/>
              <a:t>Lidé po celém světě vytvořili nespočet kultur.</a:t>
            </a:r>
          </a:p>
          <a:p>
            <a:r>
              <a:rPr lang="cs-CZ" dirty="0"/>
              <a:t>Odhadem existuje cca 6 000 jazyků. Tj. zhruba 6 000 kultur.</a:t>
            </a:r>
          </a:p>
          <a:p>
            <a:r>
              <a:rPr lang="cs-CZ" dirty="0"/>
              <a:t>Během tohoto století zanikne pravděpodobně 90 % jazyků. (Ostatně během posledního půlstoletí zahynuly dvě třetiny populace divoce žijících živočichů).</a:t>
            </a:r>
          </a:p>
          <a:p>
            <a:r>
              <a:rPr lang="cs-CZ" dirty="0"/>
              <a:t>Za „bezpečné“ (mají více než 100 000 mluvčích a vyučují se) je odhadem 600 jazyků. (Daneš, 1994)</a:t>
            </a:r>
          </a:p>
          <a:p>
            <a:endParaRPr lang="cs-CZ" dirty="0"/>
          </a:p>
        </p:txBody>
      </p:sp>
    </p:spTree>
    <p:extLst>
      <p:ext uri="{BB962C8B-B14F-4D97-AF65-F5344CB8AC3E}">
        <p14:creationId xmlns:p14="http://schemas.microsoft.com/office/powerpoint/2010/main" val="112927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FDBB26-C98C-8F4C-156B-1E928B3E2576}"/>
              </a:ext>
            </a:extLst>
          </p:cNvPr>
          <p:cNvSpPr>
            <a:spLocks noGrp="1"/>
          </p:cNvSpPr>
          <p:nvPr>
            <p:ph type="title"/>
          </p:nvPr>
        </p:nvSpPr>
        <p:spPr/>
        <p:txBody>
          <a:bodyPr/>
          <a:lstStyle/>
          <a:p>
            <a:endParaRPr lang="cs-CZ" dirty="0"/>
          </a:p>
        </p:txBody>
      </p:sp>
      <p:pic>
        <p:nvPicPr>
          <p:cNvPr id="1026" name="Picture 2" descr="Aerial view on the Los Angeles city from above. View of the main highway along with huge city around it. Great wallpaper.">
            <a:extLst>
              <a:ext uri="{FF2B5EF4-FFF2-40B4-BE49-F238E27FC236}">
                <a16:creationId xmlns:a16="http://schemas.microsoft.com/office/drawing/2014/main" id="{04834487-724B-70F7-23CE-9F86954021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2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421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69D92D-BF9C-99AE-806D-9529013EFD0A}"/>
              </a:ext>
            </a:extLst>
          </p:cNvPr>
          <p:cNvSpPr>
            <a:spLocks noGrp="1"/>
          </p:cNvSpPr>
          <p:nvPr>
            <p:ph type="title"/>
          </p:nvPr>
        </p:nvSpPr>
        <p:spPr/>
        <p:txBody>
          <a:bodyPr>
            <a:normAutofit fontScale="90000"/>
          </a:bodyPr>
          <a:lstStyle/>
          <a:p>
            <a:r>
              <a:rPr lang="cs-CZ" dirty="0" err="1"/>
              <a:t>Daniové</a:t>
            </a:r>
            <a:r>
              <a:rPr lang="cs-CZ" dirty="0"/>
              <a:t> (centrální západní Papua, údolí řeky </a:t>
            </a:r>
            <a:r>
              <a:rPr lang="cs-CZ" dirty="0" err="1"/>
              <a:t>Baliem</a:t>
            </a:r>
            <a:r>
              <a:rPr lang="cs-CZ" dirty="0"/>
              <a:t>)</a:t>
            </a:r>
          </a:p>
        </p:txBody>
      </p:sp>
      <p:sp>
        <p:nvSpPr>
          <p:cNvPr id="3" name="Zástupný obsah 2">
            <a:extLst>
              <a:ext uri="{FF2B5EF4-FFF2-40B4-BE49-F238E27FC236}">
                <a16:creationId xmlns:a16="http://schemas.microsoft.com/office/drawing/2014/main" id="{E85CB6C8-6948-4CEA-F515-208CE596375A}"/>
              </a:ext>
            </a:extLst>
          </p:cNvPr>
          <p:cNvSpPr>
            <a:spLocks noGrp="1"/>
          </p:cNvSpPr>
          <p:nvPr>
            <p:ph idx="1"/>
          </p:nvPr>
        </p:nvSpPr>
        <p:spPr/>
        <p:txBody>
          <a:bodyPr>
            <a:normAutofit fontScale="92500" lnSpcReduction="20000"/>
          </a:bodyPr>
          <a:lstStyle/>
          <a:p>
            <a:r>
              <a:rPr lang="en-US" dirty="0"/>
              <a:t> </a:t>
            </a:r>
            <a:r>
              <a:rPr lang="cs-CZ" dirty="0"/>
              <a:t>Objevil je </a:t>
            </a:r>
            <a:r>
              <a:rPr lang="en-US" dirty="0"/>
              <a:t>Richard Archbold</a:t>
            </a:r>
            <a:r>
              <a:rPr lang="cs-CZ" dirty="0"/>
              <a:t> při přeletu v r. </a:t>
            </a:r>
            <a:r>
              <a:rPr lang="en-US" dirty="0"/>
              <a:t>1938</a:t>
            </a:r>
            <a:r>
              <a:rPr lang="cs-CZ" dirty="0"/>
              <a:t>.</a:t>
            </a:r>
          </a:p>
          <a:p>
            <a:r>
              <a:rPr lang="cs-CZ" dirty="0"/>
              <a:t>Jeden z nejpočetnějších kmenů na Vysočině. Cca 100 000 osob.</a:t>
            </a:r>
          </a:p>
          <a:p>
            <a:r>
              <a:rPr lang="cs-CZ" dirty="0"/>
              <a:t>Studoval je hlavně Karl </a:t>
            </a:r>
            <a:r>
              <a:rPr lang="cs-CZ" dirty="0" err="1"/>
              <a:t>Heider</a:t>
            </a:r>
            <a:r>
              <a:rPr lang="cs-CZ" dirty="0"/>
              <a:t> (syn psychologa Fritze </a:t>
            </a:r>
            <a:r>
              <a:rPr lang="cs-CZ" dirty="0" err="1"/>
              <a:t>Heidera</a:t>
            </a:r>
            <a:r>
              <a:rPr lang="cs-CZ" dirty="0"/>
              <a:t>).</a:t>
            </a:r>
          </a:p>
          <a:p>
            <a:r>
              <a:rPr lang="cs-CZ" dirty="0"/>
              <a:t>Žili na úrovni doby kamenné, budují zavlažovací kanály, pěstují batáty, maniok a prasata.</a:t>
            </a:r>
          </a:p>
          <a:p>
            <a:r>
              <a:rPr lang="cs-CZ" b="1" dirty="0"/>
              <a:t>Hry dětí</a:t>
            </a:r>
            <a:r>
              <a:rPr lang="cs-CZ" dirty="0"/>
              <a:t>: válečné hry, lovení, stavění vesniček, přebíraná (</a:t>
            </a:r>
            <a:r>
              <a:rPr lang="cs-CZ" i="1" dirty="0" err="1"/>
              <a:t>cat‘s</a:t>
            </a:r>
            <a:r>
              <a:rPr lang="cs-CZ" i="1" dirty="0"/>
              <a:t> </a:t>
            </a:r>
            <a:r>
              <a:rPr lang="cs-CZ" i="1" dirty="0" err="1"/>
              <a:t>cradle</a:t>
            </a:r>
            <a:r>
              <a:rPr lang="cs-CZ" i="1" dirty="0"/>
              <a:t> game</a:t>
            </a:r>
            <a:r>
              <a:rPr lang="cs-CZ" dirty="0"/>
              <a:t>), magické hry, jen jednoduché kreslení, zpěv a tanec.</a:t>
            </a:r>
          </a:p>
          <a:p>
            <a:r>
              <a:rPr lang="cs-CZ" dirty="0"/>
              <a:t>Lit.: </a:t>
            </a:r>
            <a:r>
              <a:rPr lang="cs-CZ" dirty="0" err="1"/>
              <a:t>Gardner</a:t>
            </a:r>
            <a:r>
              <a:rPr lang="cs-CZ" dirty="0"/>
              <a:t> &amp; </a:t>
            </a:r>
            <a:r>
              <a:rPr lang="cs-CZ" dirty="0" err="1"/>
              <a:t>Heider</a:t>
            </a:r>
            <a:r>
              <a:rPr lang="cs-CZ" dirty="0"/>
              <a:t> (1968); </a:t>
            </a:r>
            <a:r>
              <a:rPr lang="cs-CZ" dirty="0" err="1"/>
              <a:t>Diamond</a:t>
            </a:r>
            <a:r>
              <a:rPr lang="cs-CZ" dirty="0"/>
              <a:t> (2014, s. 119-128); Soukup (2013) </a:t>
            </a:r>
          </a:p>
          <a:p>
            <a:endParaRPr lang="cs-CZ" dirty="0"/>
          </a:p>
          <a:p>
            <a:endParaRPr lang="cs-CZ" dirty="0"/>
          </a:p>
        </p:txBody>
      </p:sp>
    </p:spTree>
    <p:extLst>
      <p:ext uri="{BB962C8B-B14F-4D97-AF65-F5344CB8AC3E}">
        <p14:creationId xmlns:p14="http://schemas.microsoft.com/office/powerpoint/2010/main" val="549272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60CA8-4730-D89D-740F-89CE0296F00E}"/>
              </a:ext>
            </a:extLst>
          </p:cNvPr>
          <p:cNvSpPr>
            <a:spLocks noGrp="1"/>
          </p:cNvSpPr>
          <p:nvPr>
            <p:ph type="title"/>
          </p:nvPr>
        </p:nvSpPr>
        <p:spPr/>
        <p:txBody>
          <a:bodyPr/>
          <a:lstStyle/>
          <a:p>
            <a:r>
              <a:rPr lang="cs-CZ" dirty="0" err="1"/>
              <a:t>Daniové</a:t>
            </a:r>
            <a:r>
              <a:rPr lang="cs-CZ" dirty="0"/>
              <a:t> (Papua-</a:t>
            </a:r>
            <a:r>
              <a:rPr lang="cs-CZ" dirty="0" err="1"/>
              <a:t>Nevá</a:t>
            </a:r>
            <a:r>
              <a:rPr lang="cs-CZ" dirty="0"/>
              <a:t> Guinea)</a:t>
            </a:r>
          </a:p>
        </p:txBody>
      </p:sp>
      <p:pic>
        <p:nvPicPr>
          <p:cNvPr id="1026" name="Picture 2" descr="The Diversity of West Papua from the Dani Tribe - West Papua Story">
            <a:extLst>
              <a:ext uri="{FF2B5EF4-FFF2-40B4-BE49-F238E27FC236}">
                <a16:creationId xmlns:a16="http://schemas.microsoft.com/office/drawing/2014/main" id="{FFDF3DA6-186B-6BCE-80D3-EC15783BAE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396935"/>
            <a:ext cx="7632848" cy="5381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04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itle 1">
            <a:extLst>
              <a:ext uri="{FF2B5EF4-FFF2-40B4-BE49-F238E27FC236}">
                <a16:creationId xmlns:a16="http://schemas.microsoft.com/office/drawing/2014/main" id="{E8FA32AC-1D4F-6AF9-06A9-B795CB55A247}"/>
              </a:ext>
            </a:extLst>
          </p:cNvPr>
          <p:cNvSpPr>
            <a:spLocks noGrp="1"/>
          </p:cNvSpPr>
          <p:nvPr>
            <p:ph type="title"/>
          </p:nvPr>
        </p:nvSpPr>
        <p:spPr>
          <a:xfrm>
            <a:off x="457200" y="155448"/>
            <a:ext cx="8229600" cy="1252728"/>
          </a:xfrm>
        </p:spPr>
        <p:txBody>
          <a:bodyPr/>
          <a:lstStyle/>
          <a:p>
            <a:endParaRPr lang="en-US"/>
          </a:p>
        </p:txBody>
      </p:sp>
      <p:pic>
        <p:nvPicPr>
          <p:cNvPr id="6148" name="Picture 4" descr="Minden Pictures - Dani women at a dance in village near Wamena, Irian Jaya,  West Papua, New Guinea 1991 (West Papua) - Neil Nightingale/ npl">
            <a:extLst>
              <a:ext uri="{FF2B5EF4-FFF2-40B4-BE49-F238E27FC236}">
                <a16:creationId xmlns:a16="http://schemas.microsoft.com/office/drawing/2014/main" id="{34E5D665-19B5-AC08-7564-7E7A3651D08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159"/>
          <a:stretch/>
        </p:blipFill>
        <p:spPr bwMode="auto">
          <a:xfrm>
            <a:off x="457200" y="1775191"/>
            <a:ext cx="8229600" cy="4625609"/>
          </a:xfrm>
          <a:prstGeom prst="rect">
            <a:avLst/>
          </a:prstGeom>
          <a:solidFill>
            <a:srgbClr val="FFFFFF"/>
          </a:solidFill>
        </p:spPr>
      </p:pic>
    </p:spTree>
    <p:extLst>
      <p:ext uri="{BB962C8B-B14F-4D97-AF65-F5344CB8AC3E}">
        <p14:creationId xmlns:p14="http://schemas.microsoft.com/office/powerpoint/2010/main" val="3490882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itle 1">
            <a:extLst>
              <a:ext uri="{FF2B5EF4-FFF2-40B4-BE49-F238E27FC236}">
                <a16:creationId xmlns:a16="http://schemas.microsoft.com/office/drawing/2014/main" id="{C2F01C83-F1D2-AEE8-064C-29F53A1C7776}"/>
              </a:ext>
            </a:extLst>
          </p:cNvPr>
          <p:cNvSpPr>
            <a:spLocks noGrp="1"/>
          </p:cNvSpPr>
          <p:nvPr>
            <p:ph type="title"/>
          </p:nvPr>
        </p:nvSpPr>
        <p:spPr>
          <a:xfrm>
            <a:off x="457200" y="155448"/>
            <a:ext cx="8229600" cy="1252728"/>
          </a:xfrm>
        </p:spPr>
        <p:txBody>
          <a:bodyPr/>
          <a:lstStyle/>
          <a:p>
            <a:endParaRPr lang="en-US"/>
          </a:p>
        </p:txBody>
      </p:sp>
      <p:pic>
        <p:nvPicPr>
          <p:cNvPr id="7170" name="Picture 2" descr="Minden Pictures - Dani people at a dance in a village near Wamena, Irian  Jaya, West Papua, Papua New Guinea, 1991 (West Papua) - Neil Nightingale/  npl">
            <a:extLst>
              <a:ext uri="{FF2B5EF4-FFF2-40B4-BE49-F238E27FC236}">
                <a16:creationId xmlns:a16="http://schemas.microsoft.com/office/drawing/2014/main" id="{BFFE04E9-E001-A9C0-A139-8270408166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30" b="12508"/>
          <a:stretch/>
        </p:blipFill>
        <p:spPr bwMode="auto">
          <a:xfrm>
            <a:off x="457200" y="1775191"/>
            <a:ext cx="8229600" cy="4625609"/>
          </a:xfrm>
          <a:prstGeom prst="rect">
            <a:avLst/>
          </a:prstGeom>
          <a:solidFill>
            <a:srgbClr val="FFFFFF"/>
          </a:solidFill>
        </p:spPr>
      </p:pic>
    </p:spTree>
    <p:extLst>
      <p:ext uri="{BB962C8B-B14F-4D97-AF65-F5344CB8AC3E}">
        <p14:creationId xmlns:p14="http://schemas.microsoft.com/office/powerpoint/2010/main" val="2803468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57FD2-D6C1-2755-BFEE-17F3D6826005}"/>
              </a:ext>
            </a:extLst>
          </p:cNvPr>
          <p:cNvSpPr>
            <a:spLocks noGrp="1"/>
          </p:cNvSpPr>
          <p:nvPr>
            <p:ph type="title"/>
          </p:nvPr>
        </p:nvSpPr>
        <p:spPr/>
        <p:txBody>
          <a:bodyPr>
            <a:normAutofit/>
          </a:bodyPr>
          <a:lstStyle/>
          <a:p>
            <a:r>
              <a:rPr lang="cs-CZ" dirty="0"/>
              <a:t>Pronikání kultur</a:t>
            </a:r>
          </a:p>
        </p:txBody>
      </p:sp>
      <p:pic>
        <p:nvPicPr>
          <p:cNvPr id="3074" name="Picture 2" descr="Baliem Valley West Papua Indonesia June 2016 Dugum Dani Tribe – Stock  Editorial Photo © SURZet #180894328">
            <a:extLst>
              <a:ext uri="{FF2B5EF4-FFF2-40B4-BE49-F238E27FC236}">
                <a16:creationId xmlns:a16="http://schemas.microsoft.com/office/drawing/2014/main" id="{20BDC028-083D-337D-7FA9-E9A02B906E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479322"/>
            <a:ext cx="8651312" cy="522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86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B8678-0878-D714-92DA-163BA0414EA3}"/>
              </a:ext>
            </a:extLst>
          </p:cNvPr>
          <p:cNvSpPr>
            <a:spLocks noGrp="1"/>
          </p:cNvSpPr>
          <p:nvPr>
            <p:ph type="title"/>
          </p:nvPr>
        </p:nvSpPr>
        <p:spPr/>
        <p:txBody>
          <a:bodyPr/>
          <a:lstStyle/>
          <a:p>
            <a:endParaRPr lang="cs-CZ" dirty="0"/>
          </a:p>
        </p:txBody>
      </p:sp>
      <p:pic>
        <p:nvPicPr>
          <p:cNvPr id="5" name="Zástupný obsah 4">
            <a:extLst>
              <a:ext uri="{FF2B5EF4-FFF2-40B4-BE49-F238E27FC236}">
                <a16:creationId xmlns:a16="http://schemas.microsoft.com/office/drawing/2014/main" id="{14D19BEC-72D6-2DCF-7763-BC897659123E}"/>
              </a:ext>
            </a:extLst>
          </p:cNvPr>
          <p:cNvPicPr>
            <a:picLocks noGrp="1" noChangeAspect="1"/>
          </p:cNvPicPr>
          <p:nvPr>
            <p:ph idx="1"/>
          </p:nvPr>
        </p:nvPicPr>
        <p:blipFill>
          <a:blip r:embed="rId2"/>
          <a:stretch>
            <a:fillRect/>
          </a:stretch>
        </p:blipFill>
        <p:spPr>
          <a:xfrm>
            <a:off x="848441" y="1774825"/>
            <a:ext cx="7447118" cy="4625975"/>
          </a:xfrm>
        </p:spPr>
      </p:pic>
      <p:pic>
        <p:nvPicPr>
          <p:cNvPr id="7" name="Obrázek 6">
            <a:extLst>
              <a:ext uri="{FF2B5EF4-FFF2-40B4-BE49-F238E27FC236}">
                <a16:creationId xmlns:a16="http://schemas.microsoft.com/office/drawing/2014/main" id="{41115021-CF76-C2AB-CAE7-CFC110C4E1E1}"/>
              </a:ext>
            </a:extLst>
          </p:cNvPr>
          <p:cNvPicPr>
            <a:picLocks noChangeAspect="1"/>
          </p:cNvPicPr>
          <p:nvPr/>
        </p:nvPicPr>
        <p:blipFill>
          <a:blip r:embed="rId3"/>
          <a:stretch>
            <a:fillRect/>
          </a:stretch>
        </p:blipFill>
        <p:spPr>
          <a:xfrm>
            <a:off x="4885609" y="515320"/>
            <a:ext cx="3409950" cy="1228725"/>
          </a:xfrm>
          <a:prstGeom prst="rect">
            <a:avLst/>
          </a:prstGeom>
        </p:spPr>
      </p:pic>
      <p:sp>
        <p:nvSpPr>
          <p:cNvPr id="4" name="TextovéPole 3">
            <a:extLst>
              <a:ext uri="{FF2B5EF4-FFF2-40B4-BE49-F238E27FC236}">
                <a16:creationId xmlns:a16="http://schemas.microsoft.com/office/drawing/2014/main" id="{48D7A133-A32E-89BD-97BC-01D42CB8F2D4}"/>
              </a:ext>
            </a:extLst>
          </p:cNvPr>
          <p:cNvSpPr txBox="1"/>
          <p:nvPr/>
        </p:nvSpPr>
        <p:spPr>
          <a:xfrm>
            <a:off x="5703271" y="6246914"/>
            <a:ext cx="2592288" cy="369332"/>
          </a:xfrm>
          <a:prstGeom prst="rect">
            <a:avLst/>
          </a:prstGeom>
          <a:noFill/>
        </p:spPr>
        <p:txBody>
          <a:bodyPr wrap="square">
            <a:spAutoFit/>
          </a:bodyPr>
          <a:lstStyle/>
          <a:p>
            <a:r>
              <a:rPr lang="cs-CZ" dirty="0" err="1"/>
              <a:t>Gardner</a:t>
            </a:r>
            <a:r>
              <a:rPr lang="cs-CZ" dirty="0"/>
              <a:t> &amp; </a:t>
            </a:r>
            <a:r>
              <a:rPr lang="cs-CZ" dirty="0" err="1"/>
              <a:t>Heider</a:t>
            </a:r>
            <a:r>
              <a:rPr lang="cs-CZ" dirty="0"/>
              <a:t> (1968)</a:t>
            </a:r>
          </a:p>
        </p:txBody>
      </p:sp>
    </p:spTree>
    <p:extLst>
      <p:ext uri="{BB962C8B-B14F-4D97-AF65-F5344CB8AC3E}">
        <p14:creationId xmlns:p14="http://schemas.microsoft.com/office/powerpoint/2010/main" val="408059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677CD6-3E88-C4C0-7AB8-531D825C29A8}"/>
              </a:ext>
            </a:extLst>
          </p:cNvPr>
          <p:cNvSpPr>
            <a:spLocks noGrp="1"/>
          </p:cNvSpPr>
          <p:nvPr>
            <p:ph type="title"/>
          </p:nvPr>
        </p:nvSpPr>
        <p:spPr/>
        <p:txBody>
          <a:bodyPr/>
          <a:lstStyle/>
          <a:p>
            <a:endParaRPr lang="cs-CZ"/>
          </a:p>
        </p:txBody>
      </p:sp>
      <p:pic>
        <p:nvPicPr>
          <p:cNvPr id="4098" name="Picture 2" descr="Marry, Divorce or Die, You Have Fingers To Lose; Damn Tale of Dani Tribe -  Platformsafrica">
            <a:extLst>
              <a:ext uri="{FF2B5EF4-FFF2-40B4-BE49-F238E27FC236}">
                <a16:creationId xmlns:a16="http://schemas.microsoft.com/office/drawing/2014/main" id="{B5686605-8D74-62F7-E202-3205641D3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774825"/>
            <a:ext cx="5658789" cy="496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842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372735-CBA3-6457-D303-F8E56D0696D1}"/>
              </a:ext>
            </a:extLst>
          </p:cNvPr>
          <p:cNvSpPr>
            <a:spLocks noGrp="1"/>
          </p:cNvSpPr>
          <p:nvPr>
            <p:ph type="title"/>
          </p:nvPr>
        </p:nvSpPr>
        <p:spPr/>
        <p:txBody>
          <a:bodyPr/>
          <a:lstStyle/>
          <a:p>
            <a:endParaRPr lang="cs-CZ"/>
          </a:p>
        </p:txBody>
      </p:sp>
      <p:pic>
        <p:nvPicPr>
          <p:cNvPr id="11266" name="Picture 2" descr="Baliem-Dani | Trek Papua">
            <a:extLst>
              <a:ext uri="{FF2B5EF4-FFF2-40B4-BE49-F238E27FC236}">
                <a16:creationId xmlns:a16="http://schemas.microsoft.com/office/drawing/2014/main" id="{D211886B-CAAA-B1DE-8E93-693B0D68B2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0706" y="1672998"/>
            <a:ext cx="7582588" cy="505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20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C47C48-AAE6-58FC-13B0-C6208CEC83DE}"/>
              </a:ext>
            </a:extLst>
          </p:cNvPr>
          <p:cNvSpPr>
            <a:spLocks noGrp="1"/>
          </p:cNvSpPr>
          <p:nvPr>
            <p:ph type="title"/>
          </p:nvPr>
        </p:nvSpPr>
        <p:spPr/>
        <p:txBody>
          <a:bodyPr/>
          <a:lstStyle/>
          <a:p>
            <a:endParaRPr lang="cs-CZ"/>
          </a:p>
        </p:txBody>
      </p:sp>
      <p:pic>
        <p:nvPicPr>
          <p:cNvPr id="1026" name="Picture 2" descr="Child Cremation in Dani Tribe, Papua New Guineea (2) photo &amp; image |  documentary &amp; journalism, subjects images at photo community">
            <a:extLst>
              <a:ext uri="{FF2B5EF4-FFF2-40B4-BE49-F238E27FC236}">
                <a16:creationId xmlns:a16="http://schemas.microsoft.com/office/drawing/2014/main" id="{85E422EF-6B1F-29E3-FEA1-153D506541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1740" y="-147178"/>
            <a:ext cx="4680520" cy="7005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87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961824-284C-EDDB-7BFE-6DB2A272F6EC}"/>
              </a:ext>
            </a:extLst>
          </p:cNvPr>
          <p:cNvSpPr>
            <a:spLocks noGrp="1"/>
          </p:cNvSpPr>
          <p:nvPr>
            <p:ph type="title"/>
          </p:nvPr>
        </p:nvSpPr>
        <p:spPr/>
        <p:txBody>
          <a:bodyPr>
            <a:noAutofit/>
          </a:bodyPr>
          <a:lstStyle/>
          <a:p>
            <a:r>
              <a:rPr lang="en-US" sz="1000" dirty="0"/>
              <a:t>The tiny, blackened, shrunken figure he carries was Agat </a:t>
            </a:r>
            <a:r>
              <a:rPr lang="en-US" sz="1000" dirty="0" err="1"/>
              <a:t>Mamete</a:t>
            </a:r>
            <a:r>
              <a:rPr lang="en-US" sz="1000" dirty="0"/>
              <a:t> Mabel, the chieftain that ruled over this remote village in Indonesian Papua some </a:t>
            </a:r>
            <a:r>
              <a:rPr lang="en-US" sz="1000" dirty="0">
                <a:solidFill>
                  <a:srgbClr val="FF0000"/>
                </a:solidFill>
              </a:rPr>
              <a:t>250 years </a:t>
            </a:r>
            <a:r>
              <a:rPr lang="en-US" sz="1000" dirty="0" err="1">
                <a:solidFill>
                  <a:srgbClr val="FF0000"/>
                </a:solidFill>
              </a:rPr>
              <a:t>ago</a:t>
            </a:r>
            <a:r>
              <a:rPr lang="en-US" sz="1000" dirty="0" err="1"/>
              <a:t>.Honoured</a:t>
            </a:r>
            <a:r>
              <a:rPr lang="en-US" sz="1000" dirty="0"/>
              <a:t> upon death with a custom reserved only for important elders and local heroes among the Dani people — he was embalmed and preserved with smoke and animal </a:t>
            </a:r>
            <a:r>
              <a:rPr lang="en-US" sz="1000" dirty="0" err="1"/>
              <a:t>oil.Nine</a:t>
            </a:r>
            <a:r>
              <a:rPr lang="en-US" sz="1000" dirty="0"/>
              <a:t> generations on and his descendent Eli Mabel is the current chieftain in </a:t>
            </a:r>
            <a:r>
              <a:rPr lang="en-US" sz="1000" dirty="0" err="1"/>
              <a:t>Wogi</a:t>
            </a:r>
            <a:r>
              <a:rPr lang="en-US" sz="1000" dirty="0"/>
              <a:t> village — an isolated hamlet outside </a:t>
            </a:r>
            <a:r>
              <a:rPr lang="en-US" sz="1000" dirty="0" err="1"/>
              <a:t>Wamena</a:t>
            </a:r>
            <a:r>
              <a:rPr lang="en-US" sz="1000" dirty="0"/>
              <a:t> that can be reached only by hiking and </a:t>
            </a:r>
            <a:r>
              <a:rPr lang="en-US" sz="1000" dirty="0" err="1"/>
              <a:t>canoe.He</a:t>
            </a:r>
            <a:r>
              <a:rPr lang="en-US" sz="1000" dirty="0"/>
              <a:t> said the exact age of Agat </a:t>
            </a:r>
            <a:r>
              <a:rPr lang="en-US" sz="1000" dirty="0" err="1"/>
              <a:t>Mamete</a:t>
            </a:r>
            <a:r>
              <a:rPr lang="en-US" sz="1000" dirty="0"/>
              <a:t> Mabel was not known, but told AFP this ancestor was the last of the village to receive such a funeral. Once common among his forebears, the ritual method of smoke embalming was no longer </a:t>
            </a:r>
            <a:r>
              <a:rPr lang="en-US" sz="1000" dirty="0" err="1"/>
              <a:t>practised</a:t>
            </a:r>
            <a:r>
              <a:rPr lang="en-US" sz="1000" dirty="0"/>
              <a:t>, he explained.</a:t>
            </a:r>
            <a:r>
              <a:rPr lang="cs-CZ" sz="1000" dirty="0"/>
              <a:t> https://coconuts.co/jakarta/papuan-tribe-persevere-keep-ancient-rite-mummification-alive/</a:t>
            </a:r>
          </a:p>
        </p:txBody>
      </p:sp>
      <p:pic>
        <p:nvPicPr>
          <p:cNvPr id="5122" name="Picture 2" descr="Dani Tribe">
            <a:extLst>
              <a:ext uri="{FF2B5EF4-FFF2-40B4-BE49-F238E27FC236}">
                <a16:creationId xmlns:a16="http://schemas.microsoft.com/office/drawing/2014/main" id="{624C252D-5BFA-7C9A-B4BF-ECD064DF06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620787"/>
            <a:ext cx="3486960" cy="52278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ief Eli Mabel of the Dani tribe in Papua, Indonesia, holding his  mummified ancestor who passed away centuries ago. : r/interestingasfuck">
            <a:extLst>
              <a:ext uri="{FF2B5EF4-FFF2-40B4-BE49-F238E27FC236}">
                <a16:creationId xmlns:a16="http://schemas.microsoft.com/office/drawing/2014/main" id="{B287CEBB-791B-3FD5-8676-AAD2E9B5B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575126"/>
            <a:ext cx="4255368" cy="531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14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D06555-FEB4-A2C0-241C-A3D9B8CC9DDD}"/>
              </a:ext>
            </a:extLst>
          </p:cNvPr>
          <p:cNvSpPr>
            <a:spLocks noGrp="1"/>
          </p:cNvSpPr>
          <p:nvPr>
            <p:ph type="title"/>
          </p:nvPr>
        </p:nvSpPr>
        <p:spPr/>
        <p:txBody>
          <a:bodyPr/>
          <a:lstStyle/>
          <a:p>
            <a:endParaRPr lang="cs-CZ"/>
          </a:p>
        </p:txBody>
      </p:sp>
      <p:pic>
        <p:nvPicPr>
          <p:cNvPr id="2050" name="Picture 2">
            <a:extLst>
              <a:ext uri="{FF2B5EF4-FFF2-40B4-BE49-F238E27FC236}">
                <a16:creationId xmlns:a16="http://schemas.microsoft.com/office/drawing/2014/main" id="{B390743F-5A81-31BE-3D85-DF43BAFA643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3006" y="1774825"/>
            <a:ext cx="7797987" cy="462597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109C3475-96BF-0070-D77F-75D13CA24FB9}"/>
              </a:ext>
            </a:extLst>
          </p:cNvPr>
          <p:cNvSpPr txBox="1"/>
          <p:nvPr/>
        </p:nvSpPr>
        <p:spPr>
          <a:xfrm>
            <a:off x="5652120" y="6406283"/>
            <a:ext cx="2464136" cy="369332"/>
          </a:xfrm>
          <a:prstGeom prst="rect">
            <a:avLst/>
          </a:prstGeom>
          <a:noFill/>
        </p:spPr>
        <p:txBody>
          <a:bodyPr wrap="none" rtlCol="0">
            <a:spAutoFit/>
          </a:bodyPr>
          <a:lstStyle/>
          <a:p>
            <a:r>
              <a:rPr lang="cs-CZ" b="1" i="0" dirty="0" err="1">
                <a:solidFill>
                  <a:srgbClr val="000000"/>
                </a:solidFill>
                <a:effectLst/>
                <a:latin typeface="SourceSansPro-SemiBold"/>
              </a:rPr>
              <a:t>Guanghong</a:t>
            </a:r>
            <a:r>
              <a:rPr lang="cs-CZ" b="1" i="0" dirty="0">
                <a:solidFill>
                  <a:srgbClr val="000000"/>
                </a:solidFill>
                <a:effectLst/>
                <a:latin typeface="SourceSansPro-SemiBold"/>
              </a:rPr>
              <a:t> et al., 2022)</a:t>
            </a:r>
            <a:endParaRPr lang="cs-CZ" dirty="0"/>
          </a:p>
        </p:txBody>
      </p:sp>
    </p:spTree>
    <p:extLst>
      <p:ext uri="{BB962C8B-B14F-4D97-AF65-F5344CB8AC3E}">
        <p14:creationId xmlns:p14="http://schemas.microsoft.com/office/powerpoint/2010/main" val="1863221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itle 1">
            <a:extLst>
              <a:ext uri="{FF2B5EF4-FFF2-40B4-BE49-F238E27FC236}">
                <a16:creationId xmlns:a16="http://schemas.microsoft.com/office/drawing/2014/main" id="{2059274B-2B4F-AE32-E1AF-202E95A85D31}"/>
              </a:ext>
            </a:extLst>
          </p:cNvPr>
          <p:cNvSpPr>
            <a:spLocks noGrp="1"/>
          </p:cNvSpPr>
          <p:nvPr>
            <p:ph type="title"/>
          </p:nvPr>
        </p:nvSpPr>
        <p:spPr>
          <a:xfrm>
            <a:off x="251520" y="152400"/>
            <a:ext cx="8640960" cy="1251062"/>
          </a:xfrm>
        </p:spPr>
        <p:txBody>
          <a:bodyPr>
            <a:noAutofit/>
          </a:bodyPr>
          <a:lstStyle/>
          <a:p>
            <a:pPr algn="ctr"/>
            <a:r>
              <a:rPr lang="cs-CZ" sz="2400" dirty="0" err="1"/>
              <a:t>Daniové</a:t>
            </a:r>
            <a:r>
              <a:rPr lang="cs-CZ" sz="2400" dirty="0"/>
              <a:t> bojují v různých koalicích vesnic proti sobě, dělají nájezdy a ritualizované války. Umírá obdobné  procento populace jako v WWII (0,1 – 5 %, </a:t>
            </a:r>
            <a:r>
              <a:rPr lang="cs-CZ" sz="2400" dirty="0" err="1"/>
              <a:t>Diamond</a:t>
            </a:r>
            <a:r>
              <a:rPr lang="cs-CZ" sz="2400" dirty="0"/>
              <a:t>, 2014, s. 128).</a:t>
            </a:r>
            <a:endParaRPr lang="en-US" sz="2400" dirty="0"/>
          </a:p>
        </p:txBody>
      </p:sp>
      <p:pic>
        <p:nvPicPr>
          <p:cNvPr id="9218" name="Picture 2" descr="A village of dani tribe in the baliem valley, new guinea • drewno, dach,  dziki | myloview.pl">
            <a:extLst>
              <a:ext uri="{FF2B5EF4-FFF2-40B4-BE49-F238E27FC236}">
                <a16:creationId xmlns:a16="http://schemas.microsoft.com/office/drawing/2014/main" id="{2500D254-2F85-5AAD-6301-BB9A2C3A6CA9}"/>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8814" r="1" b="14764"/>
          <a:stretch/>
        </p:blipFill>
        <p:spPr bwMode="auto">
          <a:xfrm>
            <a:off x="457200" y="1773936"/>
            <a:ext cx="4038600" cy="4623816"/>
          </a:xfrm>
          <a:prstGeom prst="rect">
            <a:avLst/>
          </a:prstGeom>
          <a:solidFill>
            <a:srgbClr val="FFFFFF"/>
          </a:solidFill>
        </p:spPr>
      </p:pic>
      <p:pic>
        <p:nvPicPr>
          <p:cNvPr id="9220" name="Picture 4" descr="Dani tribe men hi-res stock photography and images - Alamy">
            <a:extLst>
              <a:ext uri="{FF2B5EF4-FFF2-40B4-BE49-F238E27FC236}">
                <a16:creationId xmlns:a16="http://schemas.microsoft.com/office/drawing/2014/main" id="{63E9CBA4-46D0-9EFE-B42A-6AEE016EDD6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530775"/>
            <a:ext cx="3327216" cy="534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854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2ED096-4380-6FE7-9BD2-4150003D9E47}"/>
              </a:ext>
            </a:extLst>
          </p:cNvPr>
          <p:cNvSpPr>
            <a:spLocks noGrp="1"/>
          </p:cNvSpPr>
          <p:nvPr>
            <p:ph type="title"/>
          </p:nvPr>
        </p:nvSpPr>
        <p:spPr/>
        <p:txBody>
          <a:bodyPr/>
          <a:lstStyle/>
          <a:p>
            <a:endParaRPr lang="cs-CZ"/>
          </a:p>
        </p:txBody>
      </p:sp>
      <p:pic>
        <p:nvPicPr>
          <p:cNvPr id="8" name="Zástupný obsah 7">
            <a:extLst>
              <a:ext uri="{FF2B5EF4-FFF2-40B4-BE49-F238E27FC236}">
                <a16:creationId xmlns:a16="http://schemas.microsoft.com/office/drawing/2014/main" id="{9139AA28-EF4A-05FC-DB23-EFA3A38D6C9B}"/>
              </a:ext>
            </a:extLst>
          </p:cNvPr>
          <p:cNvPicPr>
            <a:picLocks noGrp="1" noChangeAspect="1"/>
          </p:cNvPicPr>
          <p:nvPr>
            <p:ph idx="1"/>
          </p:nvPr>
        </p:nvPicPr>
        <p:blipFill>
          <a:blip r:embed="rId2"/>
          <a:stretch>
            <a:fillRect/>
          </a:stretch>
        </p:blipFill>
        <p:spPr>
          <a:xfrm>
            <a:off x="611560" y="1422669"/>
            <a:ext cx="8075240" cy="5434162"/>
          </a:xfrm>
          <a:prstGeom prst="rect">
            <a:avLst/>
          </a:prstGeom>
        </p:spPr>
      </p:pic>
    </p:spTree>
    <p:extLst>
      <p:ext uri="{BB962C8B-B14F-4D97-AF65-F5344CB8AC3E}">
        <p14:creationId xmlns:p14="http://schemas.microsoft.com/office/powerpoint/2010/main" val="29550486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F9E1285-8080-1CC0-EE3A-6828AB4B4A43}"/>
              </a:ext>
            </a:extLst>
          </p:cNvPr>
          <p:cNvSpPr>
            <a:spLocks noGrp="1"/>
          </p:cNvSpPr>
          <p:nvPr>
            <p:ph type="title"/>
          </p:nvPr>
        </p:nvSpPr>
        <p:spPr>
          <a:xfrm>
            <a:off x="457200" y="155448"/>
            <a:ext cx="8229600" cy="1252728"/>
          </a:xfrm>
        </p:spPr>
        <p:txBody>
          <a:bodyPr/>
          <a:lstStyle/>
          <a:p>
            <a:endParaRPr lang="en-US"/>
          </a:p>
        </p:txBody>
      </p:sp>
      <p:pic>
        <p:nvPicPr>
          <p:cNvPr id="10242" name="Picture 2" descr="The Diversity of West Papua from the Dani Tribe - West Papua Story">
            <a:extLst>
              <a:ext uri="{FF2B5EF4-FFF2-40B4-BE49-F238E27FC236}">
                <a16:creationId xmlns:a16="http://schemas.microsoft.com/office/drawing/2014/main" id="{6CFE68D9-FB6F-D96E-53FE-156462FCA3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9859" y="1646364"/>
            <a:ext cx="7584281" cy="505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4839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itle 1">
            <a:extLst>
              <a:ext uri="{FF2B5EF4-FFF2-40B4-BE49-F238E27FC236}">
                <a16:creationId xmlns:a16="http://schemas.microsoft.com/office/drawing/2014/main" id="{C4B4D051-B91B-EB12-8776-C864937BC0DF}"/>
              </a:ext>
            </a:extLst>
          </p:cNvPr>
          <p:cNvSpPr>
            <a:spLocks noGrp="1"/>
          </p:cNvSpPr>
          <p:nvPr>
            <p:ph type="title"/>
          </p:nvPr>
        </p:nvSpPr>
        <p:spPr>
          <a:xfrm>
            <a:off x="457200" y="155448"/>
            <a:ext cx="8229600" cy="1252728"/>
          </a:xfrm>
        </p:spPr>
        <p:txBody>
          <a:bodyPr/>
          <a:lstStyle/>
          <a:p>
            <a:endParaRPr lang="en-US"/>
          </a:p>
        </p:txBody>
      </p:sp>
      <p:pic>
        <p:nvPicPr>
          <p:cNvPr id="8194" name="Picture 2" descr="The Dani Tribe: Understanding Way of Life and Custom">
            <a:extLst>
              <a:ext uri="{FF2B5EF4-FFF2-40B4-BE49-F238E27FC236}">
                <a16:creationId xmlns:a16="http://schemas.microsoft.com/office/drawing/2014/main" id="{79591022-E7ED-EA2E-98A5-FF933F7804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159"/>
          <a:stretch/>
        </p:blipFill>
        <p:spPr bwMode="auto">
          <a:xfrm>
            <a:off x="457200" y="1775191"/>
            <a:ext cx="8229600" cy="4625609"/>
          </a:xfrm>
          <a:prstGeom prst="rect">
            <a:avLst/>
          </a:prstGeom>
          <a:solidFill>
            <a:srgbClr val="FFFFFF"/>
          </a:solidFill>
        </p:spPr>
      </p:pic>
    </p:spTree>
    <p:extLst>
      <p:ext uri="{BB962C8B-B14F-4D97-AF65-F5344CB8AC3E}">
        <p14:creationId xmlns:p14="http://schemas.microsoft.com/office/powerpoint/2010/main" val="1904787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E7499-D68F-F017-622E-069C7E03E038}"/>
              </a:ext>
            </a:extLst>
          </p:cNvPr>
          <p:cNvSpPr>
            <a:spLocks noGrp="1"/>
          </p:cNvSpPr>
          <p:nvPr>
            <p:ph type="title"/>
          </p:nvPr>
        </p:nvSpPr>
        <p:spPr/>
        <p:txBody>
          <a:bodyPr>
            <a:noAutofit/>
          </a:bodyPr>
          <a:lstStyle/>
          <a:p>
            <a:r>
              <a:rPr lang="cs-CZ" sz="1800" dirty="0" err="1"/>
              <a:t>Figure</a:t>
            </a:r>
            <a:r>
              <a:rPr lang="cs-CZ" sz="1800" dirty="0"/>
              <a:t> </a:t>
            </a:r>
            <a:r>
              <a:rPr lang="cs-CZ" sz="1800" dirty="0" err="1"/>
              <a:t>of</a:t>
            </a:r>
            <a:r>
              <a:rPr lang="cs-CZ" sz="1800" dirty="0"/>
              <a:t> </a:t>
            </a:r>
            <a:r>
              <a:rPr lang="cs-CZ" sz="1800" dirty="0" err="1"/>
              <a:t>samula</a:t>
            </a:r>
            <a:r>
              <a:rPr lang="cs-CZ" sz="1800" dirty="0"/>
              <a:t> </a:t>
            </a:r>
            <a:r>
              <a:rPr lang="cs-CZ" sz="1800" dirty="0" err="1"/>
              <a:t>kayaula</a:t>
            </a:r>
            <a:r>
              <a:rPr lang="cs-CZ" sz="1800" dirty="0"/>
              <a:t> (a </a:t>
            </a:r>
            <a:r>
              <a:rPr lang="cs-CZ" sz="1800" dirty="0" err="1"/>
              <a:t>particular</a:t>
            </a:r>
            <a:r>
              <a:rPr lang="cs-CZ" sz="1800" dirty="0"/>
              <a:t> </a:t>
            </a:r>
            <a:r>
              <a:rPr lang="cs-CZ" sz="1800" dirty="0" err="1"/>
              <a:t>river</a:t>
            </a:r>
            <a:r>
              <a:rPr lang="cs-CZ" sz="1800" dirty="0"/>
              <a:t>), </a:t>
            </a:r>
            <a:r>
              <a:rPr lang="cs-CZ" sz="1800" dirty="0" err="1"/>
              <a:t>Oluvilei</a:t>
            </a:r>
            <a:r>
              <a:rPr lang="cs-CZ" sz="1800" dirty="0"/>
              <a:t>, </a:t>
            </a:r>
            <a:r>
              <a:rPr lang="cs-CZ" sz="1800" dirty="0" err="1"/>
              <a:t>Trobriand</a:t>
            </a:r>
            <a:r>
              <a:rPr lang="cs-CZ" sz="1800" dirty="0"/>
              <a:t> </a:t>
            </a:r>
            <a:r>
              <a:rPr lang="cs-CZ" sz="1800" dirty="0" err="1"/>
              <a:t>Islands</a:t>
            </a:r>
            <a:r>
              <a:rPr lang="cs-CZ" sz="1800" dirty="0"/>
              <a:t>, Papua New Guinea (</a:t>
            </a:r>
            <a:r>
              <a:rPr lang="cs-CZ" sz="1800" dirty="0" err="1"/>
              <a:t>Vandendriessche</a:t>
            </a:r>
            <a:r>
              <a:rPr lang="cs-CZ" sz="1800" dirty="0"/>
              <a:t>, 2007)</a:t>
            </a:r>
          </a:p>
        </p:txBody>
      </p:sp>
      <p:pic>
        <p:nvPicPr>
          <p:cNvPr id="2050" name="Picture 2" descr="Picture 1. – Morubikina, displaying the final figure of samula kayaula (a particular river), Oluvilei, Trobriand Islands, Papua New Guinea">
            <a:extLst>
              <a:ext uri="{FF2B5EF4-FFF2-40B4-BE49-F238E27FC236}">
                <a16:creationId xmlns:a16="http://schemas.microsoft.com/office/drawing/2014/main" id="{7B96A048-3B30-AF8A-9828-02EA4BEEB8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9750" y="2182812"/>
            <a:ext cx="5524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39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BE6F5D-EE11-AC3E-2A88-E1067BCE35F4}"/>
              </a:ext>
            </a:extLst>
          </p:cNvPr>
          <p:cNvSpPr>
            <a:spLocks noGrp="1"/>
          </p:cNvSpPr>
          <p:nvPr>
            <p:ph type="title"/>
          </p:nvPr>
        </p:nvSpPr>
        <p:spPr/>
        <p:txBody>
          <a:bodyPr/>
          <a:lstStyle/>
          <a:p>
            <a:r>
              <a:rPr lang="cs-CZ" dirty="0"/>
              <a:t>Srovnání</a:t>
            </a:r>
          </a:p>
        </p:txBody>
      </p:sp>
      <p:sp>
        <p:nvSpPr>
          <p:cNvPr id="3" name="Zástupný obsah 2">
            <a:extLst>
              <a:ext uri="{FF2B5EF4-FFF2-40B4-BE49-F238E27FC236}">
                <a16:creationId xmlns:a16="http://schemas.microsoft.com/office/drawing/2014/main" id="{57020A90-47E1-41B5-8DD5-C4A90DF2B0D1}"/>
              </a:ext>
            </a:extLst>
          </p:cNvPr>
          <p:cNvSpPr>
            <a:spLocks noGrp="1"/>
          </p:cNvSpPr>
          <p:nvPr>
            <p:ph idx="1"/>
          </p:nvPr>
        </p:nvSpPr>
        <p:spPr>
          <a:xfrm>
            <a:off x="457200" y="1700809"/>
            <a:ext cx="8229600" cy="5001744"/>
          </a:xfrm>
        </p:spPr>
        <p:txBody>
          <a:bodyPr>
            <a:normAutofit fontScale="77500" lnSpcReduction="20000"/>
          </a:bodyPr>
          <a:lstStyle/>
          <a:p>
            <a:r>
              <a:rPr lang="cs-CZ" dirty="0" err="1"/>
              <a:t>Daniové</a:t>
            </a:r>
            <a:r>
              <a:rPr lang="cs-CZ" dirty="0"/>
              <a:t> neznali školy a vše se učily děti od rodičů, příbuzných a jiných dětí. (nyní je to jinak)</a:t>
            </a:r>
          </a:p>
          <a:p>
            <a:r>
              <a:rPr lang="cs-CZ" dirty="0"/>
              <a:t>Procvičovali hlavně lov. </a:t>
            </a:r>
          </a:p>
          <a:p>
            <a:r>
              <a:rPr lang="cs-CZ" dirty="0"/>
              <a:t>Dalšího (formálnějšího) vzdělání se jim dostalo až při iniciaci.</a:t>
            </a:r>
          </a:p>
          <a:p>
            <a:endParaRPr lang="cs-CZ" dirty="0"/>
          </a:p>
          <a:p>
            <a:r>
              <a:rPr lang="cs-CZ" dirty="0"/>
              <a:t>Srovnejme to s tím, co po svých dětech chceme my: Sedí od 6-7 let cca 5 až 8 hodin denně ve škole, kde se učí. Po minimálně 9 let, ale klidně i 18 a více let. </a:t>
            </a:r>
          </a:p>
          <a:p>
            <a:r>
              <a:rPr lang="cs-CZ" dirty="0"/>
              <a:t>Množství a charakter znalostí o světě </a:t>
            </a:r>
            <a:r>
              <a:rPr lang="cs-CZ" dirty="0" err="1"/>
              <a:t>danijských</a:t>
            </a:r>
            <a:r>
              <a:rPr lang="cs-CZ" dirty="0"/>
              <a:t> dětí a našich dětí jsou nesrovnatelné. </a:t>
            </a:r>
          </a:p>
          <a:p>
            <a:r>
              <a:rPr lang="cs-CZ" dirty="0"/>
              <a:t>My narážíme svými požadavky o samotný strop našeho biologického substrátu se něco učit. Proto se také setkáváme se specifickými poruchami učení, které se u negramotných společností nemohou projevit.</a:t>
            </a:r>
          </a:p>
        </p:txBody>
      </p:sp>
    </p:spTree>
    <p:extLst>
      <p:ext uri="{BB962C8B-B14F-4D97-AF65-F5344CB8AC3E}">
        <p14:creationId xmlns:p14="http://schemas.microsoft.com/office/powerpoint/2010/main" val="16938814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nchor="ctr">
            <a:normAutofit/>
          </a:bodyPr>
          <a:lstStyle/>
          <a:p>
            <a:r>
              <a:rPr lang="cs-CZ" dirty="0"/>
              <a:t>Socializace: co to je?</a:t>
            </a:r>
          </a:p>
        </p:txBody>
      </p:sp>
      <p:graphicFrame>
        <p:nvGraphicFramePr>
          <p:cNvPr id="5" name="Zástupný symbol pro obsah 2">
            <a:extLst>
              <a:ext uri="{FF2B5EF4-FFF2-40B4-BE49-F238E27FC236}">
                <a16:creationId xmlns:a16="http://schemas.microsoft.com/office/drawing/2014/main" id="{ECF0DB6F-8984-47A0-8200-67E9086A196F}"/>
              </a:ext>
            </a:extLst>
          </p:cNvPr>
          <p:cNvGraphicFramePr>
            <a:graphicFrameLocks noGrp="1"/>
          </p:cNvGraphicFramePr>
          <p:nvPr>
            <p:ph idx="1"/>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3189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87CBC-28D3-4FBC-AC31-9207680CF9E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BD7280C-9E21-4733-90B4-67B55E7C534C}"/>
              </a:ext>
            </a:extLst>
          </p:cNvPr>
          <p:cNvSpPr>
            <a:spLocks noGrp="1"/>
          </p:cNvSpPr>
          <p:nvPr>
            <p:ph idx="1"/>
          </p:nvPr>
        </p:nvSpPr>
        <p:spPr/>
        <p:txBody>
          <a:bodyPr>
            <a:normAutofit fontScale="85000" lnSpcReduction="10000"/>
          </a:bodyPr>
          <a:lstStyle/>
          <a:p>
            <a:pPr marL="137160" indent="0">
              <a:buNone/>
            </a:pPr>
            <a:r>
              <a:rPr lang="cs-CZ" sz="3200" b="1" dirty="0"/>
              <a:t>Socializaci lze chápat jako enkulturaci (čili „vtiskování“ kultury). </a:t>
            </a:r>
            <a:r>
              <a:rPr lang="cs-CZ" sz="2300" dirty="0"/>
              <a:t>Ale existují i pojetí, která enkulturaci chápou jako nezáměrný proces a socializaci jako záměrný a plánovitý proces.</a:t>
            </a:r>
            <a:endParaRPr lang="cs-CZ" sz="3200" dirty="0"/>
          </a:p>
          <a:p>
            <a:pPr marL="137160" indent="0">
              <a:buNone/>
            </a:pPr>
            <a:r>
              <a:rPr lang="cs-CZ" sz="3200" b="1" dirty="0"/>
              <a:t>Kultura </a:t>
            </a:r>
            <a:r>
              <a:rPr lang="cs-CZ" sz="3200" dirty="0"/>
              <a:t>je soubor adaptací a soubor myšlenek (spojených s těmito adaptacemi). Adaptace jsou často spojené s určitou technologií a tedy i s konkrétními artefakty.</a:t>
            </a:r>
          </a:p>
          <a:p>
            <a:pPr marL="137160" indent="0">
              <a:buNone/>
            </a:pPr>
            <a:endParaRPr lang="cs-CZ" sz="3200" b="1" dirty="0"/>
          </a:p>
          <a:p>
            <a:pPr marL="137160" indent="0">
              <a:buNone/>
            </a:pPr>
            <a:r>
              <a:rPr lang="cs-CZ" sz="3200" b="1" dirty="0"/>
              <a:t>Kultura</a:t>
            </a:r>
            <a:r>
              <a:rPr lang="cs-CZ" sz="3200" dirty="0"/>
              <a:t> představuje od buněčné dědičnosti odlišný způsob přenosu a kumulace zkušeností. Kulturu se musíme </a:t>
            </a:r>
            <a:r>
              <a:rPr lang="cs-CZ" sz="3200" b="1" dirty="0"/>
              <a:t>naučit</a:t>
            </a:r>
            <a:r>
              <a:rPr lang="cs-CZ" sz="3200" dirty="0"/>
              <a:t>, geny zdědíme.</a:t>
            </a:r>
          </a:p>
          <a:p>
            <a:pPr marL="137160" indent="0">
              <a:buNone/>
            </a:pPr>
            <a:r>
              <a:rPr lang="cs-CZ" sz="1600" dirty="0"/>
              <a:t>Téma </a:t>
            </a:r>
            <a:r>
              <a:rPr lang="cs-CZ" sz="1600" i="1" dirty="0"/>
              <a:t>příroda</a:t>
            </a:r>
            <a:r>
              <a:rPr lang="cs-CZ" sz="1600" dirty="0"/>
              <a:t> proti </a:t>
            </a:r>
            <a:r>
              <a:rPr lang="cs-CZ" sz="1600" i="1" dirty="0"/>
              <a:t>kultuře</a:t>
            </a:r>
            <a:r>
              <a:rPr lang="cs-CZ" sz="1600" dirty="0"/>
              <a:t> (</a:t>
            </a:r>
            <a:r>
              <a:rPr lang="cs-CZ" sz="1600" i="1" dirty="0"/>
              <a:t>natura</a:t>
            </a:r>
            <a:r>
              <a:rPr lang="cs-CZ" sz="1600" dirty="0"/>
              <a:t> vs. </a:t>
            </a:r>
            <a:r>
              <a:rPr lang="cs-CZ" sz="1600" i="1" dirty="0" err="1"/>
              <a:t>cultura</a:t>
            </a:r>
            <a:r>
              <a:rPr lang="cs-CZ" sz="1600" i="1" dirty="0"/>
              <a:t>, </a:t>
            </a:r>
            <a:r>
              <a:rPr lang="cs-CZ" sz="1600" i="1" dirty="0" err="1"/>
              <a:t>fýzis</a:t>
            </a:r>
            <a:r>
              <a:rPr lang="cs-CZ" sz="1600" dirty="0"/>
              <a:t> x </a:t>
            </a:r>
            <a:r>
              <a:rPr lang="cs-CZ" sz="1600" i="1" dirty="0" err="1"/>
              <a:t>nómos</a:t>
            </a:r>
            <a:r>
              <a:rPr lang="cs-CZ" sz="1600" dirty="0"/>
              <a:t>) je filosoficky velmi plodné (srov. např. </a:t>
            </a:r>
            <a:r>
              <a:rPr lang="cs-CZ" sz="1600" dirty="0" err="1"/>
              <a:t>Šmajs</a:t>
            </a:r>
            <a:r>
              <a:rPr lang="cs-CZ" sz="1600" dirty="0"/>
              <a:t>, 2003; Kratochvíl Zdeněk aj. Srov. však i průnik obou oblastí v ekologické antropologii.)</a:t>
            </a:r>
          </a:p>
          <a:p>
            <a:endParaRPr lang="cs-CZ" dirty="0"/>
          </a:p>
        </p:txBody>
      </p:sp>
    </p:spTree>
    <p:extLst>
      <p:ext uri="{BB962C8B-B14F-4D97-AF65-F5344CB8AC3E}">
        <p14:creationId xmlns:p14="http://schemas.microsoft.com/office/powerpoint/2010/main" val="2531907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12C0D0-4097-4658-8064-5C39A963E5F4}"/>
              </a:ext>
            </a:extLst>
          </p:cNvPr>
          <p:cNvSpPr>
            <a:spLocks noGrp="1"/>
          </p:cNvSpPr>
          <p:nvPr>
            <p:ph type="title"/>
          </p:nvPr>
        </p:nvSpPr>
        <p:spPr/>
        <p:txBody>
          <a:bodyPr/>
          <a:lstStyle/>
          <a:p>
            <a:r>
              <a:rPr lang="cs-CZ" dirty="0"/>
              <a:t>Rozporuplné prvky naší kultury</a:t>
            </a:r>
          </a:p>
        </p:txBody>
      </p:sp>
      <p:sp>
        <p:nvSpPr>
          <p:cNvPr id="3" name="Zástupný obsah 2">
            <a:extLst>
              <a:ext uri="{FF2B5EF4-FFF2-40B4-BE49-F238E27FC236}">
                <a16:creationId xmlns:a16="http://schemas.microsoft.com/office/drawing/2014/main" id="{E65671F9-7269-49B5-A0D3-A8DE244747EC}"/>
              </a:ext>
            </a:extLst>
          </p:cNvPr>
          <p:cNvSpPr>
            <a:spLocks noGrp="1"/>
          </p:cNvSpPr>
          <p:nvPr>
            <p:ph idx="1"/>
          </p:nvPr>
        </p:nvSpPr>
        <p:spPr/>
        <p:txBody>
          <a:bodyPr>
            <a:normAutofit fontScale="85000" lnSpcReduction="10000"/>
          </a:bodyPr>
          <a:lstStyle/>
          <a:p>
            <a:r>
              <a:rPr lang="cs-CZ" dirty="0"/>
              <a:t>Všimněte si, že dospělí dělají přesně to, co se dětem zakazuje: mluví sprostě, kouří, pijí alkohol, ponocují, mlátí se a zabíjejí, podvádějí se, lžou atd.</a:t>
            </a:r>
          </a:p>
          <a:p>
            <a:r>
              <a:rPr lang="cs-CZ" dirty="0"/>
              <a:t>Dospělí učí děti věřit v určité magické jevy a osoby, aby jim tuto víru v magičnost pak zbytek života z hlavy vytloukali.</a:t>
            </a:r>
          </a:p>
          <a:p>
            <a:r>
              <a:rPr lang="cs-CZ" dirty="0"/>
              <a:t>Nejednoznačný vztah k sobě, ke kultuře samotné: např. recepce klimatické změny, vybíjení druhů („šesté masové vymírání“), ničení ostatních kultur v rámci globalizace… zkrátka „jedovatosti“ kultury. Některé společnosti (např. naše) si tento stín kultury vůbec nechtějí přiznat.</a:t>
            </a:r>
          </a:p>
          <a:p>
            <a:endParaRPr lang="cs-CZ" dirty="0"/>
          </a:p>
          <a:p>
            <a:endParaRPr lang="cs-CZ" dirty="0"/>
          </a:p>
        </p:txBody>
      </p:sp>
    </p:spTree>
    <p:extLst>
      <p:ext uri="{BB962C8B-B14F-4D97-AF65-F5344CB8AC3E}">
        <p14:creationId xmlns:p14="http://schemas.microsoft.com/office/powerpoint/2010/main" val="3689974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103CA1-1EF9-A74C-CA8A-7E0075480CC3}"/>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E0C3D977-BEFE-762C-2EB7-A86B46AE6D21}"/>
              </a:ext>
            </a:extLst>
          </p:cNvPr>
          <p:cNvSpPr>
            <a:spLocks noGrp="1"/>
          </p:cNvSpPr>
          <p:nvPr>
            <p:ph idx="1"/>
          </p:nvPr>
        </p:nvSpPr>
        <p:spPr/>
        <p:txBody>
          <a:bodyPr>
            <a:normAutofit fontScale="92500" lnSpcReduction="10000"/>
          </a:bodyPr>
          <a:lstStyle/>
          <a:p>
            <a:r>
              <a:rPr lang="cs-CZ" dirty="0"/>
              <a:t>Biologické vztahy (otec, matka, strýc, sestřenice atd.)  mezi lidmi vytvářejí konkrétní sociální systém. Každá kultura pak podle vlastních představ stanovuje scénáře či normy toho, jak se kdo má chovat v určité sociální pozici nebo roli. </a:t>
            </a:r>
          </a:p>
          <a:p>
            <a:endParaRPr lang="cs-CZ" dirty="0"/>
          </a:p>
          <a:p>
            <a:r>
              <a:rPr lang="cs-CZ" dirty="0"/>
              <a:t>Pedagogiku je možno chápat jako kulturní aktivitu v rámci konkrétní kulturní tradice, která se děje v konkrétním sociálním kontextu (školní třída ve škole v obci).</a:t>
            </a:r>
          </a:p>
          <a:p>
            <a:endParaRPr lang="cs-CZ" dirty="0"/>
          </a:p>
        </p:txBody>
      </p:sp>
    </p:spTree>
    <p:extLst>
      <p:ext uri="{BB962C8B-B14F-4D97-AF65-F5344CB8AC3E}">
        <p14:creationId xmlns:p14="http://schemas.microsoft.com/office/powerpoint/2010/main" val="336198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74AA2C-2D42-25B2-891B-782AAADEC0C3}"/>
              </a:ext>
            </a:extLst>
          </p:cNvPr>
          <p:cNvSpPr>
            <a:spLocks noGrp="1"/>
          </p:cNvSpPr>
          <p:nvPr>
            <p:ph type="title"/>
          </p:nvPr>
        </p:nvSpPr>
        <p:spPr/>
        <p:txBody>
          <a:bodyPr/>
          <a:lstStyle/>
          <a:p>
            <a:endParaRPr lang="cs-CZ"/>
          </a:p>
        </p:txBody>
      </p:sp>
      <p:pic>
        <p:nvPicPr>
          <p:cNvPr id="3074" name="Picture 2" descr="Termite mediated heterogeneity of soil and vegetation patterns in a  semi-arid savanna ecosystem in Namibia">
            <a:extLst>
              <a:ext uri="{FF2B5EF4-FFF2-40B4-BE49-F238E27FC236}">
                <a16:creationId xmlns:a16="http://schemas.microsoft.com/office/drawing/2014/main" id="{6D991082-B8D5-0D2C-36F8-CDA3D7CAE8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980728"/>
            <a:ext cx="4176464" cy="55757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Termite Mound Architecture, from Function to Construction | SpringerLink">
            <a:extLst>
              <a:ext uri="{FF2B5EF4-FFF2-40B4-BE49-F238E27FC236}">
                <a16:creationId xmlns:a16="http://schemas.microsoft.com/office/drawing/2014/main" id="{916752FF-A3A6-9C16-D0A1-8D86071ED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57756"/>
            <a:ext cx="3923995" cy="557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8561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4B3A18-1EF2-49DB-BD7D-6110B9CF6EB4}"/>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26E9632E-8AF8-46EE-8A25-E5163DE1792D}"/>
              </a:ext>
            </a:extLst>
          </p:cNvPr>
          <p:cNvSpPr>
            <a:spLocks noGrp="1"/>
          </p:cNvSpPr>
          <p:nvPr>
            <p:ph idx="1"/>
          </p:nvPr>
        </p:nvSpPr>
        <p:spPr/>
        <p:txBody>
          <a:bodyPr>
            <a:normAutofit/>
          </a:bodyPr>
          <a:lstStyle/>
          <a:p>
            <a:pPr marL="118872" indent="0">
              <a:buNone/>
            </a:pPr>
            <a:r>
              <a:rPr lang="cs-CZ" b="1" dirty="0"/>
              <a:t>Školní vzdělávání je řízená socializace</a:t>
            </a:r>
            <a:r>
              <a:rPr lang="cs-CZ" dirty="0"/>
              <a:t>.</a:t>
            </a:r>
          </a:p>
          <a:p>
            <a:pPr marL="118872" indent="0">
              <a:buNone/>
            </a:pPr>
            <a:r>
              <a:rPr lang="cs-CZ" dirty="0"/>
              <a:t>Speciální pedagogika je řízená socializace ve specifické oblasti.</a:t>
            </a:r>
          </a:p>
          <a:p>
            <a:pPr marL="118872" indent="0">
              <a:buNone/>
            </a:pPr>
            <a:endParaRPr lang="cs-CZ" dirty="0"/>
          </a:p>
          <a:p>
            <a:pPr marL="118872" indent="0">
              <a:buNone/>
            </a:pPr>
            <a:r>
              <a:rPr lang="cs-CZ" dirty="0"/>
              <a:t>Řízená socializace bere na vědomí:</a:t>
            </a:r>
          </a:p>
          <a:p>
            <a:r>
              <a:rPr lang="cs-CZ" dirty="0"/>
              <a:t>v jaké vývojové etapě se žák nachází,</a:t>
            </a:r>
          </a:p>
          <a:p>
            <a:r>
              <a:rPr lang="cs-CZ" dirty="0"/>
              <a:t>jaké jsou jeho individuální zvláštnosti,</a:t>
            </a:r>
          </a:p>
          <a:p>
            <a:r>
              <a:rPr lang="cs-CZ" dirty="0"/>
              <a:t>co je cílem socializace v dané vývojové etapě,</a:t>
            </a:r>
          </a:p>
          <a:p>
            <a:r>
              <a:rPr lang="cs-CZ" dirty="0"/>
              <a:t>žákovy a svoje možnosti a omezení.</a:t>
            </a:r>
          </a:p>
          <a:p>
            <a:endParaRPr lang="cs-CZ" dirty="0"/>
          </a:p>
          <a:p>
            <a:endParaRPr lang="cs-CZ" dirty="0"/>
          </a:p>
          <a:p>
            <a:endParaRPr lang="cs-CZ" dirty="0"/>
          </a:p>
        </p:txBody>
      </p:sp>
    </p:spTree>
    <p:extLst>
      <p:ext uri="{BB962C8B-B14F-4D97-AF65-F5344CB8AC3E}">
        <p14:creationId xmlns:p14="http://schemas.microsoft.com/office/powerpoint/2010/main" val="3347487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400" dirty="0"/>
              <a:t>Příroda a kultura a jedinec</a:t>
            </a:r>
          </a:p>
        </p:txBody>
      </p:sp>
      <p:sp>
        <p:nvSpPr>
          <p:cNvPr id="3" name="Zástupný symbol pro obsah 2"/>
          <p:cNvSpPr>
            <a:spLocks noGrp="1"/>
          </p:cNvSpPr>
          <p:nvPr>
            <p:ph idx="1"/>
          </p:nvPr>
        </p:nvSpPr>
        <p:spPr>
          <a:xfrm>
            <a:off x="457200" y="1556792"/>
            <a:ext cx="8229600" cy="5145760"/>
          </a:xfrm>
        </p:spPr>
        <p:txBody>
          <a:bodyPr>
            <a:normAutofit fontScale="92500" lnSpcReduction="10000"/>
          </a:bodyPr>
          <a:lstStyle/>
          <a:p>
            <a:r>
              <a:rPr lang="cs-CZ" dirty="0"/>
              <a:t>1. Ono vrozené máme společné s mnoha dalšími tvory a hlavně se všemi lidmi. Vrozené podléhá evoluci: tj. přirozenému a pohlavnímu výběru (evoluce trvá cca 4,2 mld let).</a:t>
            </a:r>
          </a:p>
          <a:p>
            <a:r>
              <a:rPr lang="cs-CZ" dirty="0"/>
              <a:t>2. Kultury jsou si v něčem podobné, ale v něčem jsou odlišné. Kultura také podléhá přirozenému výběru – memy, memetika (Dawkins, </a:t>
            </a:r>
            <a:r>
              <a:rPr lang="cs-CZ" dirty="0" err="1"/>
              <a:t>Blackmoorová</a:t>
            </a:r>
            <a:r>
              <a:rPr lang="cs-CZ" dirty="0"/>
              <a:t>, </a:t>
            </a:r>
            <a:r>
              <a:rPr lang="cs-CZ" dirty="0" err="1"/>
              <a:t>Dennett</a:t>
            </a:r>
            <a:r>
              <a:rPr lang="cs-CZ" dirty="0"/>
              <a:t>). </a:t>
            </a:r>
            <a:r>
              <a:rPr lang="cs-CZ" sz="3200" dirty="0"/>
              <a:t>Srov. pojem </a:t>
            </a:r>
            <a:r>
              <a:rPr lang="cs-CZ" sz="3200" b="1" dirty="0"/>
              <a:t>modální osobnost </a:t>
            </a:r>
            <a:r>
              <a:rPr lang="cs-CZ" sz="3200" dirty="0"/>
              <a:t>(</a:t>
            </a:r>
            <a:r>
              <a:rPr lang="cs-CZ" sz="3200" dirty="0" err="1"/>
              <a:t>Linton</a:t>
            </a:r>
            <a:r>
              <a:rPr lang="cs-CZ" sz="3200" dirty="0"/>
              <a:t> &amp; </a:t>
            </a:r>
            <a:r>
              <a:rPr lang="cs-CZ" sz="3200" dirty="0" err="1"/>
              <a:t>DuBois</a:t>
            </a:r>
            <a:r>
              <a:rPr lang="cs-CZ" sz="3200" dirty="0"/>
              <a:t>, </a:t>
            </a:r>
            <a:r>
              <a:rPr lang="cs-CZ" sz="3200" dirty="0" err="1"/>
              <a:t>Helus</a:t>
            </a:r>
            <a:r>
              <a:rPr lang="cs-CZ" sz="3200" dirty="0"/>
              <a:t> viz dále). </a:t>
            </a:r>
            <a:endParaRPr lang="cs-CZ" dirty="0"/>
          </a:p>
          <a:p>
            <a:r>
              <a:rPr lang="cs-CZ" dirty="0"/>
              <a:t>3. A pak tu jsou ještě individuální odlišnosti jedinců v rámci jednotlivých kultur.</a:t>
            </a:r>
          </a:p>
          <a:p>
            <a:endParaRPr lang="cs-CZ" dirty="0"/>
          </a:p>
        </p:txBody>
      </p:sp>
    </p:spTree>
    <p:extLst>
      <p:ext uri="{BB962C8B-B14F-4D97-AF65-F5344CB8AC3E}">
        <p14:creationId xmlns:p14="http://schemas.microsoft.com/office/powerpoint/2010/main" val="1167661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B39219-4D12-63D8-5C15-EA8F5AA72275}"/>
              </a:ext>
            </a:extLst>
          </p:cNvPr>
          <p:cNvSpPr>
            <a:spLocks noGrp="1"/>
          </p:cNvSpPr>
          <p:nvPr>
            <p:ph type="title"/>
          </p:nvPr>
        </p:nvSpPr>
        <p:spPr/>
        <p:txBody>
          <a:bodyPr/>
          <a:lstStyle/>
          <a:p>
            <a:pPr algn="ctr"/>
            <a:r>
              <a:rPr lang="cs-CZ" dirty="0"/>
              <a:t>Model osobnosti</a:t>
            </a:r>
          </a:p>
        </p:txBody>
      </p:sp>
      <p:pic>
        <p:nvPicPr>
          <p:cNvPr id="5" name="Zástupný obsah 4">
            <a:extLst>
              <a:ext uri="{FF2B5EF4-FFF2-40B4-BE49-F238E27FC236}">
                <a16:creationId xmlns:a16="http://schemas.microsoft.com/office/drawing/2014/main" id="{40301617-50D2-4A6D-8112-F4BD22AE4F7A}"/>
              </a:ext>
            </a:extLst>
          </p:cNvPr>
          <p:cNvPicPr>
            <a:picLocks noGrp="1" noChangeAspect="1"/>
          </p:cNvPicPr>
          <p:nvPr>
            <p:ph idx="1"/>
          </p:nvPr>
        </p:nvPicPr>
        <p:blipFill>
          <a:blip r:embed="rId2"/>
          <a:stretch>
            <a:fillRect/>
          </a:stretch>
        </p:blipFill>
        <p:spPr>
          <a:xfrm>
            <a:off x="2462211" y="1930372"/>
            <a:ext cx="4219575" cy="4238625"/>
          </a:xfrm>
        </p:spPr>
      </p:pic>
      <p:sp>
        <p:nvSpPr>
          <p:cNvPr id="6" name="TextovéPole 5">
            <a:extLst>
              <a:ext uri="{FF2B5EF4-FFF2-40B4-BE49-F238E27FC236}">
                <a16:creationId xmlns:a16="http://schemas.microsoft.com/office/drawing/2014/main" id="{FADFA71E-8CBB-1FA1-B01B-192B3F0A92BB}"/>
              </a:ext>
            </a:extLst>
          </p:cNvPr>
          <p:cNvSpPr txBox="1"/>
          <p:nvPr/>
        </p:nvSpPr>
        <p:spPr>
          <a:xfrm>
            <a:off x="3527883" y="3588020"/>
            <a:ext cx="2088232" cy="923330"/>
          </a:xfrm>
          <a:prstGeom prst="rect">
            <a:avLst/>
          </a:prstGeom>
          <a:noFill/>
        </p:spPr>
        <p:txBody>
          <a:bodyPr wrap="square" rtlCol="0">
            <a:spAutoFit/>
          </a:bodyPr>
          <a:lstStyle/>
          <a:p>
            <a:pPr algn="ctr"/>
            <a:r>
              <a:rPr lang="cs-CZ" b="1" dirty="0"/>
              <a:t>BIOLOGICKÁ PODSTATA ČLOVĚKA</a:t>
            </a:r>
          </a:p>
        </p:txBody>
      </p:sp>
      <p:sp>
        <p:nvSpPr>
          <p:cNvPr id="7" name="TextovéPole 6">
            <a:extLst>
              <a:ext uri="{FF2B5EF4-FFF2-40B4-BE49-F238E27FC236}">
                <a16:creationId xmlns:a16="http://schemas.microsoft.com/office/drawing/2014/main" id="{9BA822FA-062E-C2D0-4808-1801B8FCD04E}"/>
              </a:ext>
            </a:extLst>
          </p:cNvPr>
          <p:cNvSpPr txBox="1"/>
          <p:nvPr/>
        </p:nvSpPr>
        <p:spPr>
          <a:xfrm>
            <a:off x="6948264" y="2636912"/>
            <a:ext cx="2034952" cy="646331"/>
          </a:xfrm>
          <a:prstGeom prst="rect">
            <a:avLst/>
          </a:prstGeom>
          <a:noFill/>
        </p:spPr>
        <p:txBody>
          <a:bodyPr wrap="square" rtlCol="0">
            <a:spAutoFit/>
          </a:bodyPr>
          <a:lstStyle/>
          <a:p>
            <a:r>
              <a:rPr lang="cs-CZ" dirty="0"/>
              <a:t>individuální zvláštnosti jedince</a:t>
            </a:r>
          </a:p>
        </p:txBody>
      </p:sp>
      <p:sp>
        <p:nvSpPr>
          <p:cNvPr id="8" name="TextovéPole 7">
            <a:extLst>
              <a:ext uri="{FF2B5EF4-FFF2-40B4-BE49-F238E27FC236}">
                <a16:creationId xmlns:a16="http://schemas.microsoft.com/office/drawing/2014/main" id="{D895EA8E-D0A1-2754-46B8-06D1C06D6ACF}"/>
              </a:ext>
            </a:extLst>
          </p:cNvPr>
          <p:cNvSpPr txBox="1"/>
          <p:nvPr/>
        </p:nvSpPr>
        <p:spPr>
          <a:xfrm>
            <a:off x="6804248" y="3725648"/>
            <a:ext cx="2034952" cy="646331"/>
          </a:xfrm>
          <a:prstGeom prst="rect">
            <a:avLst/>
          </a:prstGeom>
          <a:noFill/>
        </p:spPr>
        <p:txBody>
          <a:bodyPr wrap="square" rtlCol="0">
            <a:spAutoFit/>
          </a:bodyPr>
          <a:lstStyle/>
          <a:p>
            <a:r>
              <a:rPr lang="cs-CZ" dirty="0"/>
              <a:t>kulturou daná modální osobnost</a:t>
            </a:r>
          </a:p>
        </p:txBody>
      </p:sp>
      <p:cxnSp>
        <p:nvCxnSpPr>
          <p:cNvPr id="10" name="Přímá spojnice se šipkou 9">
            <a:extLst>
              <a:ext uri="{FF2B5EF4-FFF2-40B4-BE49-F238E27FC236}">
                <a16:creationId xmlns:a16="http://schemas.microsoft.com/office/drawing/2014/main" id="{A161F25E-CEF6-7E84-C056-E8B6CCAD9E7C}"/>
              </a:ext>
            </a:extLst>
          </p:cNvPr>
          <p:cNvCxnSpPr>
            <a:cxnSpLocks/>
          </p:cNvCxnSpPr>
          <p:nvPr/>
        </p:nvCxnSpPr>
        <p:spPr>
          <a:xfrm flipH="1">
            <a:off x="6300192" y="2982436"/>
            <a:ext cx="741634" cy="2765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a:extLst>
              <a:ext uri="{FF2B5EF4-FFF2-40B4-BE49-F238E27FC236}">
                <a16:creationId xmlns:a16="http://schemas.microsoft.com/office/drawing/2014/main" id="{5F5B9DA5-9707-27A0-4FC5-A9026F271050}"/>
              </a:ext>
            </a:extLst>
          </p:cNvPr>
          <p:cNvCxnSpPr>
            <a:cxnSpLocks/>
          </p:cNvCxnSpPr>
          <p:nvPr/>
        </p:nvCxnSpPr>
        <p:spPr>
          <a:xfrm flipH="1">
            <a:off x="6156176" y="4075921"/>
            <a:ext cx="792088" cy="14516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589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8D997E-7427-4EA1-AFE4-D4858DD432A9}"/>
              </a:ext>
            </a:extLst>
          </p:cNvPr>
          <p:cNvSpPr>
            <a:spLocks noGrp="1"/>
          </p:cNvSpPr>
          <p:nvPr>
            <p:ph type="title"/>
          </p:nvPr>
        </p:nvSpPr>
        <p:spPr/>
        <p:txBody>
          <a:bodyPr/>
          <a:lstStyle/>
          <a:p>
            <a:r>
              <a:rPr lang="cs-CZ" dirty="0"/>
              <a:t>Cíle socializace</a:t>
            </a:r>
          </a:p>
        </p:txBody>
      </p:sp>
      <p:sp>
        <p:nvSpPr>
          <p:cNvPr id="3" name="Zástupný obsah 2">
            <a:extLst>
              <a:ext uri="{FF2B5EF4-FFF2-40B4-BE49-F238E27FC236}">
                <a16:creationId xmlns:a16="http://schemas.microsoft.com/office/drawing/2014/main" id="{D5F68B12-2407-4FFE-9669-91BB39CF5C42}"/>
              </a:ext>
            </a:extLst>
          </p:cNvPr>
          <p:cNvSpPr>
            <a:spLocks noGrp="1"/>
          </p:cNvSpPr>
          <p:nvPr>
            <p:ph idx="1"/>
          </p:nvPr>
        </p:nvSpPr>
        <p:spPr>
          <a:xfrm>
            <a:off x="215516" y="1728506"/>
            <a:ext cx="8712968" cy="5144089"/>
          </a:xfrm>
        </p:spPr>
        <p:txBody>
          <a:bodyPr>
            <a:normAutofit/>
          </a:bodyPr>
          <a:lstStyle/>
          <a:p>
            <a:r>
              <a:rPr lang="cs-CZ" dirty="0"/>
              <a:t>Zatím jsem představil socializaci jako přenos kultury, znalostí, technologií, dovedností, norem, hodnot.</a:t>
            </a:r>
          </a:p>
          <a:p>
            <a:r>
              <a:rPr lang="cs-CZ" dirty="0"/>
              <a:t>Je vskutku obdivuhodné, kolik znalostí a dovedností (technologií a myšlenek) je člověk schopen se od narození do smrti naučit (učení se = enkulturace je jednou ze základních adaptačních strategií člověka, resp. </a:t>
            </a:r>
            <a:r>
              <a:rPr lang="cs-CZ" dirty="0" err="1"/>
              <a:t>homininů</a:t>
            </a:r>
            <a:r>
              <a:rPr lang="cs-CZ" dirty="0"/>
              <a:t>).</a:t>
            </a:r>
          </a:p>
          <a:p>
            <a:endParaRPr lang="cs-CZ" dirty="0"/>
          </a:p>
        </p:txBody>
      </p:sp>
    </p:spTree>
    <p:extLst>
      <p:ext uri="{BB962C8B-B14F-4D97-AF65-F5344CB8AC3E}">
        <p14:creationId xmlns:p14="http://schemas.microsoft.com/office/powerpoint/2010/main" val="40967224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2003FC-A74C-B84D-1886-0EEF04A50B6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BFA2B9A-32F0-65E6-F5F4-C45D30CBFA8C}"/>
              </a:ext>
            </a:extLst>
          </p:cNvPr>
          <p:cNvSpPr>
            <a:spLocks noGrp="1"/>
          </p:cNvSpPr>
          <p:nvPr>
            <p:ph idx="1"/>
          </p:nvPr>
        </p:nvSpPr>
        <p:spPr>
          <a:xfrm>
            <a:off x="457200" y="1700809"/>
            <a:ext cx="8229600" cy="4968552"/>
          </a:xfrm>
        </p:spPr>
        <p:txBody>
          <a:bodyPr>
            <a:normAutofit fontScale="85000" lnSpcReduction="20000"/>
          </a:bodyPr>
          <a:lstStyle/>
          <a:p>
            <a:r>
              <a:rPr lang="cs-CZ" dirty="0"/>
              <a:t>Nicméně, absolutní zázrak socializace je, že se totálně sobecká bytost, jakou je dítě, stává během socializace ohleduplnější, méně sobeckou bytostí (naučí se dělit, pomáhat, odříkat si, nesoutěžit, nepovyšovat se, přiznat prohru atp.). </a:t>
            </a:r>
          </a:p>
          <a:p>
            <a:r>
              <a:rPr lang="cs-CZ" dirty="0"/>
              <a:t>Zázrak je, že se z totálně sebestředného a hédonického zvířete stává jedinec, který tyto přirozené (a pochopitelné) impulzy dokáže alespoň částečně ovládat (potlačit). </a:t>
            </a:r>
          </a:p>
          <a:p>
            <a:r>
              <a:rPr lang="cs-CZ" dirty="0"/>
              <a:t>To snad souvisí patrně se schopností člověka </a:t>
            </a:r>
            <a:r>
              <a:rPr lang="cs-CZ" b="1" dirty="0"/>
              <a:t>ovládat svoje instinkty </a:t>
            </a:r>
            <a:r>
              <a:rPr lang="cs-CZ" dirty="0"/>
              <a:t>a pudy (srov. </a:t>
            </a:r>
            <a:r>
              <a:rPr lang="cs-CZ" dirty="0" err="1"/>
              <a:t>marshmallow</a:t>
            </a:r>
            <a:r>
              <a:rPr lang="cs-CZ" dirty="0"/>
              <a:t> experiment).</a:t>
            </a:r>
          </a:p>
          <a:p>
            <a:r>
              <a:rPr lang="cs-CZ" dirty="0">
                <a:hlinkClick r:id="rId2"/>
              </a:rPr>
              <a:t>https://www.youtube.com/watch?v=QX_oy9614HQ&amp;ab_channel=IgniterMedia</a:t>
            </a:r>
            <a:r>
              <a:rPr lang="cs-CZ" dirty="0"/>
              <a:t> </a:t>
            </a:r>
          </a:p>
        </p:txBody>
      </p:sp>
    </p:spTree>
    <p:extLst>
      <p:ext uri="{BB962C8B-B14F-4D97-AF65-F5344CB8AC3E}">
        <p14:creationId xmlns:p14="http://schemas.microsoft.com/office/powerpoint/2010/main" val="337993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06A53E-F8BF-DF9B-6EFE-0856F015F63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F3371465-6621-2E81-84D5-FCF1FE6FA115}"/>
              </a:ext>
            </a:extLst>
          </p:cNvPr>
          <p:cNvSpPr>
            <a:spLocks noGrp="1"/>
          </p:cNvSpPr>
          <p:nvPr>
            <p:ph idx="1"/>
          </p:nvPr>
        </p:nvSpPr>
        <p:spPr/>
        <p:txBody>
          <a:bodyPr/>
          <a:lstStyle/>
          <a:p>
            <a:r>
              <a:rPr lang="cs-CZ" dirty="0"/>
              <a:t>Tento problém („zkrocení zvířete v nás“) je jedním ze zásadních bodů psychoanalýzy (srov. Freud, 1991). </a:t>
            </a:r>
          </a:p>
          <a:p>
            <a:r>
              <a:rPr lang="cs-CZ" dirty="0"/>
              <a:t>Protože je tento proces „krocení zvířete“ </a:t>
            </a:r>
            <a:r>
              <a:rPr lang="cs-CZ" b="1" dirty="0"/>
              <a:t>velmi konfliktní </a:t>
            </a:r>
            <a:r>
              <a:rPr lang="cs-CZ" dirty="0"/>
              <a:t>(viz fáze socializace), může během něj dojít k celé řadě problematických situací, které mohou (ale nemusí) mít celoživotní vliv (především ty, které se týkají vývoje osobnosti).</a:t>
            </a:r>
          </a:p>
          <a:p>
            <a:endParaRPr lang="cs-CZ" dirty="0"/>
          </a:p>
        </p:txBody>
      </p:sp>
    </p:spTree>
    <p:extLst>
      <p:ext uri="{BB962C8B-B14F-4D97-AF65-F5344CB8AC3E}">
        <p14:creationId xmlns:p14="http://schemas.microsoft.com/office/powerpoint/2010/main" val="21170209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3A0354-FDFE-B5B9-AE49-F27A2FA5D4C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DA75CF6-49A0-1D20-61E1-0210F0FFB678}"/>
              </a:ext>
            </a:extLst>
          </p:cNvPr>
          <p:cNvSpPr>
            <a:spLocks noGrp="1"/>
          </p:cNvSpPr>
          <p:nvPr>
            <p:ph idx="1"/>
          </p:nvPr>
        </p:nvSpPr>
        <p:spPr/>
        <p:txBody>
          <a:bodyPr>
            <a:normAutofit fontScale="92500" lnSpcReduction="20000"/>
          </a:bodyPr>
          <a:lstStyle/>
          <a:p>
            <a:r>
              <a:rPr lang="cs-CZ" dirty="0"/>
              <a:t>Člověk je tvor, který se může vyvíjet z vlastní vůle (srov. již platónský termín: </a:t>
            </a:r>
            <a:r>
              <a:rPr lang="cs-CZ" b="1" dirty="0"/>
              <a:t>péče o duši</a:t>
            </a:r>
            <a:r>
              <a:rPr lang="cs-CZ" dirty="0"/>
              <a:t>). </a:t>
            </a:r>
          </a:p>
          <a:p>
            <a:r>
              <a:rPr lang="cs-CZ" dirty="0"/>
              <a:t>Učíme se pomocí určitého inhibičního systému brzdit vybrané automatismy (instinktivní chování). </a:t>
            </a:r>
          </a:p>
          <a:p>
            <a:r>
              <a:rPr lang="cs-CZ" dirty="0"/>
              <a:t>Všechny duchovní systémy a esoterní nauky historie jsou založeny na této možnosti měnit sebe sama (přeměnit „zvíře“ v „člověka“). </a:t>
            </a:r>
          </a:p>
          <a:p>
            <a:r>
              <a:rPr lang="cs-CZ" dirty="0"/>
              <a:t>K tomu užívají různých procesů (askezi, meditaci, opájení se, tanec, utrpení, smyslovou deprivaci, nábožensko-kosmologické představy ad.).</a:t>
            </a:r>
          </a:p>
          <a:p>
            <a:endParaRPr lang="cs-CZ" dirty="0"/>
          </a:p>
        </p:txBody>
      </p:sp>
    </p:spTree>
    <p:extLst>
      <p:ext uri="{BB962C8B-B14F-4D97-AF65-F5344CB8AC3E}">
        <p14:creationId xmlns:p14="http://schemas.microsoft.com/office/powerpoint/2010/main" val="4221621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Socializace: co to je?</a:t>
            </a:r>
          </a:p>
        </p:txBody>
      </p:sp>
      <p:sp>
        <p:nvSpPr>
          <p:cNvPr id="3" name="Zástupný symbol pro obsah 2"/>
          <p:cNvSpPr>
            <a:spLocks noGrp="1"/>
          </p:cNvSpPr>
          <p:nvPr>
            <p:ph idx="1"/>
          </p:nvPr>
        </p:nvSpPr>
        <p:spPr/>
        <p:txBody>
          <a:bodyPr>
            <a:normAutofit/>
          </a:bodyPr>
          <a:lstStyle/>
          <a:p>
            <a:pPr marL="137160" indent="0">
              <a:buNone/>
            </a:pPr>
            <a:r>
              <a:rPr lang="cs-CZ" dirty="0"/>
              <a:t>Socializace (popř. kultura) je jako nahrávání softwaru pro biologický hardware.</a:t>
            </a:r>
          </a:p>
          <a:p>
            <a:pPr marL="137160" indent="0">
              <a:buNone/>
            </a:pPr>
            <a:r>
              <a:rPr lang="cs-CZ" dirty="0"/>
              <a:t>Srov. </a:t>
            </a:r>
            <a:r>
              <a:rPr lang="cs-CZ" b="1" i="1" dirty="0"/>
              <a:t>vlčí děti </a:t>
            </a:r>
            <a:r>
              <a:rPr lang="cs-CZ" dirty="0"/>
              <a:t>- kam by to dotáhl člověk bez péče druhých (bez patřičného softwaru)</a:t>
            </a:r>
          </a:p>
          <a:p>
            <a:pPr marL="137160" indent="0">
              <a:buNone/>
            </a:pPr>
            <a:r>
              <a:rPr lang="cs-CZ" dirty="0">
                <a:hlinkClick r:id="rId2"/>
              </a:rPr>
              <a:t>https://www.youtube.com/watch?v=VLXI7-vmFAY</a:t>
            </a:r>
            <a:endParaRPr lang="cs-CZ" dirty="0"/>
          </a:p>
          <a:p>
            <a:pPr marL="137160" indent="0">
              <a:buNone/>
            </a:pPr>
            <a:endParaRPr lang="cs-CZ" dirty="0"/>
          </a:p>
          <a:p>
            <a:pPr marL="137160" indent="0">
              <a:buNone/>
            </a:pPr>
            <a:r>
              <a:rPr lang="cs-CZ" dirty="0"/>
              <a:t>Přehled celé řady případů: </a:t>
            </a:r>
            <a:r>
              <a:rPr lang="cs-CZ" dirty="0">
                <a:hlinkClick r:id="rId3"/>
              </a:rPr>
              <a:t>https://en.wikipedia.org/wiki/Feral_child</a:t>
            </a:r>
            <a:r>
              <a:rPr lang="cs-CZ" dirty="0"/>
              <a:t> </a:t>
            </a:r>
          </a:p>
          <a:p>
            <a:pPr marL="137160" indent="0">
              <a:buNone/>
            </a:pPr>
            <a:endParaRPr lang="cs-CZ" dirty="0"/>
          </a:p>
        </p:txBody>
      </p:sp>
    </p:spTree>
    <p:extLst>
      <p:ext uri="{BB962C8B-B14F-4D97-AF65-F5344CB8AC3E}">
        <p14:creationId xmlns:p14="http://schemas.microsoft.com/office/powerpoint/2010/main" val="2569810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Oxana </a:t>
            </a:r>
            <a:r>
              <a:rPr lang="cs-CZ" dirty="0" err="1"/>
              <a:t>Malaja</a:t>
            </a:r>
            <a:r>
              <a:rPr lang="cs-CZ" dirty="0"/>
              <a:t>, nalezená v 7 letech</a:t>
            </a:r>
          </a:p>
        </p:txBody>
      </p:sp>
      <p:sp>
        <p:nvSpPr>
          <p:cNvPr id="3" name="Zástupný symbol pro obsah 2"/>
          <p:cNvSpPr>
            <a:spLocks noGrp="1"/>
          </p:cNvSpPr>
          <p:nvPr>
            <p:ph idx="1"/>
          </p:nvPr>
        </p:nvSpPr>
        <p:spPr/>
        <p:txBody>
          <a:bodyPr/>
          <a:lstStyle/>
          <a:p>
            <a:endParaRPr lang="cs-CZ"/>
          </a:p>
        </p:txBody>
      </p:sp>
      <p:pic>
        <p:nvPicPr>
          <p:cNvPr id="5122" name="Picture 2" descr="Výsledek obrázku pro oxana mala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563" y="1052736"/>
            <a:ext cx="7931224" cy="594842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DBA4356-0284-43A3-A67B-E2DEC4CDA026}"/>
              </a:ext>
            </a:extLst>
          </p:cNvPr>
          <p:cNvSpPr txBox="1"/>
          <p:nvPr/>
        </p:nvSpPr>
        <p:spPr>
          <a:xfrm>
            <a:off x="2339752" y="6525344"/>
            <a:ext cx="4392488" cy="369332"/>
          </a:xfrm>
          <a:prstGeom prst="rect">
            <a:avLst/>
          </a:prstGeom>
          <a:noFill/>
        </p:spPr>
        <p:txBody>
          <a:bodyPr wrap="square" rtlCol="0">
            <a:spAutoFit/>
          </a:bodyPr>
          <a:lstStyle/>
          <a:p>
            <a:r>
              <a:rPr lang="cs-CZ" dirty="0">
                <a:solidFill>
                  <a:schemeClr val="bg1"/>
                </a:solidFill>
              </a:rPr>
              <a:t>https://en.wikipedia.org/wiki/Oxana_Malaya</a:t>
            </a:r>
          </a:p>
        </p:txBody>
      </p:sp>
    </p:spTree>
    <p:extLst>
      <p:ext uri="{BB962C8B-B14F-4D97-AF65-F5344CB8AC3E}">
        <p14:creationId xmlns:p14="http://schemas.microsoft.com/office/powerpoint/2010/main" val="16515699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Socializace je tedy nejen procesem enkulturace ale také procesem utváření osobnosti jedince. Mluví se o </a:t>
            </a:r>
            <a:r>
              <a:rPr lang="cs-CZ" b="1" dirty="0"/>
              <a:t>personalizaci</a:t>
            </a:r>
            <a:r>
              <a:rPr lang="cs-CZ" dirty="0"/>
              <a:t> (srov. </a:t>
            </a:r>
            <a:r>
              <a:rPr lang="cs-CZ" dirty="0" err="1"/>
              <a:t>Helus</a:t>
            </a:r>
            <a:r>
              <a:rPr lang="cs-CZ" dirty="0"/>
              <a:t>, 2007, s. 83-86, s. 104-105). Osobnost se totiž teprve dotváří v průběhu socializace (není předem zcela daná a je poplatná každé kultuře = pojem </a:t>
            </a:r>
            <a:r>
              <a:rPr lang="cs-CZ" b="1" dirty="0"/>
              <a:t>modální osobnost</a:t>
            </a:r>
            <a:r>
              <a:rPr lang="cs-CZ" dirty="0"/>
              <a:t>).</a:t>
            </a:r>
          </a:p>
          <a:p>
            <a:r>
              <a:rPr lang="cs-CZ" dirty="0"/>
              <a:t>Některé psychické procesy a funkce vznikají jen díky specifické enkulturaci a bez ní by samy nikdy přirozeně nevznikly (např. logické usuzování, taxonomická kategorizace a celkově tzv. abstraktní myšlení – srov. Lurija, 1976). </a:t>
            </a:r>
          </a:p>
          <a:p>
            <a:pPr marL="118872" indent="0">
              <a:buNone/>
            </a:pPr>
            <a:endParaRPr lang="cs-CZ" dirty="0"/>
          </a:p>
        </p:txBody>
      </p:sp>
    </p:spTree>
    <p:extLst>
      <p:ext uri="{BB962C8B-B14F-4D97-AF65-F5344CB8AC3E}">
        <p14:creationId xmlns:p14="http://schemas.microsoft.com/office/powerpoint/2010/main" val="4194926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0E08C-D9E4-0574-12D0-5479AF7E337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32FA5621-941A-F932-8344-374F52881C25}"/>
              </a:ext>
            </a:extLst>
          </p:cNvPr>
          <p:cNvSpPr>
            <a:spLocks noGrp="1"/>
          </p:cNvSpPr>
          <p:nvPr>
            <p:ph idx="1"/>
          </p:nvPr>
        </p:nvSpPr>
        <p:spPr/>
        <p:txBody>
          <a:bodyPr>
            <a:normAutofit/>
          </a:bodyPr>
          <a:lstStyle/>
          <a:p>
            <a:r>
              <a:rPr lang="cs-CZ" dirty="0"/>
              <a:t>Sociálnost a </a:t>
            </a:r>
            <a:r>
              <a:rPr lang="cs-CZ" dirty="0" err="1"/>
              <a:t>e</a:t>
            </a:r>
            <a:r>
              <a:rPr lang="cs-CZ" sz="3200" dirty="0" err="1"/>
              <a:t>usociálnost</a:t>
            </a:r>
            <a:r>
              <a:rPr lang="cs-CZ" sz="3200" dirty="0"/>
              <a:t> hmyzu je určená hlavně feromony a </a:t>
            </a:r>
            <a:r>
              <a:rPr lang="cs-CZ" sz="3200" b="1" dirty="0"/>
              <a:t>hormony</a:t>
            </a:r>
            <a:r>
              <a:rPr lang="cs-CZ" sz="3200" dirty="0"/>
              <a:t> (a je proto více uniformní – srov. kasty mravenců: královna, voják, pečovatelka o larvy, dělnice atd.). </a:t>
            </a:r>
          </a:p>
          <a:p>
            <a:endParaRPr lang="cs-CZ" sz="3200" dirty="0"/>
          </a:p>
          <a:p>
            <a:r>
              <a:rPr lang="cs-CZ" sz="3200" dirty="0"/>
              <a:t>Lidská sociálnost je sice také spoluurčována hormony a feromony (srov. roli </a:t>
            </a:r>
            <a:r>
              <a:rPr lang="cs-CZ" sz="3200" b="1" dirty="0"/>
              <a:t>oxytocinu, adrenalinu, tělesného pachu ad.</a:t>
            </a:r>
            <a:r>
              <a:rPr lang="cs-CZ" sz="3200" dirty="0"/>
              <a:t>), ale </a:t>
            </a:r>
            <a:r>
              <a:rPr lang="cs-CZ" dirty="0"/>
              <a:t>je složitější a proměnlivější</a:t>
            </a:r>
            <a:r>
              <a:rPr lang="cs-CZ" sz="3200" dirty="0"/>
              <a:t>.</a:t>
            </a:r>
          </a:p>
          <a:p>
            <a:endParaRPr lang="cs-CZ" dirty="0"/>
          </a:p>
        </p:txBody>
      </p:sp>
    </p:spTree>
    <p:extLst>
      <p:ext uri="{BB962C8B-B14F-4D97-AF65-F5344CB8AC3E}">
        <p14:creationId xmlns:p14="http://schemas.microsoft.com/office/powerpoint/2010/main" val="881024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Modální osobnost</a:t>
            </a:r>
          </a:p>
        </p:txBody>
      </p:sp>
      <p:sp>
        <p:nvSpPr>
          <p:cNvPr id="3" name="Zástupný symbol pro obsah 2"/>
          <p:cNvSpPr>
            <a:spLocks noGrp="1"/>
          </p:cNvSpPr>
          <p:nvPr>
            <p:ph idx="1"/>
          </p:nvPr>
        </p:nvSpPr>
        <p:spPr/>
        <p:txBody>
          <a:bodyPr>
            <a:normAutofit fontScale="85000" lnSpcReduction="10000"/>
          </a:bodyPr>
          <a:lstStyle/>
          <a:p>
            <a:pPr marL="137160" indent="0">
              <a:buNone/>
            </a:pPr>
            <a:r>
              <a:rPr lang="cs-CZ" dirty="0"/>
              <a:t>Produktem socializace je (z velké části) také </a:t>
            </a:r>
            <a:r>
              <a:rPr lang="cs-CZ" b="1" dirty="0"/>
              <a:t>osobnost</a:t>
            </a:r>
            <a:r>
              <a:rPr lang="cs-CZ" dirty="0"/>
              <a:t> člověka.</a:t>
            </a:r>
          </a:p>
          <a:p>
            <a:pPr marL="137160" indent="0">
              <a:buNone/>
            </a:pPr>
            <a:r>
              <a:rPr lang="cs-CZ" b="1" dirty="0"/>
              <a:t>Modální osobnost </a:t>
            </a:r>
            <a:r>
              <a:rPr lang="cs-CZ" dirty="0"/>
              <a:t>„charakterizuje příslušníka či příslušnici </a:t>
            </a:r>
            <a:r>
              <a:rPr lang="cs-CZ" b="1" dirty="0"/>
              <a:t>dané společnosti a dané lokální kultury s jejími rysy a vlastnostmi</a:t>
            </a:r>
            <a:r>
              <a:rPr lang="cs-CZ" dirty="0"/>
              <a:t>.“ (</a:t>
            </a:r>
            <a:r>
              <a:rPr lang="cs-CZ" dirty="0" err="1"/>
              <a:t>Linton</a:t>
            </a:r>
            <a:r>
              <a:rPr lang="cs-CZ" dirty="0"/>
              <a:t> &amp; </a:t>
            </a:r>
            <a:r>
              <a:rPr lang="cs-CZ" dirty="0" err="1"/>
              <a:t>DuBois</a:t>
            </a:r>
            <a:r>
              <a:rPr lang="cs-CZ" dirty="0"/>
              <a:t>, 1945). </a:t>
            </a:r>
            <a:r>
              <a:rPr lang="cs-CZ" i="1" dirty="0"/>
              <a:t>Modální</a:t>
            </a:r>
            <a:r>
              <a:rPr lang="cs-CZ" dirty="0"/>
              <a:t> zde znamená nejčastěji se vyskytující, popisuje typického zástupce dané kultury. Modální osobnost Čecha, Řeka, Mexičana, příslušníka kmene </a:t>
            </a:r>
            <a:r>
              <a:rPr lang="cs-CZ" dirty="0" err="1"/>
              <a:t>Warao</a:t>
            </a:r>
            <a:r>
              <a:rPr lang="cs-CZ" dirty="0"/>
              <a:t>, Dani, </a:t>
            </a:r>
            <a:r>
              <a:rPr lang="cs-CZ" dirty="0" err="1"/>
              <a:t>Arapeš</a:t>
            </a:r>
            <a:r>
              <a:rPr lang="cs-CZ" dirty="0"/>
              <a:t> či San se zkrátka liší.</a:t>
            </a:r>
          </a:p>
          <a:p>
            <a:pPr marL="137160" indent="0">
              <a:buNone/>
            </a:pPr>
            <a:endParaRPr lang="cs-CZ" dirty="0"/>
          </a:p>
          <a:p>
            <a:pPr marL="137160" indent="0">
              <a:buNone/>
            </a:pPr>
            <a:r>
              <a:rPr lang="cs-CZ" dirty="0"/>
              <a:t>Právě existence modální osobnosti v dané kultuře vede k stereotypnímu posuzování příslušníků jiných kultur.</a:t>
            </a:r>
          </a:p>
          <a:p>
            <a:endParaRPr lang="cs-CZ" dirty="0"/>
          </a:p>
        </p:txBody>
      </p:sp>
    </p:spTree>
    <p:extLst>
      <p:ext uri="{BB962C8B-B14F-4D97-AF65-F5344CB8AC3E}">
        <p14:creationId xmlns:p14="http://schemas.microsoft.com/office/powerpoint/2010/main" val="16235683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4F06F5-6CBB-4933-90CF-1A4C3F4205C6}"/>
              </a:ext>
            </a:extLst>
          </p:cNvPr>
          <p:cNvSpPr>
            <a:spLocks noGrp="1"/>
          </p:cNvSpPr>
          <p:nvPr>
            <p:ph type="title"/>
          </p:nvPr>
        </p:nvSpPr>
        <p:spPr/>
        <p:txBody>
          <a:bodyPr/>
          <a:lstStyle/>
          <a:p>
            <a:r>
              <a:rPr lang="cs-CZ" dirty="0" err="1"/>
              <a:t>Transkulturní</a:t>
            </a:r>
            <a:r>
              <a:rPr lang="cs-CZ" dirty="0"/>
              <a:t> psychiatrie</a:t>
            </a:r>
          </a:p>
        </p:txBody>
      </p:sp>
      <p:sp>
        <p:nvSpPr>
          <p:cNvPr id="3" name="Zástupný obsah 2">
            <a:extLst>
              <a:ext uri="{FF2B5EF4-FFF2-40B4-BE49-F238E27FC236}">
                <a16:creationId xmlns:a16="http://schemas.microsoft.com/office/drawing/2014/main" id="{0E10CD1E-FCB4-4E3B-947D-26D6555C90B9}"/>
              </a:ext>
            </a:extLst>
          </p:cNvPr>
          <p:cNvSpPr>
            <a:spLocks noGrp="1"/>
          </p:cNvSpPr>
          <p:nvPr>
            <p:ph idx="1"/>
          </p:nvPr>
        </p:nvSpPr>
        <p:spPr>
          <a:xfrm>
            <a:off x="457200" y="1775191"/>
            <a:ext cx="8229600" cy="4822161"/>
          </a:xfrm>
        </p:spPr>
        <p:txBody>
          <a:bodyPr>
            <a:normAutofit fontScale="85000" lnSpcReduction="20000"/>
          </a:bodyPr>
          <a:lstStyle/>
          <a:p>
            <a:r>
              <a:rPr lang="cs-CZ" dirty="0"/>
              <a:t>Podobně existují pro konkrétní kultury specifické duševní choroby.</a:t>
            </a:r>
          </a:p>
          <a:p>
            <a:r>
              <a:rPr lang="cs-CZ" b="1" dirty="0"/>
              <a:t>Amok</a:t>
            </a:r>
            <a:r>
              <a:rPr lang="cs-CZ" dirty="0"/>
              <a:t> – Afrika a JV Asie, meditace a pak náhlá excitovanost až agrese, poté vyčerpání.</a:t>
            </a:r>
          </a:p>
          <a:p>
            <a:r>
              <a:rPr lang="cs-CZ" b="1" dirty="0" err="1"/>
              <a:t>Whitico</a:t>
            </a:r>
            <a:r>
              <a:rPr lang="cs-CZ" dirty="0"/>
              <a:t> – Inuité, psychóza, nutkání jíst lidské maso.</a:t>
            </a:r>
          </a:p>
          <a:p>
            <a:r>
              <a:rPr lang="cs-CZ" b="1" dirty="0" err="1"/>
              <a:t>Pibloktoq</a:t>
            </a:r>
            <a:r>
              <a:rPr lang="cs-CZ" dirty="0"/>
              <a:t> – Grónsko, zmatenost, vysvlékání se a válení ve sněhu. </a:t>
            </a:r>
          </a:p>
          <a:p>
            <a:r>
              <a:rPr lang="cs-CZ" b="1" dirty="0" err="1"/>
              <a:t>Koro</a:t>
            </a:r>
            <a:r>
              <a:rPr lang="cs-CZ" dirty="0"/>
              <a:t> – Čína a JV Asie, muži, úzkost, že se jim penis zanoří do břicha a oni umřou.</a:t>
            </a:r>
          </a:p>
          <a:p>
            <a:r>
              <a:rPr lang="cs-CZ" b="1" dirty="0" err="1"/>
              <a:t>Latah</a:t>
            </a:r>
            <a:r>
              <a:rPr lang="cs-CZ" dirty="0"/>
              <a:t> – Malajsie, ženy, </a:t>
            </a:r>
            <a:r>
              <a:rPr lang="cs-CZ" dirty="0" err="1"/>
              <a:t>echopraxie</a:t>
            </a:r>
            <a:r>
              <a:rPr lang="cs-CZ" dirty="0"/>
              <a:t>, koprolálie a fugy.</a:t>
            </a:r>
          </a:p>
          <a:p>
            <a:r>
              <a:rPr lang="cs-CZ" b="1" dirty="0" err="1"/>
              <a:t>Dhat</a:t>
            </a:r>
            <a:r>
              <a:rPr lang="cs-CZ" dirty="0"/>
              <a:t> – Indie, muži, obava ze ztráty semene, úzkosti, vyčerpání.</a:t>
            </a:r>
          </a:p>
          <a:p>
            <a:r>
              <a:rPr lang="cs-CZ" b="1" dirty="0"/>
              <a:t>Ode </a:t>
            </a:r>
            <a:r>
              <a:rPr lang="cs-CZ" b="1" dirty="0" err="1"/>
              <a:t>ori</a:t>
            </a:r>
            <a:r>
              <a:rPr lang="cs-CZ" b="1" dirty="0"/>
              <a:t> </a:t>
            </a:r>
            <a:r>
              <a:rPr lang="cs-CZ" dirty="0"/>
              <a:t>– Nigérie, studenti a úředníci, </a:t>
            </a:r>
            <a:r>
              <a:rPr lang="cs-CZ" b="0" i="0" dirty="0">
                <a:solidFill>
                  <a:srgbClr val="212529"/>
                </a:solidFill>
                <a:effectLst/>
                <a:latin typeface="-apple-system"/>
              </a:rPr>
              <a:t>pocit, že jim hlavou či celým tělem prolézá parazit.</a:t>
            </a:r>
            <a:endParaRPr lang="cs-CZ" dirty="0"/>
          </a:p>
        </p:txBody>
      </p:sp>
    </p:spTree>
    <p:extLst>
      <p:ext uri="{BB962C8B-B14F-4D97-AF65-F5344CB8AC3E}">
        <p14:creationId xmlns:p14="http://schemas.microsoft.com/office/powerpoint/2010/main" val="2583850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466D1-16AF-444D-A9D1-3E6AB45DD2F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68AC53A-926B-4A64-90B6-89ED496A8AA8}"/>
              </a:ext>
            </a:extLst>
          </p:cNvPr>
          <p:cNvSpPr>
            <a:spLocks noGrp="1"/>
          </p:cNvSpPr>
          <p:nvPr>
            <p:ph idx="1"/>
          </p:nvPr>
        </p:nvSpPr>
        <p:spPr>
          <a:xfrm>
            <a:off x="457200" y="1628800"/>
            <a:ext cx="8229600" cy="5040559"/>
          </a:xfrm>
        </p:spPr>
        <p:txBody>
          <a:bodyPr>
            <a:normAutofit fontScale="92500" lnSpcReduction="20000"/>
          </a:bodyPr>
          <a:lstStyle/>
          <a:p>
            <a:r>
              <a:rPr lang="cs-CZ" dirty="0"/>
              <a:t>Výsledkem socializace člověka je: soběstačný jedinec, který je sám schopen socializace sebe a později i jiných. </a:t>
            </a:r>
          </a:p>
          <a:p>
            <a:r>
              <a:rPr lang="cs-CZ" dirty="0"/>
              <a:t>Výsledkem socializace člověka je: </a:t>
            </a:r>
            <a:r>
              <a:rPr lang="cs-CZ" dirty="0" err="1"/>
              <a:t>individuovaná</a:t>
            </a:r>
            <a:r>
              <a:rPr lang="cs-CZ" dirty="0"/>
              <a:t> (tj. jedinečná a </a:t>
            </a:r>
            <a:r>
              <a:rPr lang="cs-CZ" b="1" dirty="0"/>
              <a:t>pro celek nenahraditelná</a:t>
            </a:r>
            <a:r>
              <a:rPr lang="cs-CZ" dirty="0"/>
              <a:t>) osobnost. </a:t>
            </a:r>
          </a:p>
          <a:p>
            <a:r>
              <a:rPr lang="cs-CZ" dirty="0"/>
              <a:t>Srov. nenahraditelnost např. velkých umělců, ale i velkých altruistů, zdravotních sester, filantropů, </a:t>
            </a:r>
            <a:r>
              <a:rPr lang="cs-CZ" b="1" dirty="0"/>
              <a:t>skvělých učitelů</a:t>
            </a:r>
            <a:r>
              <a:rPr lang="cs-CZ" dirty="0"/>
              <a:t>, pořadatelů kulturních akcí a vlastně všech kolem nás.</a:t>
            </a:r>
          </a:p>
          <a:p>
            <a:r>
              <a:rPr lang="cs-CZ" dirty="0"/>
              <a:t>I jako soběstačná a socializovaná osobnost se však člověk vyvíjí dál (srov. fáze rodičovství, </a:t>
            </a:r>
            <a:r>
              <a:rPr lang="cs-CZ" dirty="0" err="1"/>
              <a:t>prarodičovství</a:t>
            </a:r>
            <a:r>
              <a:rPr lang="cs-CZ" dirty="0"/>
              <a:t>, kmetství).</a:t>
            </a:r>
          </a:p>
          <a:p>
            <a:endParaRPr lang="cs-CZ" dirty="0"/>
          </a:p>
        </p:txBody>
      </p:sp>
    </p:spTree>
    <p:extLst>
      <p:ext uri="{BB962C8B-B14F-4D97-AF65-F5344CB8AC3E}">
        <p14:creationId xmlns:p14="http://schemas.microsoft.com/office/powerpoint/2010/main" val="3270752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FB333-0BE1-4573-AFB9-0EF29D3E4879}"/>
              </a:ext>
            </a:extLst>
          </p:cNvPr>
          <p:cNvSpPr>
            <a:spLocks noGrp="1"/>
          </p:cNvSpPr>
          <p:nvPr>
            <p:ph type="title"/>
          </p:nvPr>
        </p:nvSpPr>
        <p:spPr/>
        <p:txBody>
          <a:bodyPr/>
          <a:lstStyle/>
          <a:p>
            <a:r>
              <a:rPr lang="cs-CZ" dirty="0"/>
              <a:t>Průběh socializace</a:t>
            </a:r>
          </a:p>
        </p:txBody>
      </p:sp>
      <p:sp>
        <p:nvSpPr>
          <p:cNvPr id="3" name="Zástupný obsah 2">
            <a:extLst>
              <a:ext uri="{FF2B5EF4-FFF2-40B4-BE49-F238E27FC236}">
                <a16:creationId xmlns:a16="http://schemas.microsoft.com/office/drawing/2014/main" id="{36EE7551-9A68-4001-B660-06ADF8F86A00}"/>
              </a:ext>
            </a:extLst>
          </p:cNvPr>
          <p:cNvSpPr>
            <a:spLocks noGrp="1"/>
          </p:cNvSpPr>
          <p:nvPr>
            <p:ph idx="1"/>
          </p:nvPr>
        </p:nvSpPr>
        <p:spPr>
          <a:xfrm>
            <a:off x="457200" y="1556793"/>
            <a:ext cx="8435280" cy="5145760"/>
          </a:xfrm>
        </p:spPr>
        <p:txBody>
          <a:bodyPr>
            <a:normAutofit fontScale="70000" lnSpcReduction="20000"/>
          </a:bodyPr>
          <a:lstStyle/>
          <a:p>
            <a:pPr marL="118872" indent="0">
              <a:buNone/>
            </a:pPr>
            <a:r>
              <a:rPr lang="cs-CZ" sz="4600" b="1" dirty="0"/>
              <a:t>1. fáze socializace</a:t>
            </a:r>
          </a:p>
          <a:p>
            <a:pPr marL="118872" indent="0">
              <a:buNone/>
            </a:pPr>
            <a:endParaRPr lang="cs-CZ" b="1" dirty="0"/>
          </a:p>
          <a:p>
            <a:pPr marL="118872" indent="0">
              <a:buNone/>
            </a:pPr>
            <a:r>
              <a:rPr lang="cs-CZ" dirty="0"/>
              <a:t>narození až cca 1,5 rok</a:t>
            </a:r>
          </a:p>
          <a:p>
            <a:pPr marL="118872" indent="0">
              <a:buNone/>
            </a:pPr>
            <a:endParaRPr lang="cs-CZ" dirty="0"/>
          </a:p>
          <a:p>
            <a:pPr marL="118872" indent="0">
              <a:buNone/>
            </a:pPr>
            <a:r>
              <a:rPr lang="cs-CZ" dirty="0"/>
              <a:t>Dítě navazuje </a:t>
            </a:r>
            <a:r>
              <a:rPr lang="cs-CZ" b="1" dirty="0"/>
              <a:t>citovou vazbu (</a:t>
            </a:r>
            <a:r>
              <a:rPr lang="cs-CZ" b="1" dirty="0" err="1"/>
              <a:t>attachment</a:t>
            </a:r>
            <a:r>
              <a:rPr lang="cs-CZ" b="1" dirty="0"/>
              <a:t>) </a:t>
            </a:r>
            <a:r>
              <a:rPr lang="cs-CZ" dirty="0"/>
              <a:t>především k matce. </a:t>
            </a:r>
          </a:p>
          <a:p>
            <a:pPr marL="118872" indent="0">
              <a:buNone/>
            </a:pPr>
            <a:r>
              <a:rPr lang="cs-CZ" dirty="0"/>
              <a:t>Dochází k adaptaci vrozených schopností dítěte na </a:t>
            </a:r>
            <a:r>
              <a:rPr lang="cs-CZ" b="1" dirty="0"/>
              <a:t>realitu</a:t>
            </a:r>
            <a:r>
              <a:rPr lang="cs-CZ" dirty="0"/>
              <a:t> (objevují se  první </a:t>
            </a:r>
            <a:r>
              <a:rPr lang="cs-CZ" b="1" dirty="0"/>
              <a:t>konflikty</a:t>
            </a:r>
            <a:r>
              <a:rPr lang="cs-CZ" dirty="0"/>
              <a:t> </a:t>
            </a:r>
            <a:r>
              <a:rPr lang="cs-CZ" b="1" dirty="0"/>
              <a:t>ono</a:t>
            </a:r>
            <a:r>
              <a:rPr lang="cs-CZ" dirty="0"/>
              <a:t> a </a:t>
            </a:r>
            <a:r>
              <a:rPr lang="cs-CZ" b="1" dirty="0"/>
              <a:t>reality </a:t>
            </a:r>
            <a:r>
              <a:rPr lang="cs-CZ" dirty="0"/>
              <a:t>– srov. Freud, 1991, s. 363 a dále).</a:t>
            </a:r>
          </a:p>
          <a:p>
            <a:pPr marL="118872" indent="0">
              <a:buNone/>
            </a:pPr>
            <a:r>
              <a:rPr lang="cs-CZ" dirty="0"/>
              <a:t> </a:t>
            </a:r>
          </a:p>
          <a:p>
            <a:pPr marL="118872" indent="0">
              <a:buNone/>
            </a:pPr>
            <a:r>
              <a:rPr lang="cs-CZ" b="1" dirty="0"/>
              <a:t>Nástroje rodiče</a:t>
            </a:r>
            <a:r>
              <a:rPr lang="cs-CZ" dirty="0"/>
              <a:t>: socializace </a:t>
            </a:r>
            <a:r>
              <a:rPr lang="cs-CZ" b="1" dirty="0"/>
              <a:t>láskou</a:t>
            </a:r>
            <a:r>
              <a:rPr lang="cs-CZ" dirty="0"/>
              <a:t> (tj. péčí, něhou, pochvalou, pozorností).</a:t>
            </a:r>
          </a:p>
          <a:p>
            <a:pPr marL="118872" indent="0">
              <a:buNone/>
            </a:pPr>
            <a:r>
              <a:rPr lang="cs-CZ" dirty="0"/>
              <a:t> </a:t>
            </a:r>
          </a:p>
          <a:p>
            <a:pPr marL="118872" indent="0">
              <a:buNone/>
            </a:pPr>
            <a:r>
              <a:rPr lang="cs-CZ" b="1" dirty="0"/>
              <a:t>Zisk dítěte ze socializace</a:t>
            </a:r>
            <a:r>
              <a:rPr lang="cs-CZ" dirty="0"/>
              <a:t>: vzpřímená chůze, cvičení funkcí rukou, základy verbální komunikace, socializace stravy a odívání, základy používání příboru…</a:t>
            </a:r>
          </a:p>
        </p:txBody>
      </p:sp>
    </p:spTree>
    <p:extLst>
      <p:ext uri="{BB962C8B-B14F-4D97-AF65-F5344CB8AC3E}">
        <p14:creationId xmlns:p14="http://schemas.microsoft.com/office/powerpoint/2010/main" val="564942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CFEEC6-7425-4691-9F64-29B5141D4A2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8B10464-AFEB-4C56-B984-93A1C67613FA}"/>
              </a:ext>
            </a:extLst>
          </p:cNvPr>
          <p:cNvSpPr>
            <a:spLocks noGrp="1"/>
          </p:cNvSpPr>
          <p:nvPr>
            <p:ph idx="1"/>
          </p:nvPr>
        </p:nvSpPr>
        <p:spPr>
          <a:xfrm>
            <a:off x="179512" y="1556792"/>
            <a:ext cx="8712968" cy="5184576"/>
          </a:xfrm>
        </p:spPr>
        <p:txBody>
          <a:bodyPr>
            <a:normAutofit fontScale="47500" lnSpcReduction="20000"/>
          </a:bodyPr>
          <a:lstStyle/>
          <a:p>
            <a:pPr marL="118872" indent="0">
              <a:buNone/>
            </a:pPr>
            <a:r>
              <a:rPr lang="cs-CZ" sz="5800" b="1" dirty="0"/>
              <a:t>2. fáze socializace</a:t>
            </a:r>
          </a:p>
          <a:p>
            <a:pPr marL="118872" indent="0">
              <a:buNone/>
            </a:pPr>
            <a:endParaRPr lang="cs-CZ" dirty="0"/>
          </a:p>
          <a:p>
            <a:pPr marL="118872" indent="0">
              <a:buNone/>
            </a:pPr>
            <a:r>
              <a:rPr lang="cs-CZ" dirty="0"/>
              <a:t>1,5 roku až do začátku puberty.</a:t>
            </a:r>
          </a:p>
          <a:p>
            <a:pPr marL="118872" indent="0">
              <a:buNone/>
            </a:pPr>
            <a:endParaRPr lang="cs-CZ" dirty="0"/>
          </a:p>
          <a:p>
            <a:pPr marL="118872" indent="0">
              <a:buNone/>
            </a:pPr>
            <a:r>
              <a:rPr lang="cs-CZ" sz="3600" dirty="0"/>
              <a:t>Začíná se období separace od matky (další konflikt, nyní na sociální úrovni). Postupně (již od první fáze) vzniká </a:t>
            </a:r>
            <a:r>
              <a:rPr lang="cs-CZ" sz="3600" b="1" dirty="0"/>
              <a:t>uvědomované jáství </a:t>
            </a:r>
            <a:r>
              <a:rPr lang="cs-CZ" sz="3600" dirty="0"/>
              <a:t>(vědomá osobnost) jako personifikace psychických procesů adaptace vzhledem: </a:t>
            </a:r>
          </a:p>
          <a:p>
            <a:pPr marL="118872" indent="0">
              <a:buNone/>
            </a:pPr>
            <a:r>
              <a:rPr lang="cs-CZ" sz="3600" dirty="0"/>
              <a:t>a) k pudovým potřebám (k </a:t>
            </a:r>
            <a:r>
              <a:rPr lang="cs-CZ" sz="3600" b="1" dirty="0"/>
              <a:t>ono</a:t>
            </a:r>
            <a:r>
              <a:rPr lang="cs-CZ" sz="3600" dirty="0"/>
              <a:t>, </a:t>
            </a:r>
            <a:r>
              <a:rPr lang="cs-CZ" sz="3600" b="1" i="1" dirty="0"/>
              <a:t>id</a:t>
            </a:r>
            <a:r>
              <a:rPr lang="cs-CZ" sz="3600" dirty="0"/>
              <a:t>), </a:t>
            </a:r>
          </a:p>
          <a:p>
            <a:pPr marL="118872" indent="0">
              <a:buNone/>
            </a:pPr>
            <a:r>
              <a:rPr lang="cs-CZ" sz="3600" dirty="0"/>
              <a:t>b) k </a:t>
            </a:r>
            <a:r>
              <a:rPr lang="cs-CZ" sz="3600" b="1" dirty="0"/>
              <a:t>realitě</a:t>
            </a:r>
            <a:r>
              <a:rPr lang="cs-CZ" sz="3600" dirty="0"/>
              <a:t> a </a:t>
            </a:r>
          </a:p>
          <a:p>
            <a:pPr marL="118872" indent="0">
              <a:buNone/>
            </a:pPr>
            <a:r>
              <a:rPr lang="cs-CZ" sz="3600" dirty="0"/>
              <a:t>c) postupně i vzhledem k </a:t>
            </a:r>
            <a:r>
              <a:rPr lang="cs-CZ" sz="3600" b="1" dirty="0" err="1"/>
              <a:t>nadjá</a:t>
            </a:r>
            <a:r>
              <a:rPr lang="cs-CZ" sz="3600" dirty="0"/>
              <a:t> (</a:t>
            </a:r>
            <a:r>
              <a:rPr lang="cs-CZ" sz="3600" b="1" i="1" dirty="0"/>
              <a:t>superego</a:t>
            </a:r>
            <a:r>
              <a:rPr lang="cs-CZ" sz="3600" dirty="0"/>
              <a:t>; k sociálním vlivům). </a:t>
            </a:r>
          </a:p>
          <a:p>
            <a:pPr marL="118872" indent="0">
              <a:buNone/>
            </a:pPr>
            <a:r>
              <a:rPr lang="cs-CZ" sz="3600" dirty="0"/>
              <a:t>Nový je v tomto období </a:t>
            </a:r>
            <a:r>
              <a:rPr lang="cs-CZ" sz="3600" b="1" dirty="0"/>
              <a:t>konflikt mezi ono</a:t>
            </a:r>
            <a:r>
              <a:rPr lang="cs-CZ" sz="3600" dirty="0"/>
              <a:t> </a:t>
            </a:r>
            <a:r>
              <a:rPr lang="cs-CZ" sz="3600" b="1" dirty="0"/>
              <a:t>a</a:t>
            </a:r>
            <a:r>
              <a:rPr lang="cs-CZ" sz="3600" dirty="0"/>
              <a:t> </a:t>
            </a:r>
            <a:r>
              <a:rPr lang="cs-CZ" sz="3600" b="1" dirty="0" err="1"/>
              <a:t>nadjá</a:t>
            </a:r>
            <a:r>
              <a:rPr lang="cs-CZ" sz="3600" b="1" dirty="0"/>
              <a:t> </a:t>
            </a:r>
            <a:r>
              <a:rPr lang="cs-CZ" sz="3600" dirty="0"/>
              <a:t>(mezi „zvířátkem“ a nároky společnosti), který se projevuje zvláště v </a:t>
            </a:r>
            <a:r>
              <a:rPr lang="cs-CZ" sz="3600" b="1" dirty="0"/>
              <a:t>období vzdoru</a:t>
            </a:r>
            <a:r>
              <a:rPr lang="cs-CZ" sz="3600" dirty="0"/>
              <a:t>. Postupně se rozvíjí dětská osobnost, i skrze konflikty se soc. okolím, které dítěti zrcadlí určité jeho stránky.</a:t>
            </a:r>
          </a:p>
          <a:p>
            <a:pPr marL="118872" indent="0">
              <a:buNone/>
            </a:pPr>
            <a:r>
              <a:rPr lang="cs-CZ" sz="3600" b="1" dirty="0"/>
              <a:t>Úkol dítěte</a:t>
            </a:r>
            <a:r>
              <a:rPr lang="cs-CZ" sz="3600" dirty="0"/>
              <a:t>: pochopit, že rodiče svým tlakem sledují dobro dítěte, ačkoli je tento tlak nepříjemný a plodí konflikty.</a:t>
            </a:r>
          </a:p>
          <a:p>
            <a:pPr marL="118872" indent="0">
              <a:buNone/>
            </a:pPr>
            <a:r>
              <a:rPr lang="cs-CZ" sz="3600" b="1" dirty="0"/>
              <a:t>Nevědomý úkol dítěte</a:t>
            </a:r>
            <a:r>
              <a:rPr lang="cs-CZ" sz="3600" dirty="0"/>
              <a:t>: překonat svoje základní (vrozené) sobectví (</a:t>
            </a:r>
            <a:r>
              <a:rPr lang="cs-CZ" sz="3600" b="1" i="1" dirty="0"/>
              <a:t>ono</a:t>
            </a:r>
            <a:r>
              <a:rPr lang="cs-CZ" sz="3600" dirty="0"/>
              <a:t>).</a:t>
            </a:r>
          </a:p>
          <a:p>
            <a:pPr marL="118872" indent="0">
              <a:buNone/>
            </a:pPr>
            <a:r>
              <a:rPr lang="cs-CZ" sz="3600" b="1" dirty="0"/>
              <a:t>Úkol rodiče</a:t>
            </a:r>
            <a:r>
              <a:rPr lang="cs-CZ" sz="3600" dirty="0"/>
              <a:t>: co nejsmířlivěji začít dítě socializovat (vychovávat a učit), pomoci mu překonat základní sobectví a základní nevědomost (o sociální a přírodní oblasti).</a:t>
            </a:r>
          </a:p>
          <a:p>
            <a:pPr marL="118872" indent="0">
              <a:buNone/>
            </a:pPr>
            <a:r>
              <a:rPr lang="cs-CZ" sz="3600" b="1" dirty="0"/>
              <a:t>Nástroje rodiče</a:t>
            </a:r>
            <a:r>
              <a:rPr lang="cs-CZ" sz="3600" dirty="0"/>
              <a:t>: Socializace </a:t>
            </a:r>
            <a:r>
              <a:rPr lang="cs-CZ" sz="3600" b="1" dirty="0"/>
              <a:t>láskou</a:t>
            </a:r>
            <a:r>
              <a:rPr lang="cs-CZ" sz="3600" dirty="0"/>
              <a:t>, </a:t>
            </a:r>
            <a:r>
              <a:rPr lang="cs-CZ" sz="3600" b="1" dirty="0"/>
              <a:t>studem</a:t>
            </a:r>
            <a:r>
              <a:rPr lang="cs-CZ" sz="3600" dirty="0"/>
              <a:t>, </a:t>
            </a:r>
            <a:r>
              <a:rPr lang="cs-CZ" sz="3600" b="1" dirty="0"/>
              <a:t>vinou</a:t>
            </a:r>
            <a:r>
              <a:rPr lang="cs-CZ" sz="3600" dirty="0"/>
              <a:t> a později i </a:t>
            </a:r>
            <a:r>
              <a:rPr lang="cs-CZ" sz="3600" b="1" dirty="0"/>
              <a:t>vysvětlením</a:t>
            </a:r>
            <a:r>
              <a:rPr lang="cs-CZ" sz="3600" dirty="0"/>
              <a:t>.</a:t>
            </a:r>
          </a:p>
          <a:p>
            <a:pPr marL="118872" indent="0">
              <a:buNone/>
            </a:pPr>
            <a:r>
              <a:rPr lang="cs-CZ" sz="3600" b="1" dirty="0"/>
              <a:t>Zisk ze socializace</a:t>
            </a:r>
            <a:r>
              <a:rPr lang="cs-CZ" sz="3600" dirty="0"/>
              <a:t>: vědomé sociální (interaktivní) jáství, ovládání vyměšování, pochopení </a:t>
            </a:r>
            <a:r>
              <a:rPr lang="cs-CZ" sz="3600" i="1" dirty="0"/>
              <a:t>zprostředkovaných</a:t>
            </a:r>
            <a:r>
              <a:rPr lang="cs-CZ" sz="3600" dirty="0"/>
              <a:t> základů světa, základy soběstačnosti, pochopení úžasnosti přírodního a sociálního světa…</a:t>
            </a:r>
          </a:p>
        </p:txBody>
      </p:sp>
    </p:spTree>
    <p:extLst>
      <p:ext uri="{BB962C8B-B14F-4D97-AF65-F5344CB8AC3E}">
        <p14:creationId xmlns:p14="http://schemas.microsoft.com/office/powerpoint/2010/main" val="572808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E1CFA-7C21-4D47-B288-07329270FEB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05F2EEB8-0399-42FC-9228-B481F61E8DFF}"/>
              </a:ext>
            </a:extLst>
          </p:cNvPr>
          <p:cNvSpPr>
            <a:spLocks noGrp="1"/>
          </p:cNvSpPr>
          <p:nvPr>
            <p:ph idx="1"/>
          </p:nvPr>
        </p:nvSpPr>
        <p:spPr/>
        <p:txBody>
          <a:bodyPr>
            <a:normAutofit fontScale="70000" lnSpcReduction="20000"/>
          </a:bodyPr>
          <a:lstStyle/>
          <a:p>
            <a:pPr marL="118872" indent="0">
              <a:buNone/>
            </a:pPr>
            <a:r>
              <a:rPr lang="cs-CZ" sz="4600" b="1" dirty="0"/>
              <a:t>3. fáze socializace</a:t>
            </a:r>
            <a:endParaRPr lang="cs-CZ" sz="4600" dirty="0"/>
          </a:p>
          <a:p>
            <a:pPr marL="118872" indent="0">
              <a:buNone/>
            </a:pPr>
            <a:endParaRPr lang="cs-CZ" dirty="0"/>
          </a:p>
          <a:p>
            <a:pPr marL="118872" indent="0">
              <a:buNone/>
            </a:pPr>
            <a:r>
              <a:rPr lang="cs-CZ" dirty="0"/>
              <a:t>Od začátku puberty po konec adolescence.</a:t>
            </a:r>
          </a:p>
          <a:p>
            <a:pPr marL="118872" indent="0">
              <a:buNone/>
            </a:pPr>
            <a:endParaRPr lang="cs-CZ" dirty="0"/>
          </a:p>
          <a:p>
            <a:pPr marL="118872" indent="0">
              <a:buNone/>
            </a:pPr>
            <a:r>
              <a:rPr lang="cs-CZ" dirty="0"/>
              <a:t>Začíná se období integrace pohlavního pudu, tj. období vzniku dospělé osobnosti. Pohl. pud nelze uspokojit v primární rodině, čili tento pud nás vede mimo rodinu, ven do světa – je tedy výrazně prosociální. </a:t>
            </a:r>
          </a:p>
          <a:p>
            <a:pPr marL="118872" indent="0">
              <a:buNone/>
            </a:pPr>
            <a:endParaRPr lang="cs-CZ" dirty="0"/>
          </a:p>
          <a:p>
            <a:pPr marL="118872" indent="0">
              <a:buNone/>
            </a:pPr>
            <a:r>
              <a:rPr lang="cs-CZ" b="1" dirty="0"/>
              <a:t>Zdánlivý úkol dítěte/člověka</a:t>
            </a:r>
            <a:r>
              <a:rPr lang="cs-CZ" dirty="0"/>
              <a:t>: chodit do školy a tam se učit.</a:t>
            </a:r>
          </a:p>
          <a:p>
            <a:pPr marL="118872" indent="0">
              <a:buNone/>
            </a:pPr>
            <a:r>
              <a:rPr lang="cs-CZ" b="1" dirty="0"/>
              <a:t>Nevědomý úkol dítěte/člověka</a:t>
            </a:r>
            <a:r>
              <a:rPr lang="cs-CZ" dirty="0"/>
              <a:t>: vybudovat takovou osobnost, která nám umožní v přírodním i sociálním světě přežít a dokonce si najít partnera/ku.  </a:t>
            </a:r>
          </a:p>
          <a:p>
            <a:pPr marL="118872" indent="0">
              <a:buNone/>
            </a:pPr>
            <a:r>
              <a:rPr lang="cs-CZ" b="1" dirty="0"/>
              <a:t>Úkol rodiče</a:t>
            </a:r>
            <a:r>
              <a:rPr lang="cs-CZ" dirty="0"/>
              <a:t>: Uhlídat potomka, aby dospěl s co možná nejmenšími zraněními (fyzickými i duševními).</a:t>
            </a:r>
          </a:p>
          <a:p>
            <a:pPr marL="118872" indent="0">
              <a:buNone/>
            </a:pPr>
            <a:endParaRPr lang="cs-CZ" dirty="0"/>
          </a:p>
        </p:txBody>
      </p:sp>
    </p:spTree>
    <p:extLst>
      <p:ext uri="{BB962C8B-B14F-4D97-AF65-F5344CB8AC3E}">
        <p14:creationId xmlns:p14="http://schemas.microsoft.com/office/powerpoint/2010/main" val="7618175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5B8925-138F-4865-8C2B-FC822099928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6F62CAC-421A-4ED1-AB5E-C8F9BEF4C658}"/>
              </a:ext>
            </a:extLst>
          </p:cNvPr>
          <p:cNvSpPr>
            <a:spLocks noGrp="1"/>
          </p:cNvSpPr>
          <p:nvPr>
            <p:ph idx="1"/>
          </p:nvPr>
        </p:nvSpPr>
        <p:spPr/>
        <p:txBody>
          <a:bodyPr/>
          <a:lstStyle/>
          <a:p>
            <a:pPr marL="118872" indent="0">
              <a:buNone/>
            </a:pPr>
            <a:r>
              <a:rPr lang="cs-CZ" b="1" dirty="0"/>
              <a:t>4. fáze dospělosti</a:t>
            </a:r>
          </a:p>
          <a:p>
            <a:pPr marL="118872" indent="0">
              <a:buNone/>
            </a:pPr>
            <a:r>
              <a:rPr lang="cs-CZ" dirty="0"/>
              <a:t>Začíná se období formování vzniklé dospělé osobnosti (v ní chybí tradiční role rodiče, tu zastupuje role partnera/</a:t>
            </a:r>
            <a:r>
              <a:rPr lang="cs-CZ" dirty="0" err="1"/>
              <a:t>ky</a:t>
            </a:r>
            <a:r>
              <a:rPr lang="cs-CZ" dirty="0"/>
              <a:t> a role kamaráda/ů). Začíná socializace životem („co nás život naučí a jak obstojíme“).</a:t>
            </a:r>
          </a:p>
          <a:p>
            <a:pPr marL="118872" indent="0">
              <a:buNone/>
            </a:pPr>
            <a:endParaRPr lang="cs-CZ" dirty="0"/>
          </a:p>
          <a:p>
            <a:pPr marL="118872" indent="0">
              <a:buNone/>
            </a:pPr>
            <a:r>
              <a:rPr lang="cs-CZ" b="1" dirty="0"/>
              <a:t>5. fáze rodičovství</a:t>
            </a:r>
            <a:r>
              <a:rPr lang="cs-CZ" dirty="0"/>
              <a:t>. S příchodem potomků.</a:t>
            </a:r>
          </a:p>
          <a:p>
            <a:pPr marL="118872" indent="0">
              <a:buNone/>
            </a:pPr>
            <a:r>
              <a:rPr lang="cs-CZ" b="1" dirty="0"/>
              <a:t>6. fáze </a:t>
            </a:r>
            <a:r>
              <a:rPr lang="cs-CZ" b="1" dirty="0" err="1"/>
              <a:t>prarodičovství</a:t>
            </a:r>
            <a:r>
              <a:rPr lang="cs-CZ" dirty="0"/>
              <a:t>. S příchodem vnoučat.</a:t>
            </a:r>
          </a:p>
          <a:p>
            <a:pPr marL="118872" indent="0">
              <a:buNone/>
            </a:pPr>
            <a:endParaRPr lang="cs-CZ" dirty="0"/>
          </a:p>
          <a:p>
            <a:pPr marL="118872" indent="0">
              <a:buNone/>
            </a:pPr>
            <a:endParaRPr lang="cs-CZ" dirty="0"/>
          </a:p>
          <a:p>
            <a:pPr marL="118872" indent="0">
              <a:buNone/>
            </a:pPr>
            <a:endParaRPr lang="cs-CZ" dirty="0"/>
          </a:p>
        </p:txBody>
      </p:sp>
    </p:spTree>
    <p:extLst>
      <p:ext uri="{BB962C8B-B14F-4D97-AF65-F5344CB8AC3E}">
        <p14:creationId xmlns:p14="http://schemas.microsoft.com/office/powerpoint/2010/main" val="2249803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0D7E94-31EA-4C3B-9AE1-ED9F108A4D9A}"/>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ABB0D8AD-DDAD-4695-AA13-E99EB174EEC1}"/>
              </a:ext>
            </a:extLst>
          </p:cNvPr>
          <p:cNvSpPr>
            <a:spLocks noGrp="1"/>
          </p:cNvSpPr>
          <p:nvPr>
            <p:ph idx="1"/>
          </p:nvPr>
        </p:nvSpPr>
        <p:spPr/>
        <p:txBody>
          <a:bodyPr>
            <a:normAutofit fontScale="92500" lnSpcReduction="20000"/>
          </a:bodyPr>
          <a:lstStyle/>
          <a:p>
            <a:pPr marL="118872" indent="0">
              <a:buNone/>
            </a:pPr>
            <a:r>
              <a:rPr lang="cs-CZ" dirty="0"/>
              <a:t>Socializace se týká:</a:t>
            </a:r>
          </a:p>
          <a:p>
            <a:r>
              <a:rPr lang="cs-CZ" b="1" dirty="0"/>
              <a:t>Chování</a:t>
            </a:r>
            <a:r>
              <a:rPr lang="cs-CZ" dirty="0"/>
              <a:t> (chováme se dle kulturních norem a zvyklostí)</a:t>
            </a:r>
          </a:p>
          <a:p>
            <a:r>
              <a:rPr lang="cs-CZ" b="1" dirty="0"/>
              <a:t>Motivace</a:t>
            </a:r>
            <a:r>
              <a:rPr lang="cs-CZ" dirty="0"/>
              <a:t> (omezujeme a zesilujeme svoje potřeby určitým směrem)</a:t>
            </a:r>
          </a:p>
          <a:p>
            <a:r>
              <a:rPr lang="cs-CZ" b="1" dirty="0"/>
              <a:t>Znalostí</a:t>
            </a:r>
            <a:r>
              <a:rPr lang="cs-CZ" dirty="0"/>
              <a:t> a představ o světě</a:t>
            </a:r>
          </a:p>
          <a:p>
            <a:r>
              <a:rPr lang="cs-CZ" b="1" dirty="0"/>
              <a:t>Povrchu těla </a:t>
            </a:r>
            <a:r>
              <a:rPr lang="cs-CZ" dirty="0"/>
              <a:t>(zdobíme a šatíme svoje tělo dle kulturních norem)</a:t>
            </a:r>
            <a:endParaRPr lang="cs-CZ" b="1" dirty="0"/>
          </a:p>
          <a:p>
            <a:r>
              <a:rPr lang="cs-CZ" b="1" dirty="0"/>
              <a:t>Tělesných procesů</a:t>
            </a:r>
            <a:r>
              <a:rPr lang="cs-CZ" dirty="0"/>
              <a:t>: jezení, defekace, sexuálního chování, emocí, agrese atd.</a:t>
            </a:r>
          </a:p>
          <a:p>
            <a:r>
              <a:rPr lang="cs-CZ" b="1" dirty="0"/>
              <a:t>Psychických procesů</a:t>
            </a:r>
            <a:r>
              <a:rPr lang="cs-CZ" dirty="0"/>
              <a:t>: myšlení, fantazie, </a:t>
            </a:r>
            <a:r>
              <a:rPr lang="cs-CZ" b="1" dirty="0"/>
              <a:t>řeči</a:t>
            </a:r>
          </a:p>
        </p:txBody>
      </p:sp>
    </p:spTree>
    <p:extLst>
      <p:ext uri="{BB962C8B-B14F-4D97-AF65-F5344CB8AC3E}">
        <p14:creationId xmlns:p14="http://schemas.microsoft.com/office/powerpoint/2010/main" val="30167469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Socializace</a:t>
            </a:r>
          </a:p>
        </p:txBody>
      </p:sp>
      <p:sp>
        <p:nvSpPr>
          <p:cNvPr id="3" name="Zástupný symbol pro obsah 2"/>
          <p:cNvSpPr>
            <a:spLocks noGrp="1"/>
          </p:cNvSpPr>
          <p:nvPr>
            <p:ph idx="1"/>
          </p:nvPr>
        </p:nvSpPr>
        <p:spPr>
          <a:xfrm>
            <a:off x="448816" y="1408176"/>
            <a:ext cx="8229600" cy="4625609"/>
          </a:xfrm>
        </p:spPr>
        <p:txBody>
          <a:bodyPr>
            <a:noAutofit/>
          </a:bodyPr>
          <a:lstStyle/>
          <a:p>
            <a:pPr marL="118872" indent="0">
              <a:buNone/>
            </a:pPr>
            <a:r>
              <a:rPr lang="cs-CZ" sz="2300" dirty="0"/>
              <a:t>Socializaci nelze chápat jen jako  jednosměrný </a:t>
            </a:r>
            <a:r>
              <a:rPr lang="cs-CZ" sz="2300" b="1" dirty="0"/>
              <a:t>receptivní</a:t>
            </a:r>
            <a:r>
              <a:rPr lang="cs-CZ" sz="2300" dirty="0"/>
              <a:t> proces, kdy se do dítěte nalévá kultura. Socializace má </a:t>
            </a:r>
            <a:r>
              <a:rPr lang="cs-CZ" sz="2300" b="1" dirty="0"/>
              <a:t>dva póly </a:t>
            </a:r>
            <a:r>
              <a:rPr lang="cs-CZ" sz="2300" dirty="0"/>
              <a:t>(receptivní a distribuční). </a:t>
            </a:r>
          </a:p>
          <a:p>
            <a:pPr marL="118872" indent="0">
              <a:buNone/>
            </a:pPr>
            <a:endParaRPr lang="cs-CZ" sz="2300" dirty="0"/>
          </a:p>
          <a:p>
            <a:pPr marL="118872" indent="0">
              <a:buNone/>
            </a:pPr>
            <a:r>
              <a:rPr lang="cs-CZ" sz="2300" dirty="0"/>
              <a:t>I dítě (zdánlivě pasivní při socializaci) je od prvního dne narození samo velmi významným sociálním činitelem svých rodičů – srov. narození dítěte a změna celého partnerského (nyní již rodinného) života! Vše se točí kolem dítěte! Místo, věci, strava, spaní, styk s ostatními atd. Všechno.</a:t>
            </a:r>
          </a:p>
          <a:p>
            <a:pPr marL="118872" indent="0">
              <a:buNone/>
            </a:pPr>
            <a:endParaRPr lang="cs-CZ" sz="2300" dirty="0"/>
          </a:p>
          <a:p>
            <a:pPr marL="118872" indent="0">
              <a:buNone/>
            </a:pPr>
            <a:r>
              <a:rPr lang="cs-CZ" sz="2300" dirty="0"/>
              <a:t>+ Dítě se často velmi silně bouří proti socializačním postupům: chtějí víc/méně mléka, strava jim ne/chutná, za někým nepůjdou, něco je nudí,  </a:t>
            </a:r>
            <a:r>
              <a:rPr lang="cs-CZ" sz="2300" b="1" dirty="0"/>
              <a:t>chtějí být občas neposlušné </a:t>
            </a:r>
            <a:r>
              <a:rPr lang="cs-CZ" sz="2300" dirty="0"/>
              <a:t>(srov. Freudovu teorii dynamiky osobnosti založenou na konfliktu id x superego). Tím si dítě buduje </a:t>
            </a:r>
            <a:r>
              <a:rPr lang="cs-CZ" sz="2300" b="1" dirty="0"/>
              <a:t>autonomii</a:t>
            </a:r>
            <a:r>
              <a:rPr lang="cs-CZ" sz="2300" dirty="0"/>
              <a:t> i identitu. </a:t>
            </a:r>
          </a:p>
        </p:txBody>
      </p:sp>
    </p:spTree>
    <p:extLst>
      <p:ext uri="{BB962C8B-B14F-4D97-AF65-F5344CB8AC3E}">
        <p14:creationId xmlns:p14="http://schemas.microsoft.com/office/powerpoint/2010/main" val="27887739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764" y="1095551"/>
            <a:ext cx="8820472" cy="575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710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03DF5F-09D9-4BE1-88CE-F589B2A4E964}"/>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7D86B93C-1EA9-4BB7-B6D2-C800F8628FBE}"/>
              </a:ext>
            </a:extLst>
          </p:cNvPr>
          <p:cNvSpPr>
            <a:spLocks noGrp="1"/>
          </p:cNvSpPr>
          <p:nvPr>
            <p:ph idx="1"/>
          </p:nvPr>
        </p:nvSpPr>
        <p:spPr>
          <a:xfrm>
            <a:off x="469688" y="1700808"/>
            <a:ext cx="8229600" cy="4625609"/>
          </a:xfrm>
        </p:spPr>
        <p:txBody>
          <a:bodyPr>
            <a:normAutofit fontScale="92500" lnSpcReduction="10000"/>
          </a:bodyPr>
          <a:lstStyle/>
          <a:p>
            <a:r>
              <a:rPr lang="cs-CZ" sz="3200" dirty="0"/>
              <a:t>Základy sociálnosti jsou i u člověka </a:t>
            </a:r>
            <a:r>
              <a:rPr lang="cs-CZ" sz="3200" b="1" dirty="0"/>
              <a:t>vrozené (srov. např. </a:t>
            </a:r>
            <a:r>
              <a:rPr lang="cs-CZ" sz="3200" b="1" dirty="0" err="1"/>
              <a:t>attachmentové</a:t>
            </a:r>
            <a:r>
              <a:rPr lang="cs-CZ" sz="3200" b="1" dirty="0"/>
              <a:t> chování, pečovatelské chování, sexuální chování) </a:t>
            </a:r>
            <a:r>
              <a:rPr lang="cs-CZ" sz="3200" dirty="0"/>
              <a:t>ale vždy mají i individuální (popř. rodinnou) podobu. </a:t>
            </a:r>
          </a:p>
          <a:p>
            <a:r>
              <a:rPr lang="cs-CZ" sz="3200" dirty="0"/>
              <a:t>Pud </a:t>
            </a:r>
            <a:r>
              <a:rPr lang="cs-CZ" sz="3200" b="1" i="1" dirty="0" err="1"/>
              <a:t>attachmentu</a:t>
            </a:r>
            <a:r>
              <a:rPr lang="cs-CZ" b="1" i="1" dirty="0"/>
              <a:t> </a:t>
            </a:r>
            <a:r>
              <a:rPr lang="cs-CZ" sz="3200" dirty="0"/>
              <a:t>máme společný </a:t>
            </a:r>
            <a:r>
              <a:rPr lang="cs-CZ" dirty="0"/>
              <a:t>doložitelně se všemi primáty (pravděpodobně i se všemi savci a i s ptáky; popř. všemi tvory, kteří se starají o svá mláďata).</a:t>
            </a:r>
          </a:p>
          <a:p>
            <a:r>
              <a:rPr lang="cs-CZ" dirty="0"/>
              <a:t>O </a:t>
            </a:r>
            <a:r>
              <a:rPr lang="cs-CZ" dirty="0" err="1"/>
              <a:t>attachmentu</a:t>
            </a:r>
            <a:r>
              <a:rPr lang="cs-CZ" dirty="0"/>
              <a:t> se však mluví pouze v souvislosti s člověkem a primáty.</a:t>
            </a:r>
          </a:p>
          <a:p>
            <a:endParaRPr lang="cs-CZ" dirty="0"/>
          </a:p>
        </p:txBody>
      </p:sp>
    </p:spTree>
    <p:extLst>
      <p:ext uri="{BB962C8B-B14F-4D97-AF65-F5344CB8AC3E}">
        <p14:creationId xmlns:p14="http://schemas.microsoft.com/office/powerpoint/2010/main" val="10571636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lstStyle/>
          <a:p>
            <a:r>
              <a:rPr lang="cs-CZ" dirty="0"/>
              <a:t>Socializace</a:t>
            </a:r>
          </a:p>
        </p:txBody>
      </p:sp>
      <p:sp>
        <p:nvSpPr>
          <p:cNvPr id="3" name="Zástupný symbol pro obsah 2"/>
          <p:cNvSpPr>
            <a:spLocks noGrp="1"/>
          </p:cNvSpPr>
          <p:nvPr>
            <p:ph idx="1"/>
          </p:nvPr>
        </p:nvSpPr>
        <p:spPr>
          <a:xfrm>
            <a:off x="457200" y="1556792"/>
            <a:ext cx="8229600" cy="4752568"/>
          </a:xfrm>
        </p:spPr>
        <p:txBody>
          <a:bodyPr>
            <a:normAutofit fontScale="77500" lnSpcReduction="20000"/>
          </a:bodyPr>
          <a:lstStyle/>
          <a:p>
            <a:pPr marL="137160" indent="0">
              <a:buNone/>
            </a:pPr>
            <a:r>
              <a:rPr lang="pt-BR" dirty="0"/>
              <a:t>Socializace </a:t>
            </a:r>
            <a:r>
              <a:rPr lang="pt-BR" b="1" i="1" dirty="0"/>
              <a:t>primární</a:t>
            </a:r>
            <a:r>
              <a:rPr lang="pt-BR" dirty="0"/>
              <a:t> (raná</a:t>
            </a:r>
            <a:r>
              <a:rPr lang="cs-CZ" dirty="0"/>
              <a:t>, v rodině, cca do 3. roku</a:t>
            </a:r>
            <a:r>
              <a:rPr lang="pt-BR" dirty="0"/>
              <a:t>) a </a:t>
            </a:r>
            <a:r>
              <a:rPr lang="pt-BR" b="1" i="1" dirty="0"/>
              <a:t>sekundární</a:t>
            </a:r>
            <a:r>
              <a:rPr lang="pt-BR" dirty="0"/>
              <a:t> (</a:t>
            </a:r>
            <a:r>
              <a:rPr lang="cs-CZ" dirty="0"/>
              <a:t>mezi vrstevníky, ve škole, v zaměstnání, od 3 let dále</a:t>
            </a:r>
            <a:r>
              <a:rPr lang="pt-BR" dirty="0"/>
              <a:t>)</a:t>
            </a:r>
            <a:endParaRPr lang="cs-CZ" dirty="0"/>
          </a:p>
          <a:p>
            <a:pPr marL="137160" indent="0">
              <a:buNone/>
            </a:pPr>
            <a:endParaRPr lang="cs-CZ" dirty="0"/>
          </a:p>
          <a:p>
            <a:pPr marL="137160" indent="0">
              <a:buNone/>
            </a:pPr>
            <a:r>
              <a:rPr lang="cs-CZ" dirty="0"/>
              <a:t>Socializace probíhá kvůli vrozenému pudu k </a:t>
            </a:r>
            <a:r>
              <a:rPr lang="cs-CZ" b="1" i="1" dirty="0"/>
              <a:t>vazbě</a:t>
            </a:r>
            <a:r>
              <a:rPr lang="cs-CZ" dirty="0"/>
              <a:t> (srov. </a:t>
            </a:r>
            <a:r>
              <a:rPr lang="cs-CZ" b="1" i="1" dirty="0" err="1"/>
              <a:t>attachment</a:t>
            </a:r>
            <a:r>
              <a:rPr lang="cs-CZ" b="1" dirty="0"/>
              <a:t> </a:t>
            </a:r>
            <a:r>
              <a:rPr lang="cs-CZ" b="1" i="1" dirty="0" err="1"/>
              <a:t>theory</a:t>
            </a:r>
            <a:r>
              <a:rPr lang="cs-CZ" b="1" dirty="0"/>
              <a:t>; citová vazba </a:t>
            </a:r>
            <a:r>
              <a:rPr lang="cs-CZ" dirty="0"/>
              <a:t>a </a:t>
            </a:r>
            <a:r>
              <a:rPr lang="cs-CZ" b="1" dirty="0"/>
              <a:t>J. </a:t>
            </a:r>
            <a:r>
              <a:rPr lang="cs-CZ" b="1" dirty="0" err="1"/>
              <a:t>Bowlby</a:t>
            </a:r>
            <a:r>
              <a:rPr lang="cs-CZ" dirty="0"/>
              <a:t>).</a:t>
            </a:r>
          </a:p>
          <a:p>
            <a:pPr marL="137160" indent="0">
              <a:buNone/>
            </a:pPr>
            <a:r>
              <a:rPr lang="cs-CZ" dirty="0"/>
              <a:t>Ke zdárné socializaci může dojít v případě, že dítě během 1. roku získá ke svému okolí důvěru.</a:t>
            </a:r>
          </a:p>
          <a:p>
            <a:pPr marL="137160" indent="0">
              <a:buNone/>
            </a:pPr>
            <a:r>
              <a:rPr lang="cs-CZ" dirty="0"/>
              <a:t>Dítě si pak osvojuje způsoby chování (návyky), mateřský jazyk, hodnoty, různé modely a obrazy světa a věcí v něm.</a:t>
            </a:r>
          </a:p>
          <a:p>
            <a:pPr marL="137160" indent="0">
              <a:buNone/>
            </a:pPr>
            <a:r>
              <a:rPr lang="cs-CZ" dirty="0"/>
              <a:t>Důvěru získává především skrze mateřský objekt. Již přístup ke kojenci (kojení, první hry a hračky, oblékání) má proto zásadní sociální rozměr!</a:t>
            </a:r>
          </a:p>
          <a:p>
            <a:pPr marL="137160" indent="0">
              <a:buNone/>
            </a:pPr>
            <a:r>
              <a:rPr lang="cs-CZ" dirty="0"/>
              <a:t>Srov. rozvinutí </a:t>
            </a:r>
            <a:r>
              <a:rPr lang="cs-CZ" i="1" dirty="0"/>
              <a:t>důvěry</a:t>
            </a:r>
            <a:r>
              <a:rPr lang="cs-CZ" dirty="0"/>
              <a:t> (a další fáze vývoje) u </a:t>
            </a:r>
            <a:r>
              <a:rPr lang="cs-CZ" b="1" dirty="0"/>
              <a:t>E. </a:t>
            </a:r>
            <a:r>
              <a:rPr lang="cs-CZ" b="1" dirty="0" err="1"/>
              <a:t>Eriksona</a:t>
            </a:r>
            <a:r>
              <a:rPr lang="cs-CZ" dirty="0"/>
              <a:t>.</a:t>
            </a:r>
          </a:p>
          <a:p>
            <a:pPr marL="137160" indent="0">
              <a:buNone/>
            </a:pPr>
            <a:endParaRPr lang="cs-CZ" dirty="0"/>
          </a:p>
          <a:p>
            <a:pPr marL="137160" indent="0">
              <a:buNone/>
            </a:pPr>
            <a:endParaRPr lang="cs-CZ" dirty="0"/>
          </a:p>
          <a:p>
            <a:pPr marL="137160" indent="0">
              <a:buNone/>
            </a:pPr>
            <a:endParaRPr lang="pt-BR" dirty="0"/>
          </a:p>
          <a:p>
            <a:pPr marL="137160" indent="0">
              <a:buNone/>
            </a:pPr>
            <a:endParaRPr lang="cs-CZ" dirty="0"/>
          </a:p>
        </p:txBody>
      </p:sp>
    </p:spTree>
    <p:extLst>
      <p:ext uri="{BB962C8B-B14F-4D97-AF65-F5344CB8AC3E}">
        <p14:creationId xmlns:p14="http://schemas.microsoft.com/office/powerpoint/2010/main" val="18230017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7170" name="Picture 2" descr="Understanding attachment theory, Autism Spectrum Disord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32656"/>
            <a:ext cx="8244408" cy="638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490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137160" indent="0">
              <a:buNone/>
            </a:pPr>
            <a:r>
              <a:rPr lang="cs-CZ" dirty="0"/>
              <a:t>Základním sociálním činitelem jsou rodiče a jejich rodiny. V tradičních společnostech učí děti rodiče, celý kmen a specificky je učí (při iniciaci) starší kmene.</a:t>
            </a:r>
          </a:p>
          <a:p>
            <a:pPr marL="137160" indent="0">
              <a:buNone/>
            </a:pPr>
            <a:endParaRPr lang="cs-CZ" dirty="0"/>
          </a:p>
          <a:p>
            <a:pPr marL="137160" indent="0">
              <a:buNone/>
            </a:pPr>
            <a:r>
              <a:rPr lang="cs-CZ" dirty="0"/>
              <a:t>V moderní společnosti neučí děti většině rozvinutých poznatků rodiče (neumí ani?), ale učitelé! Dítě/člověk je ve škole (v ČR):3+9+4+5 let. </a:t>
            </a:r>
          </a:p>
          <a:p>
            <a:pPr marL="137160" indent="0">
              <a:buNone/>
            </a:pPr>
            <a:r>
              <a:rPr lang="cs-CZ" dirty="0"/>
              <a:t>Ergo: </a:t>
            </a:r>
            <a:r>
              <a:rPr lang="cs-CZ" b="1" dirty="0"/>
              <a:t>role učitelů v kultuře je zcela klíčová!</a:t>
            </a:r>
          </a:p>
          <a:p>
            <a:pPr marL="137160" indent="0">
              <a:buNone/>
            </a:pPr>
            <a:r>
              <a:rPr lang="cs-CZ" dirty="0"/>
              <a:t>Srov. rozdílnost různých kultur a roli a formu vzdělávání v nich!</a:t>
            </a:r>
          </a:p>
          <a:p>
            <a:endParaRPr lang="cs-CZ" dirty="0"/>
          </a:p>
        </p:txBody>
      </p:sp>
    </p:spTree>
    <p:extLst>
      <p:ext uri="{BB962C8B-B14F-4D97-AF65-F5344CB8AC3E}">
        <p14:creationId xmlns:p14="http://schemas.microsoft.com/office/powerpoint/2010/main" val="31214848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792088"/>
          </a:xfrm>
        </p:spPr>
        <p:txBody>
          <a:bodyPr/>
          <a:lstStyle/>
          <a:p>
            <a:r>
              <a:rPr lang="cs-CZ" dirty="0"/>
              <a:t>Aktéři </a:t>
            </a:r>
            <a:r>
              <a:rPr lang="cs-CZ" b="0" dirty="0"/>
              <a:t>socializace</a:t>
            </a:r>
          </a:p>
        </p:txBody>
      </p:sp>
      <p:sp>
        <p:nvSpPr>
          <p:cNvPr id="3" name="Zástupný symbol pro obsah 2"/>
          <p:cNvSpPr>
            <a:spLocks noGrp="1"/>
          </p:cNvSpPr>
          <p:nvPr>
            <p:ph idx="1"/>
          </p:nvPr>
        </p:nvSpPr>
        <p:spPr>
          <a:xfrm>
            <a:off x="457200" y="1484784"/>
            <a:ext cx="8229600" cy="5040560"/>
          </a:xfrm>
        </p:spPr>
        <p:txBody>
          <a:bodyPr>
            <a:normAutofit/>
          </a:bodyPr>
          <a:lstStyle/>
          <a:p>
            <a:r>
              <a:rPr lang="cs-CZ" b="1" dirty="0"/>
              <a:t>Rodina</a:t>
            </a:r>
            <a:r>
              <a:rPr lang="cs-CZ" dirty="0"/>
              <a:t> – dává základy sociálního života</a:t>
            </a:r>
            <a:endParaRPr lang="cs-CZ" b="1" dirty="0"/>
          </a:p>
          <a:p>
            <a:r>
              <a:rPr lang="cs-CZ" b="1" dirty="0"/>
              <a:t>Škola</a:t>
            </a:r>
            <a:r>
              <a:rPr lang="cs-CZ" dirty="0"/>
              <a:t> – předává další, většinou vědecké a nesamozřejmé znalosti o světě a dovednosti.</a:t>
            </a:r>
          </a:p>
          <a:p>
            <a:endParaRPr lang="cs-CZ" b="1" dirty="0"/>
          </a:p>
          <a:p>
            <a:r>
              <a:rPr lang="cs-CZ" b="1" dirty="0"/>
              <a:t>Vrstevníci</a:t>
            </a:r>
            <a:r>
              <a:rPr lang="cs-CZ" dirty="0"/>
              <a:t> (resp. přátelé) – tvoří </a:t>
            </a:r>
            <a:r>
              <a:rPr lang="cs-CZ" i="1" dirty="0"/>
              <a:t>centrum</a:t>
            </a:r>
            <a:r>
              <a:rPr lang="cs-CZ" dirty="0"/>
              <a:t> sociálního světa jedince.</a:t>
            </a:r>
          </a:p>
          <a:p>
            <a:r>
              <a:rPr lang="cs-CZ" b="1" dirty="0"/>
              <a:t>Tvůrci v masových médiích </a:t>
            </a:r>
            <a:r>
              <a:rPr lang="cs-CZ" dirty="0"/>
              <a:t>– vytváří </a:t>
            </a:r>
            <a:r>
              <a:rPr lang="cs-CZ" i="1" dirty="0"/>
              <a:t>kontext</a:t>
            </a:r>
            <a:r>
              <a:rPr lang="cs-CZ" dirty="0"/>
              <a:t> sociálního světa jedince (písaři, spisovatelé, umělci, hvězdy, vládci, státy, majitelé médií atd.).</a:t>
            </a:r>
          </a:p>
        </p:txBody>
      </p:sp>
      <p:sp>
        <p:nvSpPr>
          <p:cNvPr id="4" name="Zástupný symbol pro obsah 2"/>
          <p:cNvSpPr txBox="1">
            <a:spLocks/>
          </p:cNvSpPr>
          <p:nvPr/>
        </p:nvSpPr>
        <p:spPr>
          <a:xfrm>
            <a:off x="621040" y="3933056"/>
            <a:ext cx="8229600" cy="2736304"/>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cs-CZ" dirty="0"/>
          </a:p>
        </p:txBody>
      </p:sp>
    </p:spTree>
    <p:extLst>
      <p:ext uri="{BB962C8B-B14F-4D97-AF65-F5344CB8AC3E}">
        <p14:creationId xmlns:p14="http://schemas.microsoft.com/office/powerpoint/2010/main" val="3566739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1F331F-E2ED-4F60-A5A6-3FC6108A63C8}"/>
              </a:ext>
            </a:extLst>
          </p:cNvPr>
          <p:cNvSpPr>
            <a:spLocks noGrp="1"/>
          </p:cNvSpPr>
          <p:nvPr>
            <p:ph type="title"/>
          </p:nvPr>
        </p:nvSpPr>
        <p:spPr/>
        <p:txBody>
          <a:bodyPr>
            <a:normAutofit/>
          </a:bodyPr>
          <a:lstStyle/>
          <a:p>
            <a:r>
              <a:rPr lang="cs-CZ" dirty="0"/>
              <a:t>Kanály </a:t>
            </a:r>
            <a:r>
              <a:rPr lang="cs-CZ" b="0" dirty="0"/>
              <a:t>socializace</a:t>
            </a:r>
          </a:p>
        </p:txBody>
      </p:sp>
      <p:sp>
        <p:nvSpPr>
          <p:cNvPr id="3" name="Zástupný symbol pro obsah 2">
            <a:extLst>
              <a:ext uri="{FF2B5EF4-FFF2-40B4-BE49-F238E27FC236}">
                <a16:creationId xmlns:a16="http://schemas.microsoft.com/office/drawing/2014/main" id="{259ED300-EE1D-4094-ADD6-6D47D9D68B20}"/>
              </a:ext>
            </a:extLst>
          </p:cNvPr>
          <p:cNvSpPr>
            <a:spLocks noGrp="1"/>
          </p:cNvSpPr>
          <p:nvPr>
            <p:ph idx="1"/>
          </p:nvPr>
        </p:nvSpPr>
        <p:spPr/>
        <p:txBody>
          <a:bodyPr/>
          <a:lstStyle/>
          <a:p>
            <a:r>
              <a:rPr lang="cs-CZ" b="1" dirty="0"/>
              <a:t>Neverbální komunikace </a:t>
            </a:r>
            <a:r>
              <a:rPr lang="cs-CZ" dirty="0"/>
              <a:t>(chování, jednání, projev) – první druh komunikace! Komunikace </a:t>
            </a:r>
            <a:r>
              <a:rPr lang="cs-CZ" b="1" dirty="0"/>
              <a:t>činem</a:t>
            </a:r>
            <a:r>
              <a:rPr lang="cs-CZ" dirty="0"/>
              <a:t>, resp. chováním.</a:t>
            </a:r>
          </a:p>
          <a:p>
            <a:r>
              <a:rPr lang="cs-CZ" b="1" dirty="0"/>
              <a:t>Verbální komunikace </a:t>
            </a:r>
            <a:r>
              <a:rPr lang="cs-CZ" dirty="0"/>
              <a:t>(plus moderní druhy komunikace: obrazová a textová).</a:t>
            </a:r>
            <a:endParaRPr lang="cs-CZ" b="1" dirty="0"/>
          </a:p>
          <a:p>
            <a:r>
              <a:rPr lang="cs-CZ" dirty="0"/>
              <a:t>Komunikace </a:t>
            </a:r>
            <a:r>
              <a:rPr lang="cs-CZ" b="1" dirty="0"/>
              <a:t>artefakty</a:t>
            </a:r>
            <a:r>
              <a:rPr lang="cs-CZ" dirty="0"/>
              <a:t> (prestižní předměty, uniforma, snubní prsten, šperky…).</a:t>
            </a:r>
          </a:p>
          <a:p>
            <a:r>
              <a:rPr lang="cs-CZ" b="1" dirty="0"/>
              <a:t>Masová média </a:t>
            </a:r>
            <a:r>
              <a:rPr lang="cs-CZ" dirty="0"/>
              <a:t>(knihy, učebnice, televize, internetové stránky, oděv aj.).</a:t>
            </a:r>
          </a:p>
          <a:p>
            <a:endParaRPr lang="cs-CZ" dirty="0"/>
          </a:p>
          <a:p>
            <a:endParaRPr lang="cs-CZ" dirty="0"/>
          </a:p>
        </p:txBody>
      </p:sp>
    </p:spTree>
    <p:extLst>
      <p:ext uri="{BB962C8B-B14F-4D97-AF65-F5344CB8AC3E}">
        <p14:creationId xmlns:p14="http://schemas.microsoft.com/office/powerpoint/2010/main" val="7465752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Vliv genů a prostředí</a:t>
            </a:r>
          </a:p>
        </p:txBody>
      </p:sp>
      <p:sp>
        <p:nvSpPr>
          <p:cNvPr id="3" name="Zástupný symbol pro obsah 2"/>
          <p:cNvSpPr>
            <a:spLocks noGrp="1"/>
          </p:cNvSpPr>
          <p:nvPr>
            <p:ph idx="1"/>
          </p:nvPr>
        </p:nvSpPr>
        <p:spPr/>
        <p:txBody>
          <a:bodyPr/>
          <a:lstStyle/>
          <a:p>
            <a:pPr marL="118872" indent="0">
              <a:buNone/>
            </a:pPr>
            <a:endParaRPr lang="cs-CZ" dirty="0"/>
          </a:p>
          <a:p>
            <a:pPr marL="118872" indent="0">
              <a:buNone/>
            </a:pPr>
            <a:r>
              <a:rPr lang="cs-CZ" dirty="0"/>
              <a:t>Dítě v podnětném prostředí se naučí mnohem více než v nepodnětném.</a:t>
            </a:r>
          </a:p>
          <a:p>
            <a:pPr marL="118872" indent="0">
              <a:buNone/>
            </a:pPr>
            <a:r>
              <a:rPr lang="cs-CZ" dirty="0"/>
              <a:t>Na druhou stranu tu jsou určité limity: např. dítě s DS má svoje limity i ve velmi podnětném prostředí.</a:t>
            </a:r>
          </a:p>
        </p:txBody>
      </p:sp>
    </p:spTree>
    <p:extLst>
      <p:ext uri="{BB962C8B-B14F-4D97-AF65-F5344CB8AC3E}">
        <p14:creationId xmlns:p14="http://schemas.microsoft.com/office/powerpoint/2010/main" val="17076785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Související obrá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352" y="765044"/>
            <a:ext cx="8579296" cy="572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89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Sociálnost lidského vývoje</a:t>
            </a:r>
          </a:p>
        </p:txBody>
      </p:sp>
      <p:sp>
        <p:nvSpPr>
          <p:cNvPr id="3" name="Zástupný symbol pro obsah 2"/>
          <p:cNvSpPr>
            <a:spLocks noGrp="1"/>
          </p:cNvSpPr>
          <p:nvPr>
            <p:ph idx="1"/>
          </p:nvPr>
        </p:nvSpPr>
        <p:spPr>
          <a:xfrm>
            <a:off x="457200" y="1408176"/>
            <a:ext cx="8229600" cy="5333193"/>
          </a:xfrm>
        </p:spPr>
        <p:txBody>
          <a:bodyPr>
            <a:noAutofit/>
          </a:bodyPr>
          <a:lstStyle/>
          <a:p>
            <a:pPr marL="118872" indent="0">
              <a:buNone/>
            </a:pPr>
            <a:r>
              <a:rPr lang="cs-CZ" sz="2000" dirty="0"/>
              <a:t>Všechny mezníky lidské ontogeneze mají svůj sociální rozměr (!):</a:t>
            </a:r>
          </a:p>
          <a:p>
            <a:r>
              <a:rPr lang="cs-CZ" sz="2000" b="1" dirty="0"/>
              <a:t>početí</a:t>
            </a:r>
          </a:p>
          <a:p>
            <a:r>
              <a:rPr lang="cs-CZ" sz="2000" b="1" dirty="0"/>
              <a:t>narození</a:t>
            </a:r>
          </a:p>
          <a:p>
            <a:r>
              <a:rPr lang="cs-CZ" sz="2000" dirty="0"/>
              <a:t>umí chodit, umí … tisíc věcí (srov. lidské chválení)</a:t>
            </a:r>
          </a:p>
          <a:p>
            <a:r>
              <a:rPr lang="cs-CZ" sz="2000" b="1" dirty="0"/>
              <a:t>umí mluvit</a:t>
            </a:r>
          </a:p>
          <a:p>
            <a:r>
              <a:rPr lang="cs-CZ" sz="2000" dirty="0"/>
              <a:t>jde do </a:t>
            </a:r>
            <a:r>
              <a:rPr lang="cs-CZ" sz="2000" b="1" dirty="0"/>
              <a:t>školky</a:t>
            </a:r>
            <a:r>
              <a:rPr lang="cs-CZ" sz="2000" dirty="0"/>
              <a:t> (nároky instituce – různé nároky v různých zemích)</a:t>
            </a:r>
          </a:p>
          <a:p>
            <a:r>
              <a:rPr lang="cs-CZ" sz="2000" dirty="0"/>
              <a:t>jde do </a:t>
            </a:r>
            <a:r>
              <a:rPr lang="cs-CZ" sz="2000" b="1" dirty="0"/>
              <a:t>školy</a:t>
            </a:r>
            <a:r>
              <a:rPr lang="cs-CZ" sz="2000" dirty="0"/>
              <a:t> (nároky instituce)</a:t>
            </a:r>
          </a:p>
          <a:p>
            <a:r>
              <a:rPr lang="cs-CZ" sz="2000" b="1" dirty="0"/>
              <a:t>puberta</a:t>
            </a:r>
            <a:r>
              <a:rPr lang="cs-CZ" sz="2000" dirty="0"/>
              <a:t> – nově působí pohlavní pud; první veřejný partnerský svazek a někdy i první pohlavní styk; vývoj vztahu: zamilování, vztah, dlouhodobý vztah.</a:t>
            </a:r>
          </a:p>
          <a:p>
            <a:r>
              <a:rPr lang="cs-CZ" sz="2000" b="1" dirty="0"/>
              <a:t>adolescence</a:t>
            </a:r>
            <a:r>
              <a:rPr lang="cs-CZ" sz="2000" dirty="0"/>
              <a:t> – resp. právní dospělost, tj. zodpovědnost; ekonomická dospělost, tj. ekonomická nezávislost; aj.</a:t>
            </a:r>
          </a:p>
          <a:p>
            <a:r>
              <a:rPr lang="cs-CZ" sz="2000" b="1" dirty="0"/>
              <a:t>dospělost</a:t>
            </a:r>
            <a:r>
              <a:rPr lang="cs-CZ" sz="2000" dirty="0"/>
              <a:t> (od založení vlastní rodiny) - asi nejdelší období, tudíž obsahuje  obrovské změny, které se uvnitř jednoho období odehrávají.</a:t>
            </a:r>
          </a:p>
          <a:p>
            <a:r>
              <a:rPr lang="cs-CZ" sz="2000" b="1" dirty="0"/>
              <a:t>stáří</a:t>
            </a:r>
            <a:r>
              <a:rPr lang="cs-CZ" sz="2000" dirty="0"/>
              <a:t> (od desintegrace těla?) </a:t>
            </a:r>
          </a:p>
          <a:p>
            <a:r>
              <a:rPr lang="cs-CZ" sz="2000" dirty="0"/>
              <a:t>I </a:t>
            </a:r>
            <a:r>
              <a:rPr lang="cs-CZ" sz="2000" b="1" dirty="0"/>
              <a:t>smrt</a:t>
            </a:r>
            <a:r>
              <a:rPr lang="cs-CZ" sz="2000" dirty="0"/>
              <a:t> je slavena velkolepou oslavou! A hrob je označen viditelně, často i s obrazem zemřelého. Drazí zesnulí žijí v našich pamětech a příbězích dál.</a:t>
            </a:r>
            <a:endParaRPr lang="cs-CZ" sz="2000" b="1" dirty="0"/>
          </a:p>
        </p:txBody>
      </p:sp>
    </p:spTree>
    <p:extLst>
      <p:ext uri="{BB962C8B-B14F-4D97-AF65-F5344CB8AC3E}">
        <p14:creationId xmlns:p14="http://schemas.microsoft.com/office/powerpoint/2010/main" val="67442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4AF6E7-33AF-44CF-9829-E2A58AE96B06}"/>
              </a:ext>
            </a:extLst>
          </p:cNvPr>
          <p:cNvSpPr>
            <a:spLocks noGrp="1"/>
          </p:cNvSpPr>
          <p:nvPr>
            <p:ph type="title"/>
          </p:nvPr>
        </p:nvSpPr>
        <p:spPr/>
        <p:txBody>
          <a:bodyPr/>
          <a:lstStyle/>
          <a:p>
            <a:r>
              <a:rPr lang="cs-CZ" dirty="0"/>
              <a:t>E. </a:t>
            </a:r>
            <a:r>
              <a:rPr lang="cs-CZ" dirty="0" err="1"/>
              <a:t>Sapir</a:t>
            </a:r>
            <a:r>
              <a:rPr lang="cs-CZ" dirty="0"/>
              <a:t> a B.L. </a:t>
            </a:r>
            <a:r>
              <a:rPr lang="cs-CZ" dirty="0" err="1"/>
              <a:t>Whorf</a:t>
            </a:r>
            <a:endParaRPr lang="cs-CZ" dirty="0"/>
          </a:p>
        </p:txBody>
      </p:sp>
      <p:sp>
        <p:nvSpPr>
          <p:cNvPr id="3" name="Zástupný obsah 2">
            <a:extLst>
              <a:ext uri="{FF2B5EF4-FFF2-40B4-BE49-F238E27FC236}">
                <a16:creationId xmlns:a16="http://schemas.microsoft.com/office/drawing/2014/main" id="{27DA3A00-0ABB-48B9-B67A-E7899FD5416B}"/>
              </a:ext>
            </a:extLst>
          </p:cNvPr>
          <p:cNvSpPr>
            <a:spLocks noGrp="1"/>
          </p:cNvSpPr>
          <p:nvPr>
            <p:ph idx="1"/>
          </p:nvPr>
        </p:nvSpPr>
        <p:spPr/>
        <p:txBody>
          <a:bodyPr>
            <a:normAutofit/>
          </a:bodyPr>
          <a:lstStyle/>
          <a:p>
            <a:r>
              <a:rPr lang="cs-CZ" dirty="0" err="1"/>
              <a:t>Sapir-Whorfova</a:t>
            </a:r>
            <a:r>
              <a:rPr lang="cs-CZ" dirty="0"/>
              <a:t> hypotéza tvrdí, že jazyk a jazykové kategorie determinují/ovlivňují naše kognitivní procesy.</a:t>
            </a:r>
          </a:p>
          <a:p>
            <a:endParaRPr lang="cs-CZ" dirty="0"/>
          </a:p>
        </p:txBody>
      </p:sp>
    </p:spTree>
    <p:extLst>
      <p:ext uri="{BB962C8B-B14F-4D97-AF65-F5344CB8AC3E}">
        <p14:creationId xmlns:p14="http://schemas.microsoft.com/office/powerpoint/2010/main" val="6662273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Lexikalizace = kategorizace</a:t>
            </a:r>
          </a:p>
        </p:txBody>
      </p:sp>
      <p:sp>
        <p:nvSpPr>
          <p:cNvPr id="3" name="Zástupný symbol pro obsah 2"/>
          <p:cNvSpPr>
            <a:spLocks noGrp="1"/>
          </p:cNvSpPr>
          <p:nvPr>
            <p:ph idx="1"/>
          </p:nvPr>
        </p:nvSpPr>
        <p:spPr/>
        <p:txBody>
          <a:bodyPr/>
          <a:lstStyle/>
          <a:p>
            <a:endParaRPr lang="cs-CZ" dirty="0"/>
          </a:p>
        </p:txBody>
      </p:sp>
      <p:pic>
        <p:nvPicPr>
          <p:cNvPr id="4098" name="Picture 2"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29" y="1498917"/>
            <a:ext cx="8901471" cy="50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936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Evoluce sociálnosti: rodičovství</a:t>
            </a:r>
          </a:p>
        </p:txBody>
      </p:sp>
      <p:sp>
        <p:nvSpPr>
          <p:cNvPr id="3" name="Zástupný symbol pro obsah 2"/>
          <p:cNvSpPr>
            <a:spLocks noGrp="1"/>
          </p:cNvSpPr>
          <p:nvPr>
            <p:ph idx="1"/>
          </p:nvPr>
        </p:nvSpPr>
        <p:spPr>
          <a:xfrm>
            <a:off x="457200" y="1775191"/>
            <a:ext cx="8229600" cy="4894169"/>
          </a:xfrm>
        </p:spPr>
        <p:txBody>
          <a:bodyPr>
            <a:normAutofit fontScale="92500" lnSpcReduction="20000"/>
          </a:bodyPr>
          <a:lstStyle/>
          <a:p>
            <a:pPr marL="118872" indent="0">
              <a:buNone/>
            </a:pPr>
            <a:r>
              <a:rPr lang="cs-CZ" dirty="0"/>
              <a:t>U savců a ptáků je sociálnost spojená s reprodukcí a s péčí o potomstvo!</a:t>
            </a:r>
          </a:p>
          <a:p>
            <a:pPr marL="118872" indent="0">
              <a:buNone/>
            </a:pPr>
            <a:r>
              <a:rPr lang="cs-CZ" sz="1600" dirty="0"/>
              <a:t>Schopnost péče o potomstvo se u suchozemských obratlovců rozvinula asi ne dříve než před 300 milióny lety s nástupem </a:t>
            </a:r>
            <a:r>
              <a:rPr lang="cs-CZ" sz="1600" dirty="0" err="1"/>
              <a:t>therapsidů</a:t>
            </a:r>
            <a:r>
              <a:rPr lang="cs-CZ" sz="1600" dirty="0"/>
              <a:t> a dinosaurů.</a:t>
            </a:r>
          </a:p>
          <a:p>
            <a:pPr marL="118872" indent="0">
              <a:buNone/>
            </a:pPr>
            <a:endParaRPr lang="cs-CZ" dirty="0"/>
          </a:p>
          <a:p>
            <a:pPr marL="118872" indent="0">
              <a:buNone/>
            </a:pPr>
            <a:r>
              <a:rPr lang="cs-CZ" dirty="0"/>
              <a:t>Péče o potomstvo je mj. spojená s podnětným sociobiologickým termínem </a:t>
            </a:r>
            <a:r>
              <a:rPr lang="cs-CZ" b="1" i="1" dirty="0" err="1"/>
              <a:t>parental</a:t>
            </a:r>
            <a:r>
              <a:rPr lang="cs-CZ" b="1" i="1" dirty="0"/>
              <a:t> </a:t>
            </a:r>
            <a:r>
              <a:rPr lang="cs-CZ" b="1" i="1" dirty="0" err="1"/>
              <a:t>investment</a:t>
            </a:r>
            <a:r>
              <a:rPr lang="cs-CZ" b="1" i="1" dirty="0"/>
              <a:t>  </a:t>
            </a:r>
            <a:r>
              <a:rPr lang="cs-CZ" i="1" dirty="0"/>
              <a:t>(= </a:t>
            </a:r>
            <a:r>
              <a:rPr lang="cs-CZ" b="1" i="1" dirty="0"/>
              <a:t>investice do rodičovství</a:t>
            </a:r>
            <a:r>
              <a:rPr lang="cs-CZ" dirty="0"/>
              <a:t>). Teorie </a:t>
            </a:r>
            <a:r>
              <a:rPr lang="cs-CZ" i="1" dirty="0"/>
              <a:t>investice do rodičovství </a:t>
            </a:r>
            <a:r>
              <a:rPr lang="cs-CZ" dirty="0"/>
              <a:t>dobře vysvětluje různé proměny sexuálního chování druhu ve vztahu k péči o potomky, k velikosti a uspořádání skupiny apod.</a:t>
            </a:r>
          </a:p>
          <a:p>
            <a:pPr marL="118872" indent="0">
              <a:buNone/>
            </a:pPr>
            <a:endParaRPr lang="cs-CZ" sz="2200" dirty="0"/>
          </a:p>
          <a:p>
            <a:pPr marL="118872" indent="0">
              <a:buNone/>
            </a:pPr>
            <a:r>
              <a:rPr lang="cs-CZ" sz="2200" dirty="0"/>
              <a:t>Např. vztah mezi pohlavním dimorfizmem a uspořádáním rodinné jednotky (viz dále).</a:t>
            </a:r>
          </a:p>
        </p:txBody>
      </p:sp>
    </p:spTree>
    <p:extLst>
      <p:ext uri="{BB962C8B-B14F-4D97-AF65-F5344CB8AC3E}">
        <p14:creationId xmlns:p14="http://schemas.microsoft.com/office/powerpoint/2010/main" val="36188220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2"/>
          <a:stretch>
            <a:fillRect/>
          </a:stretch>
        </p:blipFill>
        <p:spPr>
          <a:xfrm rot="5400000">
            <a:off x="1586694" y="-793797"/>
            <a:ext cx="5938848" cy="7918464"/>
          </a:xfrm>
          <a:prstGeom prst="rect">
            <a:avLst/>
          </a:prstGeom>
        </p:spPr>
      </p:pic>
      <p:sp>
        <p:nvSpPr>
          <p:cNvPr id="3" name="TextovéPole 2"/>
          <p:cNvSpPr txBox="1"/>
          <p:nvPr/>
        </p:nvSpPr>
        <p:spPr>
          <a:xfrm>
            <a:off x="628650" y="6211669"/>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37323426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a:t>Kategorizace v angličtině a čínštině: </a:t>
            </a:r>
            <a:r>
              <a:rPr lang="cs-CZ" sz="4000" b="1" dirty="0"/>
              <a:t>klasifikátory (předložky)</a:t>
            </a:r>
          </a:p>
        </p:txBody>
      </p:sp>
      <p:pic>
        <p:nvPicPr>
          <p:cNvPr id="4" name="Zástupný symbol pro obsah 3"/>
          <p:cNvPicPr>
            <a:picLocks noGrp="1" noChangeAspect="1"/>
          </p:cNvPicPr>
          <p:nvPr>
            <p:ph idx="1"/>
          </p:nvPr>
        </p:nvPicPr>
        <p:blipFill>
          <a:blip r:embed="rId2"/>
          <a:stretch>
            <a:fillRect/>
          </a:stretch>
        </p:blipFill>
        <p:spPr>
          <a:xfrm rot="5400000">
            <a:off x="1888979" y="711057"/>
            <a:ext cx="5000043" cy="6959307"/>
          </a:xfrm>
          <a:prstGeom prst="rect">
            <a:avLst/>
          </a:prstGeom>
        </p:spPr>
      </p:pic>
      <p:sp>
        <p:nvSpPr>
          <p:cNvPr id="5" name="TextovéPole 4">
            <a:extLst>
              <a:ext uri="{FF2B5EF4-FFF2-40B4-BE49-F238E27FC236}">
                <a16:creationId xmlns:a16="http://schemas.microsoft.com/office/drawing/2014/main" id="{8036C4DF-F084-4409-8131-506CCB9A3476}"/>
              </a:ext>
            </a:extLst>
          </p:cNvPr>
          <p:cNvSpPr txBox="1"/>
          <p:nvPr/>
        </p:nvSpPr>
        <p:spPr>
          <a:xfrm>
            <a:off x="107504" y="6488668"/>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26715393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Slovesa</a:t>
            </a:r>
          </a:p>
        </p:txBody>
      </p:sp>
      <p:pic>
        <p:nvPicPr>
          <p:cNvPr id="4" name="Zástupný symbol pro obsah 3"/>
          <p:cNvPicPr>
            <a:picLocks noGrp="1" noChangeAspect="1"/>
          </p:cNvPicPr>
          <p:nvPr>
            <p:ph idx="1"/>
          </p:nvPr>
        </p:nvPicPr>
        <p:blipFill>
          <a:blip r:embed="rId2"/>
          <a:stretch>
            <a:fillRect/>
          </a:stretch>
        </p:blipFill>
        <p:spPr>
          <a:xfrm rot="16200000">
            <a:off x="647567" y="1584250"/>
            <a:ext cx="3600451" cy="4248532"/>
          </a:xfrm>
          <a:prstGeom prst="rect">
            <a:avLst/>
          </a:prstGeom>
        </p:spPr>
      </p:pic>
      <p:pic>
        <p:nvPicPr>
          <p:cNvPr id="5" name="Obrázek 4"/>
          <p:cNvPicPr>
            <a:picLocks noChangeAspect="1"/>
          </p:cNvPicPr>
          <p:nvPr/>
        </p:nvPicPr>
        <p:blipFill>
          <a:blip r:embed="rId3"/>
          <a:stretch>
            <a:fillRect/>
          </a:stretch>
        </p:blipFill>
        <p:spPr>
          <a:xfrm rot="16200000">
            <a:off x="4973438" y="1589204"/>
            <a:ext cx="3600450" cy="4238625"/>
          </a:xfrm>
          <a:prstGeom prst="rect">
            <a:avLst/>
          </a:prstGeom>
        </p:spPr>
      </p:pic>
      <p:sp>
        <p:nvSpPr>
          <p:cNvPr id="3" name="TextovéPole 2"/>
          <p:cNvSpPr txBox="1"/>
          <p:nvPr/>
        </p:nvSpPr>
        <p:spPr>
          <a:xfrm>
            <a:off x="107504" y="5871411"/>
            <a:ext cx="4546846" cy="338554"/>
          </a:xfrm>
          <a:prstGeom prst="rect">
            <a:avLst/>
          </a:prstGeom>
          <a:noFill/>
        </p:spPr>
        <p:txBody>
          <a:bodyPr wrap="square" rtlCol="0">
            <a:spAutoFit/>
          </a:bodyPr>
          <a:lstStyle/>
          <a:p>
            <a:r>
              <a:rPr lang="cs-CZ" sz="1600" dirty="0"/>
              <a:t>Čínská slovesa s významem </a:t>
            </a:r>
            <a:r>
              <a:rPr lang="cs-CZ" sz="1600" i="1" dirty="0"/>
              <a:t>držet </a:t>
            </a:r>
            <a:r>
              <a:rPr lang="cs-CZ" sz="1600" dirty="0"/>
              <a:t>(resp. </a:t>
            </a:r>
            <a:r>
              <a:rPr lang="cs-CZ" sz="1600" i="1" dirty="0"/>
              <a:t>to hold</a:t>
            </a:r>
            <a:r>
              <a:rPr lang="cs-CZ" sz="1600" dirty="0"/>
              <a:t>)</a:t>
            </a:r>
            <a:r>
              <a:rPr lang="cs-CZ" sz="1600" i="1" dirty="0"/>
              <a:t>.</a:t>
            </a:r>
          </a:p>
        </p:txBody>
      </p:sp>
      <p:sp>
        <p:nvSpPr>
          <p:cNvPr id="6" name="TextovéPole 5"/>
          <p:cNvSpPr txBox="1"/>
          <p:nvPr/>
        </p:nvSpPr>
        <p:spPr>
          <a:xfrm>
            <a:off x="4654350" y="5871411"/>
            <a:ext cx="4042670" cy="646331"/>
          </a:xfrm>
          <a:prstGeom prst="rect">
            <a:avLst/>
          </a:prstGeom>
          <a:noFill/>
        </p:spPr>
        <p:txBody>
          <a:bodyPr wrap="square" rtlCol="0">
            <a:spAutoFit/>
          </a:bodyPr>
          <a:lstStyle/>
          <a:p>
            <a:r>
              <a:rPr lang="cs-CZ" dirty="0"/>
              <a:t>Japonská a korejská kategorizace slovesa </a:t>
            </a:r>
            <a:r>
              <a:rPr lang="cs-CZ" i="1" dirty="0"/>
              <a:t>držet</a:t>
            </a:r>
            <a:r>
              <a:rPr lang="cs-CZ" dirty="0"/>
              <a:t> (resp. </a:t>
            </a:r>
            <a:r>
              <a:rPr lang="cs-CZ" i="1" dirty="0"/>
              <a:t>to hold).</a:t>
            </a:r>
          </a:p>
        </p:txBody>
      </p:sp>
      <p:sp>
        <p:nvSpPr>
          <p:cNvPr id="7" name="TextovéPole 6">
            <a:extLst>
              <a:ext uri="{FF2B5EF4-FFF2-40B4-BE49-F238E27FC236}">
                <a16:creationId xmlns:a16="http://schemas.microsoft.com/office/drawing/2014/main" id="{000591AE-477E-4D64-9DBB-EAEB58D73EC6}"/>
              </a:ext>
            </a:extLst>
          </p:cNvPr>
          <p:cNvSpPr txBox="1"/>
          <p:nvPr/>
        </p:nvSpPr>
        <p:spPr>
          <a:xfrm>
            <a:off x="107504" y="6488668"/>
            <a:ext cx="7886700" cy="369332"/>
          </a:xfrm>
          <a:prstGeom prst="rect">
            <a:avLst/>
          </a:prstGeom>
          <a:noFill/>
        </p:spPr>
        <p:txBody>
          <a:bodyPr wrap="square" rtlCol="0">
            <a:spAutoFit/>
          </a:bodyPr>
          <a:lstStyle/>
          <a:p>
            <a:r>
              <a:rPr lang="cs-CZ" dirty="0"/>
              <a:t>Převzato z knihy </a:t>
            </a:r>
            <a:r>
              <a:rPr lang="cs-CZ" dirty="0" err="1"/>
              <a:t>Imaiová</a:t>
            </a:r>
            <a:r>
              <a:rPr lang="cs-CZ" dirty="0"/>
              <a:t>, 2015.</a:t>
            </a:r>
          </a:p>
        </p:txBody>
      </p:sp>
    </p:spTree>
    <p:extLst>
      <p:ext uri="{BB962C8B-B14F-4D97-AF65-F5344CB8AC3E}">
        <p14:creationId xmlns:p14="http://schemas.microsoft.com/office/powerpoint/2010/main" val="9705692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60513A-CDE4-43A7-8376-EA9E193BC7EE}"/>
              </a:ext>
            </a:extLst>
          </p:cNvPr>
          <p:cNvSpPr>
            <a:spLocks noGrp="1"/>
          </p:cNvSpPr>
          <p:nvPr>
            <p:ph type="title"/>
          </p:nvPr>
        </p:nvSpPr>
        <p:spPr/>
        <p:txBody>
          <a:bodyPr/>
          <a:lstStyle/>
          <a:p>
            <a:r>
              <a:rPr lang="cs-CZ" dirty="0"/>
              <a:t>L.S. Vygotskij a A.R. Lurija</a:t>
            </a:r>
          </a:p>
        </p:txBody>
      </p:sp>
      <p:sp>
        <p:nvSpPr>
          <p:cNvPr id="3" name="Zástupný obsah 2">
            <a:extLst>
              <a:ext uri="{FF2B5EF4-FFF2-40B4-BE49-F238E27FC236}">
                <a16:creationId xmlns:a16="http://schemas.microsoft.com/office/drawing/2014/main" id="{B1BB7B22-2FF9-44DE-BED2-6CD0F21EF1B1}"/>
              </a:ext>
            </a:extLst>
          </p:cNvPr>
          <p:cNvSpPr>
            <a:spLocks noGrp="1"/>
          </p:cNvSpPr>
          <p:nvPr>
            <p:ph idx="1"/>
          </p:nvPr>
        </p:nvSpPr>
        <p:spPr/>
        <p:txBody>
          <a:bodyPr>
            <a:normAutofit fontScale="85000" lnSpcReduction="20000"/>
          </a:bodyPr>
          <a:lstStyle/>
          <a:p>
            <a:r>
              <a:rPr lang="cs-CZ" dirty="0"/>
              <a:t>Hypotéza </a:t>
            </a:r>
            <a:r>
              <a:rPr lang="cs-CZ" b="1" dirty="0"/>
              <a:t>kulturně historické školy psychologie </a:t>
            </a:r>
            <a:r>
              <a:rPr lang="cs-CZ" dirty="0"/>
              <a:t>(</a:t>
            </a:r>
            <a:r>
              <a:rPr lang="cs-CZ" b="1" dirty="0"/>
              <a:t>Vygotskij</a:t>
            </a:r>
            <a:r>
              <a:rPr lang="cs-CZ" dirty="0"/>
              <a:t>, </a:t>
            </a:r>
            <a:r>
              <a:rPr lang="cs-CZ" b="1" dirty="0"/>
              <a:t>Lurija</a:t>
            </a:r>
            <a:r>
              <a:rPr lang="cs-CZ" dirty="0"/>
              <a:t>, </a:t>
            </a:r>
            <a:r>
              <a:rPr lang="cs-CZ" dirty="0" err="1"/>
              <a:t>Elkonin</a:t>
            </a:r>
            <a:r>
              <a:rPr lang="cs-CZ" dirty="0"/>
              <a:t>, </a:t>
            </a:r>
            <a:r>
              <a:rPr lang="cs-CZ" dirty="0" err="1"/>
              <a:t>Leonťev</a:t>
            </a:r>
            <a:r>
              <a:rPr lang="cs-CZ" dirty="0"/>
              <a:t> ad.) je mnohem obecnější a je podpořena empirickým výzkumem (Lurija, 1976). </a:t>
            </a:r>
          </a:p>
          <a:p>
            <a:r>
              <a:rPr lang="cs-CZ" dirty="0"/>
              <a:t>Tvrdí, že celý </a:t>
            </a:r>
            <a:r>
              <a:rPr lang="cs-CZ" b="1" dirty="0"/>
              <a:t>kulturně historický vývoj společnosti </a:t>
            </a:r>
            <a:r>
              <a:rPr lang="cs-CZ" dirty="0"/>
              <a:t>(nejen jazyk; neboť jazyk je vždy spojen s praxí a děje se v určitých kontextech) </a:t>
            </a:r>
            <a:r>
              <a:rPr lang="cs-CZ" b="1" dirty="0"/>
              <a:t>významně ovlivňuje všechny psychické procesy </a:t>
            </a:r>
            <a:r>
              <a:rPr lang="cs-CZ" dirty="0"/>
              <a:t>(vnímání, kategorizaci, usuzování, sebepojetí). </a:t>
            </a:r>
          </a:p>
          <a:p>
            <a:r>
              <a:rPr lang="cs-CZ" dirty="0"/>
              <a:t>Srov. fenomenální mezikulturní výzkum A.R. </a:t>
            </a:r>
            <a:r>
              <a:rPr lang="cs-CZ" dirty="0" err="1"/>
              <a:t>Luriji</a:t>
            </a:r>
            <a:r>
              <a:rPr lang="cs-CZ" dirty="0"/>
              <a:t> (1976) ve 30. letech v Uzbekistánu, které ukázaly, jak zásadně se změnil průběh kognitivních procesů díky školní výuce (resp. při zavedení gramotnosti).</a:t>
            </a:r>
          </a:p>
        </p:txBody>
      </p:sp>
    </p:spTree>
    <p:extLst>
      <p:ext uri="{BB962C8B-B14F-4D97-AF65-F5344CB8AC3E}">
        <p14:creationId xmlns:p14="http://schemas.microsoft.com/office/powerpoint/2010/main" val="42948028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extLst>
      <p:ext uri="{BB962C8B-B14F-4D97-AF65-F5344CB8AC3E}">
        <p14:creationId xmlns:p14="http://schemas.microsoft.com/office/powerpoint/2010/main" val="3625898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10AF40-9B42-433F-8E4C-D447328C3D5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0EC6B60-ED34-4D09-9BAB-B4009164C935}"/>
              </a:ext>
            </a:extLst>
          </p:cNvPr>
          <p:cNvSpPr>
            <a:spLocks noGrp="1"/>
          </p:cNvSpPr>
          <p:nvPr>
            <p:ph idx="1"/>
          </p:nvPr>
        </p:nvSpPr>
        <p:spPr/>
        <p:txBody>
          <a:bodyPr>
            <a:normAutofit fontScale="85000" lnSpcReduction="10000"/>
          </a:bodyPr>
          <a:lstStyle/>
          <a:p>
            <a:pPr marL="118872" indent="0">
              <a:buNone/>
            </a:pPr>
            <a:r>
              <a:rPr lang="cs-CZ" sz="3200" dirty="0"/>
              <a:t>Uvědomění si sociálního kontextu své profese a jejích cílů by pro učitele a speciálního pedagoga měla být základem, ze kterého dále uvažuje všechny ostatní kroky vzdělávacího procesu.</a:t>
            </a:r>
          </a:p>
          <a:p>
            <a:pPr marL="118872" indent="0">
              <a:buNone/>
            </a:pPr>
            <a:endParaRPr lang="cs-CZ" dirty="0"/>
          </a:p>
          <a:p>
            <a:pPr marL="118872" indent="0">
              <a:buNone/>
            </a:pPr>
            <a:r>
              <a:rPr lang="cs-CZ" dirty="0"/>
              <a:t>Vaše působení musí být pokud možno vždy pro svěřence </a:t>
            </a:r>
            <a:r>
              <a:rPr lang="cs-CZ" b="1" dirty="0"/>
              <a:t>příjemné,</a:t>
            </a:r>
            <a:r>
              <a:rPr lang="cs-CZ" dirty="0"/>
              <a:t> což samozřejmě nelze vždy úplně splnit. Ale svěřenec se musí s Vámi cítit </a:t>
            </a:r>
            <a:r>
              <a:rPr lang="cs-CZ" b="1" dirty="0"/>
              <a:t>bezpečně</a:t>
            </a:r>
            <a:r>
              <a:rPr lang="cs-CZ" dirty="0"/>
              <a:t>.</a:t>
            </a:r>
          </a:p>
          <a:p>
            <a:pPr marL="118872" indent="0">
              <a:buNone/>
            </a:pPr>
            <a:endParaRPr lang="cs-CZ" dirty="0"/>
          </a:p>
          <a:p>
            <a:pPr marL="118872" indent="0">
              <a:buNone/>
            </a:pPr>
            <a:r>
              <a:rPr lang="cs-CZ" dirty="0"/>
              <a:t>Učitel</a:t>
            </a:r>
            <a:r>
              <a:rPr lang="cs-CZ" sz="3200" dirty="0"/>
              <a:t> utváří vhodné klima ve třídě, vzdělává žáky, vychovává je, vzdělává sebe, komunikuje s kolegy a rodiči žáků.</a:t>
            </a:r>
          </a:p>
          <a:p>
            <a:endParaRPr lang="cs-CZ" dirty="0"/>
          </a:p>
        </p:txBody>
      </p:sp>
    </p:spTree>
    <p:extLst>
      <p:ext uri="{BB962C8B-B14F-4D97-AF65-F5344CB8AC3E}">
        <p14:creationId xmlns:p14="http://schemas.microsoft.com/office/powerpoint/2010/main" val="567353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Učitel a sociální psychologie</a:t>
            </a:r>
          </a:p>
        </p:txBody>
      </p:sp>
      <p:sp>
        <p:nvSpPr>
          <p:cNvPr id="3" name="Zástupný symbol pro obsah 2"/>
          <p:cNvSpPr>
            <a:spLocks noGrp="1"/>
          </p:cNvSpPr>
          <p:nvPr>
            <p:ph idx="1"/>
          </p:nvPr>
        </p:nvSpPr>
        <p:spPr>
          <a:xfrm>
            <a:off x="457200" y="1628801"/>
            <a:ext cx="8229600" cy="5040559"/>
          </a:xfrm>
        </p:spPr>
        <p:txBody>
          <a:bodyPr>
            <a:normAutofit/>
          </a:bodyPr>
          <a:lstStyle/>
          <a:p>
            <a:pPr marL="118872" indent="0">
              <a:buNone/>
            </a:pPr>
            <a:r>
              <a:rPr lang="cs-CZ" dirty="0"/>
              <a:t>Učitel by měl každou třídu dobře znát jak po stránce </a:t>
            </a:r>
            <a:r>
              <a:rPr lang="cs-CZ" b="1" dirty="0"/>
              <a:t>osobnostní</a:t>
            </a:r>
            <a:r>
              <a:rPr lang="cs-CZ" dirty="0"/>
              <a:t>, tak po stránce </a:t>
            </a:r>
            <a:r>
              <a:rPr lang="cs-CZ" b="1" dirty="0"/>
              <a:t>sociální </a:t>
            </a:r>
            <a:r>
              <a:rPr lang="cs-CZ" dirty="0"/>
              <a:t>(znát všechny jménem, znát jejich vztahy, jejich rodinné poměry, </a:t>
            </a:r>
            <a:r>
              <a:rPr lang="cs-CZ" b="1" dirty="0"/>
              <a:t>znát soc. procesy a jevy</a:t>
            </a:r>
            <a:r>
              <a:rPr lang="cs-CZ" dirty="0"/>
              <a:t>, znát soc. </a:t>
            </a:r>
            <a:r>
              <a:rPr lang="cs-CZ" b="1" dirty="0"/>
              <a:t>systém třídy </a:t>
            </a:r>
            <a:r>
              <a:rPr lang="cs-CZ" dirty="0"/>
              <a:t>a úroveň </a:t>
            </a:r>
            <a:r>
              <a:rPr lang="cs-CZ" b="1" dirty="0"/>
              <a:t>sociální kompetence </a:t>
            </a:r>
            <a:r>
              <a:rPr lang="cs-CZ" dirty="0"/>
              <a:t>jednotlivých žáků). </a:t>
            </a:r>
          </a:p>
          <a:p>
            <a:pPr marL="118872" indent="0">
              <a:buNone/>
            </a:pPr>
            <a:endParaRPr lang="cs-CZ" dirty="0"/>
          </a:p>
          <a:p>
            <a:pPr marL="118872" indent="0">
              <a:buNone/>
            </a:pPr>
            <a:r>
              <a:rPr lang="cs-CZ" b="1" dirty="0"/>
              <a:t>Aktivita</a:t>
            </a:r>
            <a:r>
              <a:rPr lang="cs-CZ" dirty="0"/>
              <a:t>: Co vím o sourozencích svých žáků (svěřenců)? Co vím o: jeho koníčcích, o zaměstnání rodičů svých žáků?</a:t>
            </a:r>
          </a:p>
          <a:p>
            <a:pPr marL="118872" indent="0">
              <a:buNone/>
            </a:pPr>
            <a:endParaRPr lang="cs-CZ" dirty="0"/>
          </a:p>
          <a:p>
            <a:endParaRPr lang="cs-CZ" dirty="0"/>
          </a:p>
        </p:txBody>
      </p:sp>
    </p:spTree>
    <p:extLst>
      <p:ext uri="{BB962C8B-B14F-4D97-AF65-F5344CB8AC3E}">
        <p14:creationId xmlns:p14="http://schemas.microsoft.com/office/powerpoint/2010/main" val="212432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Emoce a citová vazba</a:t>
            </a:r>
          </a:p>
        </p:txBody>
      </p:sp>
      <p:sp>
        <p:nvSpPr>
          <p:cNvPr id="3" name="Zástupný symbol pro obsah 2"/>
          <p:cNvSpPr>
            <a:spLocks noGrp="1"/>
          </p:cNvSpPr>
          <p:nvPr>
            <p:ph idx="1"/>
          </p:nvPr>
        </p:nvSpPr>
        <p:spPr/>
        <p:txBody>
          <a:bodyPr>
            <a:normAutofit fontScale="92500" lnSpcReduction="20000"/>
          </a:bodyPr>
          <a:lstStyle/>
          <a:p>
            <a:pPr>
              <a:buNone/>
            </a:pPr>
            <a:r>
              <a:rPr lang="cs-CZ" dirty="0"/>
              <a:t>M. </a:t>
            </a:r>
            <a:r>
              <a:rPr lang="cs-CZ" dirty="0" err="1"/>
              <a:t>Ainsworthová</a:t>
            </a:r>
            <a:r>
              <a:rPr lang="cs-CZ" dirty="0"/>
              <a:t> zkoumala citovou vazbu a odlišila jistou a 2 nejisté vazby. Ovšem to je stále jakási vazba. Jsou lidé bez vyvinuté vazby.</a:t>
            </a:r>
          </a:p>
          <a:p>
            <a:pPr>
              <a:buNone/>
            </a:pPr>
            <a:r>
              <a:rPr lang="cs-CZ" dirty="0" err="1"/>
              <a:t>Bowlby</a:t>
            </a:r>
            <a:r>
              <a:rPr lang="cs-CZ" dirty="0"/>
              <a:t> a </a:t>
            </a:r>
            <a:r>
              <a:rPr lang="cs-CZ" dirty="0" err="1"/>
              <a:t>Spitz</a:t>
            </a:r>
            <a:r>
              <a:rPr lang="cs-CZ" dirty="0"/>
              <a:t> zkoumali děti, které byly citově a sociálně deprivované více než 6 měsíců v prvním roce života.</a:t>
            </a:r>
          </a:p>
          <a:p>
            <a:pPr>
              <a:buNone/>
            </a:pPr>
            <a:r>
              <a:rPr lang="cs-CZ" dirty="0" err="1"/>
              <a:t>Bowlby</a:t>
            </a:r>
            <a:r>
              <a:rPr lang="cs-CZ" dirty="0"/>
              <a:t>: 12 ze 14 dětí klasifikovaných jako emočně </a:t>
            </a:r>
            <a:r>
              <a:rPr lang="cs-CZ" dirty="0" err="1"/>
              <a:t>oploštělých</a:t>
            </a:r>
            <a:r>
              <a:rPr lang="cs-CZ" dirty="0"/>
              <a:t> (</a:t>
            </a:r>
            <a:r>
              <a:rPr lang="cs-CZ" i="1" dirty="0" err="1"/>
              <a:t>affectionless</a:t>
            </a:r>
            <a:r>
              <a:rPr lang="cs-CZ" dirty="0"/>
              <a:t>) prožilo kompletní a dlouhodobou separaci od rodičů.</a:t>
            </a:r>
          </a:p>
          <a:p>
            <a:pPr>
              <a:buNone/>
            </a:pPr>
            <a:r>
              <a:rPr lang="cs-CZ" dirty="0" err="1"/>
              <a:t>Spitz</a:t>
            </a:r>
            <a:r>
              <a:rPr lang="cs-CZ" dirty="0"/>
              <a:t> mluvil o </a:t>
            </a:r>
            <a:r>
              <a:rPr lang="cs-CZ" b="1" dirty="0" err="1"/>
              <a:t>hospitalismu</a:t>
            </a:r>
            <a:r>
              <a:rPr lang="cs-CZ" dirty="0"/>
              <a:t>.</a:t>
            </a:r>
          </a:p>
          <a:p>
            <a:pPr>
              <a:buNone/>
            </a:pPr>
            <a:r>
              <a:rPr lang="cs-CZ" dirty="0"/>
              <a:t> </a:t>
            </a:r>
          </a:p>
        </p:txBody>
      </p:sp>
    </p:spTree>
    <p:extLst>
      <p:ext uri="{BB962C8B-B14F-4D97-AF65-F5344CB8AC3E}">
        <p14:creationId xmlns:p14="http://schemas.microsoft.com/office/powerpoint/2010/main" val="12659899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LITERATURA:</a:t>
            </a:r>
          </a:p>
        </p:txBody>
      </p:sp>
      <p:sp>
        <p:nvSpPr>
          <p:cNvPr id="3" name="Zástupný symbol pro obsah 2"/>
          <p:cNvSpPr>
            <a:spLocks noGrp="1"/>
          </p:cNvSpPr>
          <p:nvPr>
            <p:ph idx="1"/>
          </p:nvPr>
        </p:nvSpPr>
        <p:spPr/>
        <p:txBody>
          <a:bodyPr>
            <a:normAutofit fontScale="92500" lnSpcReduction="20000"/>
          </a:bodyPr>
          <a:lstStyle/>
          <a:p>
            <a:pPr marL="118872" indent="0">
              <a:buNone/>
            </a:pPr>
            <a:endParaRPr lang="cs-CZ" dirty="0"/>
          </a:p>
          <a:p>
            <a:r>
              <a:rPr lang="en-US" dirty="0"/>
              <a:t>Allport, G. W (1985). The Historical Background of Social Psychology. In G. </a:t>
            </a:r>
            <a:r>
              <a:rPr lang="en-US" dirty="0" err="1"/>
              <a:t>Lindzey</a:t>
            </a:r>
            <a:r>
              <a:rPr lang="en-US" dirty="0"/>
              <a:t> </a:t>
            </a:r>
            <a:r>
              <a:rPr lang="cs-CZ" dirty="0"/>
              <a:t>&amp;</a:t>
            </a:r>
            <a:r>
              <a:rPr lang="en-US" dirty="0"/>
              <a:t> E. Aronson (ed.). </a:t>
            </a:r>
            <a:r>
              <a:rPr lang="en-US" i="1" dirty="0"/>
              <a:t>The Handbook of Social Psychology</a:t>
            </a:r>
            <a:r>
              <a:rPr lang="en-US" dirty="0"/>
              <a:t>. New York: McGraw Hill. p. 5.</a:t>
            </a:r>
            <a:endParaRPr lang="cs-CZ" dirty="0"/>
          </a:p>
          <a:p>
            <a:r>
              <a:rPr lang="cs-CZ" dirty="0"/>
              <a:t>Freud, 1991. </a:t>
            </a:r>
            <a:r>
              <a:rPr lang="cs-CZ" i="1" dirty="0"/>
              <a:t>Vybrané spisy I</a:t>
            </a:r>
            <a:r>
              <a:rPr lang="cs-CZ" dirty="0"/>
              <a:t>. Praha: Avicenum.</a:t>
            </a:r>
          </a:p>
          <a:p>
            <a:r>
              <a:rPr lang="cs-CZ" dirty="0" err="1"/>
              <a:t>Hunt</a:t>
            </a:r>
            <a:r>
              <a:rPr lang="cs-CZ" dirty="0"/>
              <a:t>, . (2015). Dějiny psychologie. Praha: Portál.</a:t>
            </a:r>
          </a:p>
          <a:p>
            <a:r>
              <a:rPr lang="cs-CZ" dirty="0" err="1"/>
              <a:t>Imaiová</a:t>
            </a:r>
            <a:r>
              <a:rPr lang="cs-CZ" dirty="0"/>
              <a:t>, M. (2015). Jazyk a myšlení. Praha: Karolinum.</a:t>
            </a:r>
          </a:p>
          <a:p>
            <a:r>
              <a:rPr lang="cs-CZ" dirty="0"/>
              <a:t>Lurija, A. R. (1976). O historickém vývoji poznávacích procesů. Praha</a:t>
            </a:r>
            <a:r>
              <a:rPr lang="cs-CZ"/>
              <a:t>: Academia.</a:t>
            </a:r>
            <a:endParaRPr lang="cs-CZ" dirty="0"/>
          </a:p>
        </p:txBody>
      </p:sp>
    </p:spTree>
    <p:extLst>
      <p:ext uri="{BB962C8B-B14F-4D97-AF65-F5344CB8AC3E}">
        <p14:creationId xmlns:p14="http://schemas.microsoft.com/office/powerpoint/2010/main" val="3517478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34029</TotalTime>
  <Words>5961</Words>
  <Application>Microsoft Office PowerPoint</Application>
  <PresentationFormat>Předvádění na obrazovce (4:3)</PresentationFormat>
  <Paragraphs>383</Paragraphs>
  <Slides>98</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98</vt:i4>
      </vt:variant>
    </vt:vector>
  </HeadingPairs>
  <TitlesOfParts>
    <vt:vector size="108" baseType="lpstr">
      <vt:lpstr>-apple-system</vt:lpstr>
      <vt:lpstr>Arial</vt:lpstr>
      <vt:lpstr>Corbel</vt:lpstr>
      <vt:lpstr>inherit</vt:lpstr>
      <vt:lpstr>Roboto</vt:lpstr>
      <vt:lpstr>SourceSansPro-SemiBold</vt:lpstr>
      <vt:lpstr>Wingdings</vt:lpstr>
      <vt:lpstr>Wingdings 2</vt:lpstr>
      <vt:lpstr>Wingdings 3</vt:lpstr>
      <vt:lpstr>Modul</vt:lpstr>
      <vt:lpstr>LIDSKÁ SOCIÁLNOST biologická část naší lidskosti</vt:lpstr>
      <vt:lpstr>Prezentace aplikace PowerPoint</vt:lpstr>
      <vt:lpstr>Hmyzí sociálnost</vt:lpstr>
      <vt:lpstr>Prezentace aplikace PowerPoint</vt:lpstr>
      <vt:lpstr>Prezentace aplikace PowerPoint</vt:lpstr>
      <vt:lpstr>Prezentace aplikace PowerPoint</vt:lpstr>
      <vt:lpstr>Prezentace aplikace PowerPoint</vt:lpstr>
      <vt:lpstr>Prezentace aplikace PowerPoint</vt:lpstr>
      <vt:lpstr>Evoluce sociálnosti: rodičovství</vt:lpstr>
      <vt:lpstr>Hypotéza sociálního mozku  (R. Dunbar)</vt:lpstr>
      <vt:lpstr>Rozdíly mezi člověkem a ostatními primáty: pohled komparativní psychologie</vt:lpstr>
      <vt:lpstr>Sociální systémy lidoopů</vt:lpstr>
      <vt:lpstr>Rozdíly mezi člověkem a šimpanzi (dle Matsuzawa, 2012)</vt:lpstr>
      <vt:lpstr>Rozdíly mezi člověkem a šimpanzi </vt:lpstr>
      <vt:lpstr>Prezentace aplikace PowerPoint</vt:lpstr>
      <vt:lpstr>Menopauza </vt:lpstr>
      <vt:lpstr>Prezentace aplikace PowerPoint</vt:lpstr>
      <vt:lpstr>Skrytá ovulace</vt:lpstr>
      <vt:lpstr>Prezentace aplikace PowerPoint</vt:lpstr>
      <vt:lpstr>Evoluce lidského uspořádání rodiny</vt:lpstr>
      <vt:lpstr>Kmen Wodaabe, Sahel</vt:lpstr>
      <vt:lpstr>Rozdíly mezi člověkem a ostatními primáty</vt:lpstr>
      <vt:lpstr>Prezentace aplikace PowerPoint</vt:lpstr>
      <vt:lpstr>Prezentace aplikace PowerPoint</vt:lpstr>
      <vt:lpstr>Schopnost učit se u člověka</vt:lpstr>
      <vt:lpstr>Rozdíly mezi člověkem a šimpanzi </vt:lpstr>
      <vt:lpstr>Rozdíly mezi člověkem a šimpanzi </vt:lpstr>
      <vt:lpstr>Prezentace aplikace PowerPoint</vt:lpstr>
      <vt:lpstr>Používání nástrojů k získání medu u různých komunit šimpanzů.</vt:lpstr>
      <vt:lpstr>Schopnost učit se u člověka</vt:lpstr>
      <vt:lpstr>Schopnost učit se u člověka</vt:lpstr>
      <vt:lpstr>Pochvala a učení</vt:lpstr>
      <vt:lpstr>Sociálnost člověka - shrnutí</vt:lpstr>
      <vt:lpstr>Kulturní základy sociálního chování člověka - socializace</vt:lpstr>
      <vt:lpstr>2. Socializace a kultura</vt:lpstr>
      <vt:lpstr>Faktory vývoje</vt:lpstr>
      <vt:lpstr>Model adaptace v mezikulturní psychologii  (Berry, 2004)</vt:lpstr>
      <vt:lpstr>Socializace (kultura): co to je?</vt:lpstr>
      <vt:lpstr>Kultura: co to je?</vt:lpstr>
      <vt:lpstr>Daniové (centrální západní Papua, údolí řeky Baliem)</vt:lpstr>
      <vt:lpstr>Daniové (Papua-Nevá Guinea)</vt:lpstr>
      <vt:lpstr>Prezentace aplikace PowerPoint</vt:lpstr>
      <vt:lpstr>Prezentace aplikace PowerPoint</vt:lpstr>
      <vt:lpstr>Pronikání kultur</vt:lpstr>
      <vt:lpstr>Prezentace aplikace PowerPoint</vt:lpstr>
      <vt:lpstr>Prezentace aplikace PowerPoint</vt:lpstr>
      <vt:lpstr>Prezentace aplikace PowerPoint</vt:lpstr>
      <vt:lpstr>Prezentace aplikace PowerPoint</vt:lpstr>
      <vt:lpstr>The tiny, blackened, shrunken figure he carries was Agat Mamete Mabel, the chieftain that ruled over this remote village in Indonesian Papua some 250 years ago.Honoured upon death with a custom reserved only for important elders and local heroes among the Dani people — he was embalmed and preserved with smoke and animal oil.Nine generations on and his descendent Eli Mabel is the current chieftain in Wogi village — an isolated hamlet outside Wamena that can be reached only by hiking and canoe.He said the exact age of Agat Mamete Mabel was not known, but told AFP this ancestor was the last of the village to receive such a funeral. Once common among his forebears, the ritual method of smoke embalming was no longer practised, he explained. https://coconuts.co/jakarta/papuan-tribe-persevere-keep-ancient-rite-mummification-alive/</vt:lpstr>
      <vt:lpstr>Daniové bojují v různých koalicích vesnic proti sobě, dělají nájezdy a ritualizované války. Umírá obdobné  procento populace jako v WWII (0,1 – 5 %, Diamond, 2014, s. 128).</vt:lpstr>
      <vt:lpstr>Prezentace aplikace PowerPoint</vt:lpstr>
      <vt:lpstr>Prezentace aplikace PowerPoint</vt:lpstr>
      <vt:lpstr>Prezentace aplikace PowerPoint</vt:lpstr>
      <vt:lpstr>Figure of samula kayaula (a particular river), Oluvilei, Trobriand Islands, Papua New Guinea (Vandendriessche, 2007)</vt:lpstr>
      <vt:lpstr>Srovnání</vt:lpstr>
      <vt:lpstr>Socializace: co to je?</vt:lpstr>
      <vt:lpstr>Prezentace aplikace PowerPoint</vt:lpstr>
      <vt:lpstr>Rozporuplné prvky naší kultury</vt:lpstr>
      <vt:lpstr>Prezentace aplikace PowerPoint</vt:lpstr>
      <vt:lpstr>Prezentace aplikace PowerPoint</vt:lpstr>
      <vt:lpstr>Příroda a kultura a jedinec</vt:lpstr>
      <vt:lpstr>Model osobnosti</vt:lpstr>
      <vt:lpstr>Cíle socializace</vt:lpstr>
      <vt:lpstr>Prezentace aplikace PowerPoint</vt:lpstr>
      <vt:lpstr>Prezentace aplikace PowerPoint</vt:lpstr>
      <vt:lpstr>Prezentace aplikace PowerPoint</vt:lpstr>
      <vt:lpstr>Socializace: co to je?</vt:lpstr>
      <vt:lpstr>Oxana Malaja, nalezená v 7 letech</vt:lpstr>
      <vt:lpstr>Prezentace aplikace PowerPoint</vt:lpstr>
      <vt:lpstr>Modální osobnost</vt:lpstr>
      <vt:lpstr>Transkulturní psychiatrie</vt:lpstr>
      <vt:lpstr>Prezentace aplikace PowerPoint</vt:lpstr>
      <vt:lpstr>Průběh socializace</vt:lpstr>
      <vt:lpstr>Prezentace aplikace PowerPoint</vt:lpstr>
      <vt:lpstr>Prezentace aplikace PowerPoint</vt:lpstr>
      <vt:lpstr>Prezentace aplikace PowerPoint</vt:lpstr>
      <vt:lpstr>Prezentace aplikace PowerPoint</vt:lpstr>
      <vt:lpstr>Socializace</vt:lpstr>
      <vt:lpstr>Prezentace aplikace PowerPoint</vt:lpstr>
      <vt:lpstr>Socializace</vt:lpstr>
      <vt:lpstr>Prezentace aplikace PowerPoint</vt:lpstr>
      <vt:lpstr>Prezentace aplikace PowerPoint</vt:lpstr>
      <vt:lpstr>Aktéři socializace</vt:lpstr>
      <vt:lpstr>Kanály socializace</vt:lpstr>
      <vt:lpstr>Vliv genů a prostředí</vt:lpstr>
      <vt:lpstr>Prezentace aplikace PowerPoint</vt:lpstr>
      <vt:lpstr>Sociálnost lidského vývoje</vt:lpstr>
      <vt:lpstr>E. Sapir a B.L. Whorf</vt:lpstr>
      <vt:lpstr>Lexikalizace = kategorizace</vt:lpstr>
      <vt:lpstr>Prezentace aplikace PowerPoint</vt:lpstr>
      <vt:lpstr>Kategorizace v angličtině a čínštině: klasifikátory (předložky)</vt:lpstr>
      <vt:lpstr>Slovesa</vt:lpstr>
      <vt:lpstr>L.S. Vygotskij a A.R. Lurija</vt:lpstr>
      <vt:lpstr>Prezentace aplikace PowerPoint</vt:lpstr>
      <vt:lpstr>Prezentace aplikace PowerPoint</vt:lpstr>
      <vt:lpstr>Učitel a sociální psychologie</vt:lpstr>
      <vt:lpstr>Emoce a citová vazba</vt:lpstr>
      <vt:lpstr>LITERATURA:</vt:lpstr>
    </vt:vector>
  </TitlesOfParts>
  <Company>Pedagogicka fakulta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Sociální psychologie 1</dc:title>
  <dc:creator>Krasa</dc:creator>
  <cp:lastModifiedBy>Jan Krása</cp:lastModifiedBy>
  <cp:revision>487</cp:revision>
  <dcterms:created xsi:type="dcterms:W3CDTF">2015-10-20T07:43:33Z</dcterms:created>
  <dcterms:modified xsi:type="dcterms:W3CDTF">2023-10-19T19:21:44Z</dcterms:modified>
</cp:coreProperties>
</file>