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60" r:id="rId5"/>
    <p:sldId id="265" r:id="rId6"/>
    <p:sldId id="261" r:id="rId7"/>
    <p:sldId id="269" r:id="rId8"/>
    <p:sldId id="270" r:id="rId9"/>
    <p:sldId id="262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22. 11. 2023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709062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PROCESY A VLIV SKUPINY NA JEDINCE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/>
          <a:lstStyle/>
          <a:p>
            <a:r>
              <a:rPr lang="cs-CZ" b="1" dirty="0" smtClean="0"/>
              <a:t>Teoretické koncepty sociální pedagogiky I.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5 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Jaké Vás napadají příklady skupinové polarizace v osobním životě, v profesním životě, ve společnosti?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Skupinové myšlení (</a:t>
            </a:r>
            <a:r>
              <a:rPr lang="cs-CZ" dirty="0" err="1" smtClean="0"/>
              <a:t>groupthinking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Situace, kdy skupina přijímá neracionální, špatné rozhodnutí. </a:t>
            </a:r>
          </a:p>
          <a:p>
            <a:pPr>
              <a:buNone/>
            </a:pPr>
            <a:r>
              <a:rPr lang="cs-CZ" sz="1800" dirty="0" smtClean="0"/>
              <a:t>Dochází k němu </a:t>
            </a:r>
            <a:r>
              <a:rPr lang="cs-CZ" sz="1800" dirty="0" smtClean="0"/>
              <a:t>u lidí </a:t>
            </a:r>
            <a:r>
              <a:rPr lang="cs-CZ" sz="1800" dirty="0" smtClean="0"/>
              <a:t>silně včleněných do soudržné skupiny, snaha členů o jednotu převýší realistické hodnocení postupu.</a:t>
            </a:r>
          </a:p>
          <a:p>
            <a:pPr>
              <a:buNone/>
            </a:pPr>
            <a:r>
              <a:rPr lang="cs-CZ" sz="1800" dirty="0" smtClean="0"/>
              <a:t>vyhodnocení útoku na </a:t>
            </a:r>
            <a:r>
              <a:rPr lang="cs-CZ" sz="1800" dirty="0" err="1" smtClean="0"/>
              <a:t>Pearl</a:t>
            </a:r>
            <a:r>
              <a:rPr lang="cs-CZ" sz="1800" dirty="0" smtClean="0"/>
              <a:t> </a:t>
            </a:r>
            <a:r>
              <a:rPr lang="cs-CZ" sz="1800" dirty="0" err="1" smtClean="0"/>
              <a:t>Harbor</a:t>
            </a:r>
            <a:r>
              <a:rPr lang="cs-CZ" sz="1800" dirty="0" smtClean="0"/>
              <a:t>, vylodění v Zátoce sviní, rozhodování komisí a pracovních skupin</a:t>
            </a:r>
          </a:p>
          <a:p>
            <a:pPr>
              <a:buNone/>
            </a:pPr>
            <a:r>
              <a:rPr lang="cs-CZ" sz="1800" u="sng" dirty="0" smtClean="0"/>
              <a:t>Podmínky:  </a:t>
            </a:r>
            <a:r>
              <a:rPr lang="cs-CZ" sz="1800" dirty="0" smtClean="0"/>
              <a:t>informační izolace skupiny</a:t>
            </a:r>
            <a:br>
              <a:rPr lang="cs-CZ" sz="1800" dirty="0" smtClean="0"/>
            </a:br>
            <a:r>
              <a:rPr lang="cs-CZ" sz="1800" dirty="0" smtClean="0"/>
              <a:t>             vysoká soudržnost skupiny</a:t>
            </a:r>
            <a:br>
              <a:rPr lang="cs-CZ" sz="1800" dirty="0" smtClean="0"/>
            </a:br>
            <a:r>
              <a:rPr lang="cs-CZ" sz="1800" dirty="0" smtClean="0"/>
              <a:t>             nedostatek norem, skupina nezvažuje všechny možnosti</a:t>
            </a:r>
            <a:br>
              <a:rPr lang="cs-CZ" sz="1800" dirty="0" smtClean="0"/>
            </a:br>
            <a:r>
              <a:rPr lang="cs-CZ" sz="1800" dirty="0" smtClean="0"/>
              <a:t>             velký tlak, potřeba rychlého rozhodnutí</a:t>
            </a:r>
            <a:br>
              <a:rPr lang="cs-CZ" sz="1800" dirty="0" smtClean="0"/>
            </a:br>
            <a:r>
              <a:rPr lang="cs-CZ" sz="1800" dirty="0" smtClean="0"/>
              <a:t>             dominantní vůdce, homogenita smýšlení členů</a:t>
            </a:r>
          </a:p>
          <a:p>
            <a:pPr>
              <a:buNone/>
            </a:pPr>
            <a:r>
              <a:rPr lang="cs-CZ" sz="1800" dirty="0" smtClean="0"/>
              <a:t>V důsledku dojde k </a:t>
            </a:r>
            <a:r>
              <a:rPr lang="cs-CZ" sz="1800" b="1" dirty="0" smtClean="0"/>
              <a:t>přecenění síly a pravomocí skupiny</a:t>
            </a:r>
            <a:r>
              <a:rPr lang="cs-CZ" sz="1800" dirty="0" smtClean="0"/>
              <a:t> (přehnaný optimismus, ignorování varování před nebezpečím, přesvědčení o morálce své skupiny), ke </a:t>
            </a:r>
            <a:r>
              <a:rPr lang="cs-CZ" sz="1800" b="1" dirty="0" smtClean="0"/>
              <a:t>snížení ochoty přijímat nové myšlenky </a:t>
            </a:r>
            <a:r>
              <a:rPr lang="cs-CZ" sz="1800" dirty="0" smtClean="0"/>
              <a:t>(racionalizace, stereotypní vnímání druhých skupin, autocenzura,  tlak ke konformitě…)</a:t>
            </a:r>
            <a:endParaRPr lang="cs-CZ" sz="1800" b="1" dirty="0" smtClean="0"/>
          </a:p>
          <a:p>
            <a:pPr>
              <a:buFontTx/>
              <a:buChar char="-"/>
            </a:pPr>
            <a:endParaRPr lang="cs-CZ" sz="1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5 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Jaké příklady skupinového myšlení Vás napadají v kontextu současného světového dění?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Co by bylo třeba udělat jinak, aby skupinová diskuze naopak vedla k </a:t>
            </a:r>
            <a:r>
              <a:rPr lang="cs-CZ" sz="2000" smtClean="0"/>
              <a:t>lepším výsledkům?</a:t>
            </a: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Hayes</a:t>
            </a:r>
            <a:r>
              <a:rPr lang="cs-CZ" sz="2000" dirty="0" smtClean="0"/>
              <a:t>, N. (2013). </a:t>
            </a:r>
            <a:r>
              <a:rPr lang="cs-CZ" sz="2000" i="1" dirty="0" smtClean="0"/>
              <a:t>Základy sociální psychologie. </a:t>
            </a:r>
            <a:r>
              <a:rPr lang="cs-CZ" sz="2000" dirty="0" smtClean="0"/>
              <a:t>7.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Portál.</a:t>
            </a:r>
          </a:p>
          <a:p>
            <a:r>
              <a:rPr lang="cs-CZ" sz="2000" dirty="0" err="1" smtClean="0"/>
              <a:t>Hewstonw</a:t>
            </a:r>
            <a:r>
              <a:rPr lang="cs-CZ" sz="2000" dirty="0" smtClean="0"/>
              <a:t>, M. &amp; </a:t>
            </a:r>
            <a:r>
              <a:rPr lang="cs-CZ" sz="2000" dirty="0" err="1" smtClean="0"/>
              <a:t>Stroebe</a:t>
            </a:r>
            <a:r>
              <a:rPr lang="cs-CZ" sz="2000" dirty="0" smtClean="0"/>
              <a:t>, W. (2006). </a:t>
            </a:r>
            <a:r>
              <a:rPr lang="cs-CZ" sz="2000" i="1" dirty="0" smtClean="0"/>
              <a:t>Sociální psychologie. </a:t>
            </a:r>
            <a:r>
              <a:rPr lang="cs-CZ" sz="2000" dirty="0" smtClean="0"/>
              <a:t>Praha: Portál.</a:t>
            </a:r>
          </a:p>
          <a:p>
            <a:r>
              <a:rPr lang="cs-CZ" sz="2000" dirty="0" err="1" smtClean="0"/>
              <a:t>Lovaš</a:t>
            </a:r>
            <a:r>
              <a:rPr lang="cs-CZ" sz="2000" dirty="0" smtClean="0"/>
              <a:t>, L. (2019). </a:t>
            </a:r>
            <a:r>
              <a:rPr lang="cs-CZ" sz="2000" i="1" dirty="0" smtClean="0"/>
              <a:t>Malé sociální skupiny. </a:t>
            </a:r>
            <a:r>
              <a:rPr lang="cs-CZ" sz="2000" dirty="0" smtClean="0"/>
              <a:t>In Výrost, J., </a:t>
            </a:r>
            <a:r>
              <a:rPr lang="cs-CZ" sz="2000" dirty="0" err="1" smtClean="0"/>
              <a:t>Slaměník</a:t>
            </a:r>
            <a:r>
              <a:rPr lang="cs-CZ" sz="2000" dirty="0" smtClean="0"/>
              <a:t>, I. &amp; </a:t>
            </a:r>
            <a:r>
              <a:rPr lang="cs-CZ" sz="2000" dirty="0" err="1" smtClean="0"/>
              <a:t>Sollárová</a:t>
            </a:r>
            <a:r>
              <a:rPr lang="cs-CZ" sz="2000" dirty="0" smtClean="0"/>
              <a:t> E. (</a:t>
            </a:r>
            <a:r>
              <a:rPr lang="cs-CZ" sz="2000" dirty="0" err="1" smtClean="0"/>
              <a:t>Eds</a:t>
            </a:r>
            <a:r>
              <a:rPr lang="cs-CZ" sz="2000" dirty="0" smtClean="0"/>
              <a:t>.): Sociální Psychologie.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Myers</a:t>
            </a:r>
            <a:r>
              <a:rPr lang="cs-CZ" sz="2000" dirty="0" smtClean="0"/>
              <a:t>, D.G. (2016). </a:t>
            </a:r>
            <a:r>
              <a:rPr lang="cs-CZ" sz="2000" i="1" dirty="0" smtClean="0"/>
              <a:t>Sociální psychologie.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Edika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facilitace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Pozitivní vliv přítomnosti jiných osob na výkon člověka.</a:t>
            </a:r>
          </a:p>
          <a:p>
            <a:pPr>
              <a:buFontTx/>
              <a:buChar char="-"/>
            </a:pPr>
            <a:r>
              <a:rPr lang="cs-CZ" sz="1800" dirty="0" smtClean="0"/>
              <a:t>poprvé zkoumána koncem 19. stol. v cyklistice (při tréninku při společné jízdě dosahovali cyklisté lepších výsledků, než když jeli sami).</a:t>
            </a:r>
          </a:p>
          <a:p>
            <a:pPr>
              <a:buFontTx/>
              <a:buChar char="-"/>
            </a:pPr>
            <a:r>
              <a:rPr lang="cs-CZ" sz="1800" dirty="0" smtClean="0"/>
              <a:t>týká se ale i např. jídla (ve skupině sníme více)</a:t>
            </a:r>
          </a:p>
          <a:p>
            <a:pPr>
              <a:buNone/>
            </a:pPr>
            <a:r>
              <a:rPr lang="cs-CZ" sz="1800" b="1" dirty="0" smtClean="0"/>
              <a:t>Při vykonávání jednoduchých a dobře zvládnutých (naučených) úkolů </a:t>
            </a:r>
            <a:r>
              <a:rPr lang="cs-CZ" sz="1800" dirty="0" smtClean="0"/>
              <a:t>se zvyšuje počet správných odpovědí.</a:t>
            </a:r>
          </a:p>
          <a:p>
            <a:pPr>
              <a:buNone/>
            </a:pPr>
            <a:r>
              <a:rPr lang="cs-CZ" sz="1800" dirty="0" smtClean="0"/>
              <a:t>- důsledek </a:t>
            </a:r>
            <a:r>
              <a:rPr lang="cs-CZ" sz="1800" dirty="0" smtClean="0"/>
              <a:t>aktivace - v </a:t>
            </a:r>
            <a:r>
              <a:rPr lang="cs-CZ" sz="1800" dirty="0" smtClean="0"/>
              <a:t>situaci nabuzení (vyvolané diváky) se posiluje produkce dominantních odpovědí (usnadňuje jednoduché chování)</a:t>
            </a:r>
          </a:p>
          <a:p>
            <a:pPr>
              <a:buNone/>
            </a:pPr>
            <a:r>
              <a:rPr lang="cs-CZ" sz="1800" dirty="0" smtClean="0"/>
              <a:t>- důsledek možnosti hodnocení druhými, potřeba prezentovat se ostatním tak, aby byl vyvolán žádoucí dojem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Negativní vliv přítomnosti jiných osob na výkon člověka.</a:t>
            </a:r>
          </a:p>
          <a:p>
            <a:pPr>
              <a:buNone/>
            </a:pPr>
            <a:r>
              <a:rPr lang="cs-CZ" sz="1800" b="1" dirty="0" smtClean="0"/>
              <a:t>Při řešení složitých a málo naučených úkolů nebo úkolů vyžadujících koncentraci a pozornost</a:t>
            </a:r>
            <a:r>
              <a:rPr lang="cs-CZ" sz="1800" dirty="0" smtClean="0"/>
              <a:t> se zvyšuje počet nesprávných odpovědí.</a:t>
            </a:r>
          </a:p>
          <a:p>
            <a:pPr>
              <a:buNone/>
            </a:pPr>
            <a:r>
              <a:rPr lang="cs-CZ" sz="1800" dirty="0" smtClean="0"/>
              <a:t>- např. učení se novým věcem, počítání složitých matematických úloh</a:t>
            </a:r>
          </a:p>
          <a:p>
            <a:pPr>
              <a:buNone/>
            </a:pPr>
            <a:r>
              <a:rPr lang="cs-CZ" sz="1800" dirty="0" smtClean="0"/>
              <a:t>- důsledek aktivace </a:t>
            </a:r>
            <a:r>
              <a:rPr lang="cs-CZ" sz="1800" dirty="0" smtClean="0"/>
              <a:t>- v </a:t>
            </a:r>
            <a:r>
              <a:rPr lang="cs-CZ" sz="1800" dirty="0" smtClean="0"/>
              <a:t>situaci nabuzení (vyvolané diváky) se posiluje produkce dominantních odpovědí (znesnadňuje složité chování), složité úkoly vykonáváme obtížněji</a:t>
            </a:r>
          </a:p>
          <a:p>
            <a:pPr>
              <a:buFontTx/>
              <a:buChar char="-"/>
            </a:pPr>
            <a:r>
              <a:rPr lang="cs-CZ" sz="1800" dirty="0" smtClean="0"/>
              <a:t>důsledek možnosti hodnocení druhými (musíme se soustředit na výkon, přitom víme, že nás druzí sledují, díky tomu roste počet chyb)</a:t>
            </a:r>
          </a:p>
          <a:p>
            <a:pPr>
              <a:buFontTx/>
              <a:buChar char="-"/>
            </a:pPr>
            <a:r>
              <a:rPr lang="cs-CZ" sz="1800" dirty="0" smtClean="0"/>
              <a:t>část  pozornosti můžeme věnovat ostatním místo úkolu, tím taky roste chybovost.</a:t>
            </a:r>
          </a:p>
          <a:p>
            <a:pPr>
              <a:buFontTx/>
              <a:buChar char="-"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Facilitace a inhibice byly pozorovány i u mravenců, kuřat, krys,  švábů, ptáků </a:t>
            </a:r>
            <a:r>
              <a:rPr lang="cs-CZ" sz="1800" dirty="0" smtClean="0">
                <a:sym typeface="Wingdings" pitchFamily="2" charset="2"/>
              </a:rPr>
              <a:t>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5 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 jakých konkrétních případech se u Vás projevily sociální facilitace a inhibice?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Jak by se daly poznatky o facilitaci a inhibici využít pro zlepšení výkonu?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zahálení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/>
              <a:t>Lidé, kteří spolu pracují na skupinovém úkolu, podávají nižší výkon, než když každý z nich pracuje (a je hodnocen) sám. </a:t>
            </a:r>
          </a:p>
          <a:p>
            <a:pPr>
              <a:buNone/>
            </a:pPr>
            <a:r>
              <a:rPr lang="cs-CZ" sz="1800" dirty="0" smtClean="0"/>
              <a:t>V situacích,  </a:t>
            </a:r>
            <a:r>
              <a:rPr lang="cs-CZ" sz="1800" b="1" dirty="0" smtClean="0"/>
              <a:t>kdy se nedá posoudit podíl každého člena,  ale jen společný výsledek </a:t>
            </a:r>
            <a:r>
              <a:rPr lang="cs-CZ" sz="1800" dirty="0" smtClean="0"/>
              <a:t>(na rozdíl od sociální inhibice).</a:t>
            </a:r>
          </a:p>
          <a:p>
            <a:pPr>
              <a:buFontTx/>
              <a:buChar char="-"/>
            </a:pPr>
            <a:r>
              <a:rPr lang="cs-CZ" sz="1800" dirty="0" smtClean="0"/>
              <a:t>např.  tahání za lano(18 % rozdíl),  hlasitý křik (trojnásobný rozdíl), ale samotní účastníci své chování jako zahálení nevnímají</a:t>
            </a:r>
          </a:p>
          <a:p>
            <a:pPr>
              <a:buFontTx/>
              <a:buChar char="-"/>
            </a:pPr>
            <a:r>
              <a:rPr lang="cs-CZ" sz="1800" dirty="0" smtClean="0"/>
              <a:t>pásová výroba, kolektivismus v SSSR (1% soukromé zemědělské půdy pokrylo 27% výnosu)</a:t>
            </a:r>
          </a:p>
          <a:p>
            <a:pPr>
              <a:buNone/>
            </a:pPr>
            <a:r>
              <a:rPr lang="cs-CZ" sz="1800" dirty="0" smtClean="0"/>
              <a:t>Vliv je tím větší, čím je větší skupina (člověk se v ní ztratí), klesá obava z hodnocení, klesá motivace a úsilí jednotlivců.</a:t>
            </a:r>
          </a:p>
          <a:p>
            <a:pPr>
              <a:buNone/>
            </a:pPr>
            <a:r>
              <a:rPr lang="cs-CZ" sz="1800" dirty="0" smtClean="0"/>
              <a:t>Zahálení je menší,  pokud je úkol obtížný (můžeme považovat náš podíl za nepostradatelný) nebo přitažlivý, pokud budeme odměněni, pokud jsou členové skupiny přátelé nebo se skupinou identifikujeme.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5 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Vymyslete příklady sociálního zahálení.</a:t>
            </a:r>
          </a:p>
          <a:p>
            <a:pPr>
              <a:buNone/>
            </a:pPr>
            <a:r>
              <a:rPr lang="cs-CZ" sz="2000" dirty="0" smtClean="0"/>
              <a:t> Uvědomujete si, zda někdy nedochází k sociálnímu zahálení i u Vás?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 přihlížejícího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Vražda ženy v 70. letech v New Yorku. V noci na ulici napadena mužem s nožem. Při volání o pomoc jeden ze sousedů zakřičel na muže, ať ji nechá být.  Ten se po chvíli vrátil, několikrát ji </a:t>
            </a:r>
            <a:r>
              <a:rPr lang="cs-CZ" sz="1600" dirty="0" smtClean="0"/>
              <a:t>bodl a </a:t>
            </a:r>
            <a:r>
              <a:rPr lang="cs-CZ" sz="1600" dirty="0" smtClean="0"/>
              <a:t>okradl. Při vyšetřování se zjistilo, že nejméně 38 lidí po dobu 35 minut sledovalo útok z oken, nikdo nic neudělal.</a:t>
            </a:r>
          </a:p>
          <a:p>
            <a:pPr>
              <a:buFontTx/>
              <a:buChar char="-"/>
            </a:pPr>
            <a:r>
              <a:rPr lang="cs-CZ" sz="1800" dirty="0" smtClean="0"/>
              <a:t>zkoumalo se ohlašování požáru (puštěný kouř do místnosti),  pomoc při simulovaném epileptickém záchvatu nebo simulovaném úrazu.</a:t>
            </a:r>
          </a:p>
          <a:p>
            <a:pPr>
              <a:buFontTx/>
              <a:buChar char="-"/>
            </a:pPr>
            <a:r>
              <a:rPr lang="cs-CZ" sz="1800" dirty="0" smtClean="0"/>
              <a:t>V 90% pomoc poskytnuta rychleji jedincem než skupinou</a:t>
            </a:r>
          </a:p>
          <a:p>
            <a:pPr>
              <a:buNone/>
            </a:pPr>
            <a:r>
              <a:rPr lang="cs-CZ" sz="1800" b="1" dirty="0" smtClean="0"/>
              <a:t>Přítomnost druhých snižuje pravděpodobnost  poskytnutí pomoci jedincem.</a:t>
            </a:r>
          </a:p>
          <a:p>
            <a:pPr>
              <a:buNone/>
            </a:pPr>
            <a:r>
              <a:rPr lang="cs-CZ" sz="1800" b="1" dirty="0" smtClean="0"/>
              <a:t>- </a:t>
            </a:r>
            <a:r>
              <a:rPr lang="cs-CZ" sz="1800" dirty="0" smtClean="0"/>
              <a:t>Vliv má </a:t>
            </a:r>
            <a:r>
              <a:rPr lang="cs-CZ" sz="1800" b="1" dirty="0" smtClean="0"/>
              <a:t>nejednoznačnost </a:t>
            </a:r>
            <a:r>
              <a:rPr lang="cs-CZ" sz="1800" dirty="0" smtClean="0"/>
              <a:t>situace (něco nového, váháme, co bude nejlepší udělat) a </a:t>
            </a:r>
            <a:r>
              <a:rPr lang="cs-CZ" sz="1800" b="1" dirty="0" smtClean="0"/>
              <a:t>rozptýlená zodpovědnost </a:t>
            </a:r>
            <a:r>
              <a:rPr lang="cs-CZ" sz="1800" dirty="0" smtClean="0"/>
              <a:t>(čím víc lidí, tím víc spoléháme, že pomoc poskytne někdo jiný).</a:t>
            </a:r>
            <a:endParaRPr lang="cs-CZ" sz="16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5 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Byli jste někdy osobně v situaci, v níž se projevil efekt přihlížejícího (u Vás či druhých)?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Znáte nějaký případ z médií?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polarizace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b="1" dirty="0" smtClean="0"/>
              <a:t>Upevnění a posílení původních dominantních názorů jedince vlivem skupinové diskuze.  Diskuze ve skupině produkuje extrémnější, polarizovanější názory.</a:t>
            </a:r>
          </a:p>
          <a:p>
            <a:pPr>
              <a:buNone/>
            </a:pPr>
            <a:r>
              <a:rPr lang="cs-CZ" sz="1800" dirty="0" smtClean="0"/>
              <a:t>- postoj k prezidentovi, soudcovské poroty a otázka viny,  komunity,  gangy,  virtuální svět, terorismus, ale i filmové, knižní, hudební bestsellery</a:t>
            </a:r>
          </a:p>
          <a:p>
            <a:pPr>
              <a:buFontTx/>
              <a:buChar char="-"/>
            </a:pPr>
            <a:r>
              <a:rPr lang="cs-CZ" sz="1800" dirty="0" smtClean="0"/>
              <a:t>Např. počet teroristických webových stránek v roce 1997 tucet,  v roce 2005 už 4700 (4x rychlejší nárůst než u webových stránek obecně – univerzita v Haifě)</a:t>
            </a:r>
          </a:p>
          <a:p>
            <a:pPr>
              <a:buNone/>
            </a:pPr>
            <a:r>
              <a:rPr lang="cs-CZ" sz="1800" u="sng" dirty="0" smtClean="0"/>
              <a:t>Vysvětlení: </a:t>
            </a:r>
            <a:r>
              <a:rPr lang="cs-CZ" sz="1800" dirty="0" smtClean="0"/>
              <a:t>- </a:t>
            </a:r>
            <a:r>
              <a:rPr lang="cs-CZ" sz="1800" b="1" dirty="0" smtClean="0"/>
              <a:t>rozložení osobní odpovědnosti </a:t>
            </a:r>
            <a:r>
              <a:rPr lang="cs-CZ" sz="1800" dirty="0" smtClean="0"/>
              <a:t>za výsledek (skupinové rozhodnutí je společné)</a:t>
            </a:r>
          </a:p>
          <a:p>
            <a:pPr>
              <a:buFontTx/>
              <a:buChar char="-"/>
            </a:pPr>
            <a:r>
              <a:rPr lang="cs-CZ" sz="1800" dirty="0" smtClean="0"/>
              <a:t>- </a:t>
            </a:r>
            <a:r>
              <a:rPr lang="cs-CZ" sz="1800" b="1" dirty="0" smtClean="0"/>
              <a:t>sociální srovnávání</a:t>
            </a:r>
            <a:r>
              <a:rPr lang="cs-CZ" sz="1800" dirty="0" smtClean="0"/>
              <a:t> (přizpůsobujeme svou prezentaci druhým, abychom  se zalíbili, působili v lepším světle). Např. nikdo se nepřihlásí, že něčemu nerozumí, i když nerozumí nikdo.</a:t>
            </a:r>
          </a:p>
          <a:p>
            <a:pPr>
              <a:buFontTx/>
              <a:buChar char="-"/>
            </a:pPr>
            <a:r>
              <a:rPr lang="cs-CZ" sz="1800" dirty="0" smtClean="0"/>
              <a:t>- </a:t>
            </a:r>
            <a:r>
              <a:rPr lang="cs-CZ" sz="1800" b="1" dirty="0" smtClean="0"/>
              <a:t>vliv předložených argumentů </a:t>
            </a:r>
            <a:r>
              <a:rPr lang="cs-CZ" sz="1800" dirty="0" smtClean="0"/>
              <a:t>v diskuzi (vliv pro a proti),  aktivní zapojení do diskuze,  opakování názorů (jednak mluvčím, který je přitom může i zjednodušit, jednak je poslouchající opakovaně slyší)</a:t>
            </a:r>
          </a:p>
          <a:p>
            <a:pPr>
              <a:buFontTx/>
              <a:buChar char="-"/>
            </a:pPr>
            <a:endParaRPr lang="cs-CZ" sz="1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626</TotalTime>
  <Words>1003</Words>
  <Application>Microsoft Office PowerPoint</Application>
  <PresentationFormat>Předvádění na obrazovce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SOCIÁLNÍ PROCESY A VLIV SKUPINY NA JEDINCE</vt:lpstr>
      <vt:lpstr>Sociální facilitace</vt:lpstr>
      <vt:lpstr>Sociální inhibice</vt:lpstr>
      <vt:lpstr>Cvičení</vt:lpstr>
      <vt:lpstr>Sociální zahálení</vt:lpstr>
      <vt:lpstr>Cvičení</vt:lpstr>
      <vt:lpstr>Efekt přihlížejícího</vt:lpstr>
      <vt:lpstr>Cvičení</vt:lpstr>
      <vt:lpstr>Skupinová polarizace</vt:lpstr>
      <vt:lpstr>Cvičení</vt:lpstr>
      <vt:lpstr>Skupinové myšlení (groupthinking)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128</cp:revision>
  <dcterms:created xsi:type="dcterms:W3CDTF">2023-09-18T08:58:57Z</dcterms:created>
  <dcterms:modified xsi:type="dcterms:W3CDTF">2023-11-22T07:27:45Z</dcterms:modified>
</cp:coreProperties>
</file>