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58" r:id="rId5"/>
    <p:sldId id="260" r:id="rId6"/>
    <p:sldId id="265" r:id="rId7"/>
    <p:sldId id="261" r:id="rId8"/>
    <p:sldId id="262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25. 9. 2023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VÝZNAM IDENTITY PRO SOCIÁLNÍ PEDAGOGIKU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/>
          <a:lstStyle/>
          <a:p>
            <a:r>
              <a:rPr lang="cs-CZ" b="1" dirty="0" smtClean="0"/>
              <a:t>Teoretické koncepty sociální pedagogiky I.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„identita“?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2000" b="1" u="sng" dirty="0" smtClean="0"/>
              <a:t>Osobní identita: </a:t>
            </a:r>
          </a:p>
          <a:p>
            <a:pPr>
              <a:buFontTx/>
              <a:buChar char="-"/>
            </a:pPr>
            <a:r>
              <a:rPr lang="cs-CZ" sz="2000" dirty="0" err="1" smtClean="0"/>
              <a:t>sebedefinice</a:t>
            </a:r>
            <a:r>
              <a:rPr lang="cs-CZ" sz="2000" dirty="0" smtClean="0"/>
              <a:t>, </a:t>
            </a:r>
            <a:r>
              <a:rPr lang="cs-CZ" sz="2000" dirty="0" err="1" smtClean="0"/>
              <a:t>sebevnímání</a:t>
            </a:r>
            <a:r>
              <a:rPr lang="cs-CZ" sz="2000" dirty="0" smtClean="0"/>
              <a:t>, jaký/á jsem a jak se liším od </a:t>
            </a:r>
            <a:r>
              <a:rPr lang="cs-CZ" sz="2000" dirty="0" smtClean="0"/>
              <a:t>druhých, kam směřuji</a:t>
            </a: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ty aspekty sebe sama, které tvoří základ sebehodnocení a sebeúcty</a:t>
            </a:r>
          </a:p>
          <a:p>
            <a:pPr>
              <a:buFontTx/>
              <a:buChar char="-"/>
            </a:pPr>
            <a:r>
              <a:rPr lang="cs-CZ" sz="2000" dirty="0" smtClean="0"/>
              <a:t>fyzický vzhled, </a:t>
            </a:r>
            <a:r>
              <a:rPr lang="cs-CZ" sz="2000" dirty="0" smtClean="0"/>
              <a:t>sexuální orientace, profesní zaměření, </a:t>
            </a:r>
            <a:r>
              <a:rPr lang="cs-CZ" sz="2000" dirty="0" smtClean="0"/>
              <a:t>přesvědčení, cíle, morální hodnoty, kdo jsem ve vztahu k druhým (ztotožnění se svými sociálními rolemi), ke kterým skupinám patřím (a jak je to pro mě důležité)</a:t>
            </a:r>
          </a:p>
          <a:p>
            <a:pPr>
              <a:buFontTx/>
              <a:buChar char="-"/>
            </a:pPr>
            <a:r>
              <a:rPr lang="cs-CZ" sz="2000" dirty="0" smtClean="0"/>
              <a:t>některé složky jsou dané, některé získané 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None/>
            </a:pPr>
            <a:r>
              <a:rPr lang="cs-CZ" sz="2000" b="1" u="sng" dirty="0" smtClean="0"/>
              <a:t>Sociální identita:</a:t>
            </a:r>
          </a:p>
          <a:p>
            <a:pPr>
              <a:buFontTx/>
              <a:buChar char="-"/>
            </a:pPr>
            <a:r>
              <a:rPr lang="cs-CZ" sz="2000" dirty="0" smtClean="0"/>
              <a:t>sociální kategorie = skupina lidí definovaná pravidly členství</a:t>
            </a:r>
          </a:p>
          <a:p>
            <a:pPr>
              <a:buFontTx/>
              <a:buChar char="-"/>
            </a:pPr>
            <a:r>
              <a:rPr lang="cs-CZ" sz="2000" dirty="0" smtClean="0"/>
              <a:t>kdo ke skupině patří/nepatří, co by skupina měla/neměla dělat, jaké jsou vlastnosti členů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Osobní a sociální identita jsou </a:t>
            </a:r>
            <a:r>
              <a:rPr lang="cs-CZ" sz="2000" dirty="0" smtClean="0"/>
              <a:t>propojené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v dětství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Kojenec a batole</a:t>
            </a:r>
          </a:p>
          <a:p>
            <a:pPr>
              <a:buFontTx/>
              <a:buChar char="-"/>
            </a:pPr>
            <a:r>
              <a:rPr lang="cs-CZ" sz="1600" dirty="0" smtClean="0"/>
              <a:t>Test se zrcadlem (a skvrnou od rtěnky), v 18 měsících se pozná polovina dětí, (zvládnou to i </a:t>
            </a:r>
            <a:r>
              <a:rPr lang="cs-CZ" sz="1600" dirty="0" err="1" smtClean="0"/>
              <a:t>lidoopi</a:t>
            </a:r>
            <a:r>
              <a:rPr lang="cs-CZ" sz="1600" dirty="0" smtClean="0"/>
              <a:t>, sloni,…),</a:t>
            </a:r>
          </a:p>
          <a:p>
            <a:pPr>
              <a:buFontTx/>
              <a:buChar char="-"/>
            </a:pPr>
            <a:r>
              <a:rPr lang="cs-CZ" sz="1600" dirty="0" smtClean="0"/>
              <a:t>v cca 3 letech se poznají a řeknou „to jsem já“, </a:t>
            </a:r>
            <a:r>
              <a:rPr lang="cs-CZ" sz="1600" dirty="0" err="1" smtClean="0"/>
              <a:t>já</a:t>
            </a:r>
            <a:r>
              <a:rPr lang="cs-CZ" sz="1600" dirty="0" smtClean="0"/>
              <a:t> chci, já sám,  to je moje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Předškolní věk</a:t>
            </a:r>
          </a:p>
          <a:p>
            <a:pPr>
              <a:buFontTx/>
              <a:buChar char="-"/>
            </a:pPr>
            <a:r>
              <a:rPr lang="cs-CZ" sz="1600" dirty="0" err="1" smtClean="0"/>
              <a:t>Sociání</a:t>
            </a:r>
            <a:r>
              <a:rPr lang="cs-CZ" sz="1600" dirty="0" smtClean="0"/>
              <a:t> kontext, schopnost uvědomit si, jak je vnímáno druhými, porovnávání se, hodnocení druhých</a:t>
            </a:r>
          </a:p>
          <a:p>
            <a:pPr>
              <a:buFontTx/>
              <a:buChar char="-"/>
            </a:pPr>
            <a:r>
              <a:rPr lang="cs-CZ" sz="1600" dirty="0" err="1" smtClean="0"/>
              <a:t>Nedokáží</a:t>
            </a:r>
            <a:r>
              <a:rPr lang="cs-CZ" sz="1600" dirty="0" smtClean="0"/>
              <a:t> oddělit podstatné od nepodstatného, konkrétní myšlení, omnipotence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Školní věk</a:t>
            </a:r>
          </a:p>
          <a:p>
            <a:pPr>
              <a:buFontTx/>
              <a:buChar char="-"/>
            </a:pPr>
            <a:r>
              <a:rPr lang="cs-CZ" sz="1600" dirty="0" err="1" smtClean="0"/>
              <a:t>Dokáží</a:t>
            </a:r>
            <a:r>
              <a:rPr lang="cs-CZ" sz="1600" dirty="0" smtClean="0"/>
              <a:t> říct, na co myslí, rozvíjí se schopnost introspekce</a:t>
            </a:r>
          </a:p>
          <a:p>
            <a:pPr>
              <a:buFontTx/>
              <a:buChar char="-"/>
            </a:pPr>
            <a:r>
              <a:rPr lang="cs-CZ" sz="1600" dirty="0" smtClean="0"/>
              <a:t>Role školáka, více různých názorů, je hodnoceno, má srovnání s vrstevníky</a:t>
            </a:r>
          </a:p>
          <a:p>
            <a:pPr>
              <a:buFontTx/>
              <a:buChar char="-"/>
            </a:pPr>
            <a:r>
              <a:rPr lang="cs-CZ" sz="1600" dirty="0" smtClean="0"/>
              <a:t>Udržet si sebeúctu i při neúspěchu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FontTx/>
              <a:buChar char="-"/>
            </a:pPr>
            <a:endParaRPr lang="cs-CZ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Erik_Erik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348880"/>
            <a:ext cx="1065809" cy="140312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 v dětství a dospívání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err="1" smtClean="0"/>
              <a:t>Erikson</a:t>
            </a:r>
            <a:r>
              <a:rPr lang="cs-CZ" sz="1600" b="1" dirty="0" smtClean="0"/>
              <a:t>:  Adolescence</a:t>
            </a:r>
            <a:r>
              <a:rPr lang="cs-CZ" sz="1600" b="1" dirty="0" smtClean="0"/>
              <a:t> </a:t>
            </a:r>
            <a:r>
              <a:rPr lang="cs-CZ" sz="1600" b="1" dirty="0" smtClean="0"/>
              <a:t>(mezi 12 a 19 rokem) </a:t>
            </a:r>
            <a:r>
              <a:rPr lang="cs-CZ" sz="1600" b="1" dirty="0" smtClean="0"/>
              <a:t>hlavním </a:t>
            </a:r>
            <a:r>
              <a:rPr lang="cs-CZ" sz="1600" b="1" dirty="0" smtClean="0"/>
              <a:t>úkolem </a:t>
            </a:r>
            <a:r>
              <a:rPr lang="cs-CZ" sz="1600" b="1" dirty="0" smtClean="0"/>
              <a:t>je budování vlastní identity</a:t>
            </a:r>
          </a:p>
          <a:p>
            <a:pPr>
              <a:buNone/>
            </a:pPr>
            <a:r>
              <a:rPr lang="cs-CZ" sz="1600" dirty="0" smtClean="0"/>
              <a:t>- </a:t>
            </a:r>
            <a:r>
              <a:rPr lang="cs-CZ" sz="1600" u="sng" dirty="0" smtClean="0"/>
              <a:t>Krize identita vs. </a:t>
            </a:r>
            <a:r>
              <a:rPr lang="cs-CZ" sz="1600" u="sng" dirty="0" smtClean="0"/>
              <a:t>z</a:t>
            </a:r>
            <a:r>
              <a:rPr lang="cs-CZ" sz="1600" u="sng" dirty="0" smtClean="0"/>
              <a:t>matečnost rolí    </a:t>
            </a:r>
            <a:endParaRPr lang="cs-CZ" sz="1600" u="sng" dirty="0" smtClean="0"/>
          </a:p>
          <a:p>
            <a:pPr>
              <a:buFontTx/>
              <a:buChar char="-"/>
            </a:pPr>
            <a:r>
              <a:rPr lang="cs-CZ" sz="1600" dirty="0" smtClean="0"/>
              <a:t>s</a:t>
            </a:r>
            <a:r>
              <a:rPr lang="cs-CZ" sz="1600" dirty="0" smtClean="0"/>
              <a:t>chopnost sebereflexe, kritického a abstraktního myšlení,  </a:t>
            </a:r>
            <a:br>
              <a:rPr lang="cs-CZ" sz="1600" dirty="0" smtClean="0"/>
            </a:br>
            <a:r>
              <a:rPr lang="cs-CZ" sz="1600" dirty="0" smtClean="0"/>
              <a:t>prožívání </a:t>
            </a:r>
            <a:r>
              <a:rPr lang="cs-CZ" sz="1600" dirty="0" smtClean="0"/>
              <a:t>individuality,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zpochybňování </a:t>
            </a:r>
            <a:r>
              <a:rPr lang="cs-CZ" sz="1600" dirty="0" smtClean="0"/>
              <a:t>dosavadních převzatých </a:t>
            </a:r>
            <a:r>
              <a:rPr lang="cs-CZ" sz="1600" dirty="0" smtClean="0"/>
              <a:t>názorů</a:t>
            </a:r>
            <a:br>
              <a:rPr lang="cs-CZ" sz="1600" dirty="0" smtClean="0"/>
            </a:br>
            <a:r>
              <a:rPr lang="cs-CZ" sz="1600" dirty="0" smtClean="0"/>
              <a:t>(Kdo </a:t>
            </a:r>
            <a:r>
              <a:rPr lang="cs-CZ" sz="1600" dirty="0" smtClean="0"/>
              <a:t>jsem? Jaké je mé místo ve společnosti</a:t>
            </a:r>
            <a:r>
              <a:rPr lang="cs-CZ" sz="1600" dirty="0" smtClean="0"/>
              <a:t>?)</a:t>
            </a:r>
          </a:p>
          <a:p>
            <a:pPr>
              <a:buFontTx/>
              <a:buChar char="-"/>
            </a:pPr>
            <a:r>
              <a:rPr lang="cs-CZ" sz="1600" dirty="0" smtClean="0"/>
              <a:t>p</a:t>
            </a:r>
            <a:r>
              <a:rPr lang="cs-CZ" sz="1600" dirty="0" smtClean="0"/>
              <a:t>rofesní zaměření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smtClean="0"/>
              <a:t>intimita, </a:t>
            </a:r>
            <a:r>
              <a:rPr lang="cs-CZ" sz="1600" dirty="0" smtClean="0"/>
              <a:t> přátelské vztahy, zamilování se, </a:t>
            </a:r>
          </a:p>
          <a:p>
            <a:pPr>
              <a:buFontTx/>
              <a:buChar char="-"/>
            </a:pPr>
            <a:r>
              <a:rPr lang="cs-CZ" sz="1600" dirty="0" smtClean="0"/>
              <a:t> </a:t>
            </a:r>
            <a:r>
              <a:rPr lang="cs-CZ" sz="1600" dirty="0" smtClean="0"/>
              <a:t>identifikace s „hrdiny“ </a:t>
            </a:r>
            <a:r>
              <a:rPr lang="cs-CZ" sz="1600" dirty="0" smtClean="0"/>
              <a:t>nebo vzory, s </a:t>
            </a:r>
            <a:r>
              <a:rPr lang="cs-CZ" sz="1600" dirty="0" smtClean="0"/>
              <a:t>členy specifických skupin, potřeba přináležet k nějaké </a:t>
            </a:r>
            <a:r>
              <a:rPr lang="cs-CZ" sz="1600" dirty="0" smtClean="0"/>
              <a:t>skupině, která slouží jako prostor pro testování a zpětnou vazbu (pozitivně i negativně)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smtClean="0"/>
              <a:t>testování, experimentování s </a:t>
            </a:r>
            <a:r>
              <a:rPr lang="cs-CZ" sz="1600" dirty="0" smtClean="0"/>
              <a:t>rolemi</a:t>
            </a:r>
          </a:p>
          <a:p>
            <a:pPr>
              <a:buFontTx/>
              <a:buChar char="-"/>
            </a:pPr>
            <a:r>
              <a:rPr lang="cs-CZ" sz="1600" dirty="0" smtClean="0"/>
              <a:t>o</a:t>
            </a:r>
            <a:r>
              <a:rPr lang="cs-CZ" sz="1600" dirty="0" smtClean="0"/>
              <a:t>bavy, zmatky,  negativní emoce</a:t>
            </a: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smtClean="0"/>
              <a:t>mezi </a:t>
            </a:r>
            <a:r>
              <a:rPr lang="cs-CZ" sz="1600" dirty="0" smtClean="0"/>
              <a:t>20.-25. by měla být krize identity vyřešena (světový názor, profesní zaměření,  sexuální chování) </a:t>
            </a:r>
            <a:r>
              <a:rPr lang="cs-CZ" sz="1600" dirty="0" smtClean="0"/>
              <a:t>, dosažena </a:t>
            </a:r>
            <a:r>
              <a:rPr lang="cs-CZ" sz="1600" u="sng" dirty="0" smtClean="0"/>
              <a:t>věrnost</a:t>
            </a:r>
            <a:r>
              <a:rPr lang="cs-CZ" sz="1600" dirty="0" smtClean="0"/>
              <a:t> ideálům, cílům x </a:t>
            </a:r>
            <a:r>
              <a:rPr lang="cs-CZ" sz="1600" dirty="0" smtClean="0"/>
              <a:t>konfuze identity (dosud není konzistentní </a:t>
            </a:r>
            <a:r>
              <a:rPr lang="cs-CZ" sz="1600" dirty="0" err="1" smtClean="0"/>
              <a:t>sebepojetí</a:t>
            </a:r>
            <a:r>
              <a:rPr lang="cs-CZ" sz="1600" dirty="0" smtClean="0"/>
              <a:t>)</a:t>
            </a:r>
          </a:p>
          <a:p>
            <a:pPr>
              <a:buFontTx/>
              <a:buChar char="-"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Statusy identity </a:t>
            </a:r>
            <a:r>
              <a:rPr lang="cs-CZ" dirty="0" smtClean="0"/>
              <a:t>(</a:t>
            </a:r>
            <a:r>
              <a:rPr lang="cs-CZ" dirty="0" err="1" smtClean="0"/>
              <a:t>James</a:t>
            </a:r>
            <a:r>
              <a:rPr lang="cs-CZ" dirty="0" smtClean="0"/>
              <a:t> </a:t>
            </a:r>
            <a:r>
              <a:rPr lang="cs-CZ" dirty="0" err="1" smtClean="0"/>
              <a:t>Marcia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800" dirty="0" smtClean="0"/>
              <a:t>Není jedna identita,  osobnost se skládá z mnoha identit ve vztahu k různým oblastem – politika, profesní orientace, víra, intimita, přátelství, pohlavní identita,  </a:t>
            </a:r>
            <a:r>
              <a:rPr lang="cs-CZ" sz="1800" dirty="0" err="1" smtClean="0"/>
              <a:t>genderové</a:t>
            </a:r>
            <a:r>
              <a:rPr lang="cs-CZ" sz="1800" dirty="0" smtClean="0"/>
              <a:t> role.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Čtyři </a:t>
            </a:r>
            <a:r>
              <a:rPr lang="cs-CZ" sz="1800" dirty="0" smtClean="0"/>
              <a:t>statusy identity podle toho, zda člověk svou identitu vnímá jako problém a zda již dospěl k řešení:</a:t>
            </a:r>
          </a:p>
          <a:p>
            <a:r>
              <a:rPr lang="cs-CZ" sz="1800" b="1" dirty="0" smtClean="0"/>
              <a:t>1. Dosažená </a:t>
            </a:r>
            <a:r>
              <a:rPr lang="cs-CZ" sz="1800" b="1" dirty="0" smtClean="0"/>
              <a:t>autentická identita </a:t>
            </a:r>
            <a:r>
              <a:rPr lang="cs-CZ" sz="1800" dirty="0" smtClean="0"/>
              <a:t>(člověk prošel krizí identity i aktivním </a:t>
            </a:r>
            <a:r>
              <a:rPr lang="cs-CZ" sz="1800" dirty="0" smtClean="0"/>
              <a:t>sebehledáním, </a:t>
            </a:r>
            <a:r>
              <a:rPr lang="cs-CZ" sz="1800" dirty="0" smtClean="0"/>
              <a:t>přehodnotil přesvědčení z primární rodiny</a:t>
            </a:r>
            <a:r>
              <a:rPr lang="cs-CZ" sz="1800" dirty="0" smtClean="0"/>
              <a:t>, a autorit </a:t>
            </a:r>
            <a:r>
              <a:rPr lang="cs-CZ" sz="1800" dirty="0" smtClean="0"/>
              <a:t>která jeho identitě neodpovídala, </a:t>
            </a:r>
            <a:r>
              <a:rPr lang="cs-CZ" sz="1800" dirty="0" smtClean="0"/>
              <a:t>zaujal vlastní názory, je jim věrný, je si vědom vlastní hodnoty).</a:t>
            </a:r>
            <a:endParaRPr lang="cs-CZ" sz="1800" dirty="0" smtClean="0"/>
          </a:p>
          <a:p>
            <a:r>
              <a:rPr lang="cs-CZ" sz="1800" b="1" dirty="0" smtClean="0"/>
              <a:t>2. Přejatá identita </a:t>
            </a:r>
            <a:r>
              <a:rPr lang="cs-CZ" sz="1800" dirty="0" smtClean="0"/>
              <a:t>(neprošel </a:t>
            </a:r>
            <a:r>
              <a:rPr lang="cs-CZ" sz="1800" dirty="0" smtClean="0"/>
              <a:t>krizí identity, nezpochybňoval přesvědčení z primární </a:t>
            </a:r>
            <a:r>
              <a:rPr lang="cs-CZ" sz="1800" dirty="0" smtClean="0"/>
              <a:t>rodiny a autorit,  názory se přejímají pasivně bez otázek, dogma,  může být i tzv. negativní identita = protiklad identity autority).</a:t>
            </a:r>
            <a:endParaRPr lang="cs-CZ" sz="1800" dirty="0" smtClean="0"/>
          </a:p>
          <a:p>
            <a:r>
              <a:rPr lang="cs-CZ" sz="1800" b="1" dirty="0" smtClean="0"/>
              <a:t>3. Moratorium</a:t>
            </a:r>
            <a:r>
              <a:rPr lang="cs-CZ" sz="1800" dirty="0" smtClean="0"/>
              <a:t> (člověk uprostřed krize identity, aktivně hledá ale ještě nemá vyřešený konflikt mezi očekáváním rodičů a svými plány, zastává určité názory, poté je </a:t>
            </a:r>
            <a:r>
              <a:rPr lang="cs-CZ" sz="1800" dirty="0" smtClean="0"/>
              <a:t>opouští, nejistota, strach se zavázat).</a:t>
            </a:r>
            <a:endParaRPr lang="cs-CZ" sz="1800" dirty="0" smtClean="0"/>
          </a:p>
          <a:p>
            <a:r>
              <a:rPr lang="cs-CZ" sz="1800" b="1" dirty="0" smtClean="0"/>
              <a:t>4. Difuze identity </a:t>
            </a:r>
            <a:r>
              <a:rPr lang="cs-CZ" sz="1800" dirty="0" smtClean="0"/>
              <a:t>(člověk </a:t>
            </a:r>
            <a:r>
              <a:rPr lang="cs-CZ" sz="1800" dirty="0" smtClean="0"/>
              <a:t>nemá </a:t>
            </a:r>
            <a:r>
              <a:rPr lang="cs-CZ" sz="1800" dirty="0" smtClean="0"/>
              <a:t>stabilní </a:t>
            </a:r>
            <a:r>
              <a:rPr lang="cs-CZ" sz="1800" dirty="0" err="1" smtClean="0"/>
              <a:t>sebepojetí</a:t>
            </a:r>
            <a:r>
              <a:rPr lang="cs-CZ" sz="1800" dirty="0" smtClean="0"/>
              <a:t>, nesnaží s pokládat otázky</a:t>
            </a:r>
            <a:r>
              <a:rPr lang="cs-CZ" sz="1800" dirty="0" smtClean="0"/>
              <a:t>.)</a:t>
            </a:r>
            <a:endParaRPr lang="cs-CZ" sz="18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dirty="0" smtClean="0"/>
              <a:t>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n</a:t>
            </a:r>
            <a:r>
              <a:rPr lang="cs-CZ" sz="2000" dirty="0" smtClean="0"/>
              <a:t>a budování identity mohou mít vliv i další životní události (nejedná se jen o záležitost adolescence), přetváří se</a:t>
            </a:r>
          </a:p>
          <a:p>
            <a:pPr>
              <a:buFontTx/>
              <a:buChar char="-"/>
            </a:pPr>
            <a:r>
              <a:rPr lang="cs-CZ" sz="2000" dirty="0" smtClean="0"/>
              <a:t>n</a:t>
            </a:r>
            <a:r>
              <a:rPr lang="cs-CZ" sz="2000" dirty="0" smtClean="0"/>
              <a:t>ekonečno možností? Jak se v nich neztratit?</a:t>
            </a:r>
          </a:p>
          <a:p>
            <a:pPr>
              <a:buFontTx/>
              <a:buChar char="-"/>
            </a:pPr>
            <a:r>
              <a:rPr lang="cs-CZ" sz="2000" dirty="0" smtClean="0"/>
              <a:t>d</a:t>
            </a:r>
            <a:r>
              <a:rPr lang="cs-CZ" sz="2000" dirty="0" smtClean="0"/>
              <a:t>ůležitost skupinové identity (jistota, když si nejsem jistý osobní identitou, je snadnější přijmout skupinou identitu), subkultury</a:t>
            </a:r>
          </a:p>
          <a:p>
            <a:pPr>
              <a:buFontTx/>
              <a:buChar char="-"/>
            </a:pPr>
            <a:r>
              <a:rPr lang="cs-CZ" sz="2000" dirty="0" smtClean="0"/>
              <a:t>n</a:t>
            </a:r>
            <a:r>
              <a:rPr lang="cs-CZ" sz="2000" dirty="0" smtClean="0"/>
              <a:t>ebezpečí zneužití a zmanipulování (sekty apod. – nabídka hodnot, řešení,…)</a:t>
            </a:r>
          </a:p>
          <a:p>
            <a:pPr>
              <a:buFontTx/>
              <a:buChar char="-"/>
            </a:pPr>
            <a:r>
              <a:rPr lang="cs-CZ" sz="2000" dirty="0" smtClean="0"/>
              <a:t>v</a:t>
            </a:r>
            <a:r>
              <a:rPr lang="cs-CZ" sz="2000" dirty="0" smtClean="0"/>
              <a:t>irtuální svět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err="1" smtClean="0"/>
              <a:t>Individálně</a:t>
            </a:r>
            <a:r>
              <a:rPr lang="cs-CZ" sz="2000" dirty="0" smtClean="0"/>
              <a:t> se zamyslete a odpovězte na otázky: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Kdo </a:t>
            </a:r>
            <a:r>
              <a:rPr lang="cs-CZ" sz="2000" dirty="0" smtClean="0"/>
              <a:t>jsem? Jaké jsou mé silné a slabé stránky? Jaké jsou má přesvědčení? Kam v životě směřuji? Jaké je mé místo ve společnosti</a:t>
            </a:r>
            <a:r>
              <a:rPr lang="cs-CZ" sz="2000" dirty="0" smtClean="0"/>
              <a:t>?</a:t>
            </a:r>
          </a:p>
          <a:p>
            <a:endParaRPr lang="cs-CZ" sz="2000" dirty="0" smtClean="0"/>
          </a:p>
          <a:p>
            <a:r>
              <a:rPr lang="cs-CZ" sz="2000" dirty="0" smtClean="0"/>
              <a:t>Existuje oblast, kde si nejsem jistá/ý?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Ve skupinách po 5 lidech proberte tyto otázky:</a:t>
            </a:r>
          </a:p>
          <a:p>
            <a:endParaRPr lang="cs-CZ" sz="2000" dirty="0" smtClean="0"/>
          </a:p>
          <a:p>
            <a:r>
              <a:rPr lang="cs-CZ" sz="2000" dirty="0" smtClean="0"/>
              <a:t>Jaké </a:t>
            </a:r>
            <a:r>
              <a:rPr lang="cs-CZ" sz="2000" dirty="0" smtClean="0"/>
              <a:t>pro mě bylo období dospívání a hledání své identity? Co mi pomáhalo? A naopak, bylo něco, co mi toto období ztěžovalo</a:t>
            </a:r>
            <a:r>
              <a:rPr lang="cs-CZ" sz="2000" dirty="0" smtClean="0"/>
              <a:t>?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Atkinson</a:t>
            </a:r>
            <a:r>
              <a:rPr lang="cs-CZ" sz="2000" dirty="0" smtClean="0"/>
              <a:t>, R.L. (2003). </a:t>
            </a:r>
            <a:r>
              <a:rPr lang="cs-CZ" sz="2000" i="1" dirty="0" smtClean="0"/>
              <a:t>Psychologie. </a:t>
            </a:r>
            <a:r>
              <a:rPr lang="cs-CZ" sz="2000" dirty="0" smtClean="0"/>
              <a:t>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Portál.</a:t>
            </a:r>
          </a:p>
          <a:p>
            <a:r>
              <a:rPr lang="cs-CZ" sz="2000" dirty="0" err="1" smtClean="0"/>
              <a:t>Bačová</a:t>
            </a:r>
            <a:r>
              <a:rPr lang="cs-CZ" sz="2000" dirty="0" smtClean="0"/>
              <a:t>, V. (2019). </a:t>
            </a:r>
            <a:r>
              <a:rPr lang="cs-CZ" sz="2000" i="1" dirty="0" smtClean="0"/>
              <a:t>Identita v sociální psychologii.</a:t>
            </a:r>
            <a:r>
              <a:rPr lang="cs-CZ" sz="2000" dirty="0" smtClean="0"/>
              <a:t>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Hall</a:t>
            </a:r>
            <a:r>
              <a:rPr lang="cs-CZ" sz="2000" dirty="0" smtClean="0"/>
              <a:t>, C.S. &amp; </a:t>
            </a:r>
            <a:r>
              <a:rPr lang="cs-CZ" sz="2000" dirty="0" err="1" smtClean="0"/>
              <a:t>Lindzey</a:t>
            </a:r>
            <a:r>
              <a:rPr lang="cs-CZ" sz="2000" dirty="0" smtClean="0"/>
              <a:t>, G. (2002). </a:t>
            </a:r>
            <a:r>
              <a:rPr lang="cs-CZ" sz="2000" i="1" dirty="0" err="1" smtClean="0"/>
              <a:t>Psychológia</a:t>
            </a:r>
            <a:r>
              <a:rPr lang="cs-CZ" sz="2000" i="1" dirty="0" smtClean="0"/>
              <a:t> osobnosti. </a:t>
            </a:r>
            <a:r>
              <a:rPr lang="cs-CZ" sz="2000" dirty="0" smtClean="0"/>
              <a:t>Bratislava: Slovenské pedagogické nakladatelstvo.</a:t>
            </a:r>
          </a:p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  <a:endParaRPr lang="cs-CZ" sz="2000" i="1" dirty="0" smtClean="0"/>
          </a:p>
          <a:p>
            <a:r>
              <a:rPr lang="cs-CZ" sz="2000" dirty="0" smtClean="0"/>
              <a:t>Říčan, P. (2007). </a:t>
            </a:r>
            <a:r>
              <a:rPr lang="cs-CZ" sz="2000" i="1" dirty="0" smtClean="0"/>
              <a:t>Psychologie osobnosti: obor v pohybu. </a:t>
            </a:r>
            <a:r>
              <a:rPr lang="cs-CZ" sz="2000" dirty="0" smtClean="0"/>
              <a:t>5.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Thorová</a:t>
            </a:r>
            <a:r>
              <a:rPr lang="cs-CZ" sz="2000" dirty="0" smtClean="0"/>
              <a:t>, K. (2015). </a:t>
            </a:r>
            <a:r>
              <a:rPr lang="cs-CZ" sz="2000" i="1" dirty="0" smtClean="0"/>
              <a:t>Vývojová psychologie: proměny lidské psychiky od početí po smrt. </a:t>
            </a:r>
            <a:r>
              <a:rPr lang="cs-CZ" sz="2000" smtClean="0"/>
              <a:t>Praha: Portál.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257</TotalTime>
  <Words>758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VÝZNAM IDENTITY PRO SOCIÁLNÍ PEDAGOGIKU</vt:lpstr>
      <vt:lpstr>Co je to „identita“?</vt:lpstr>
      <vt:lpstr>Identita v dětství a dospívání</vt:lpstr>
      <vt:lpstr>Identita v dětství a dospívání</vt:lpstr>
      <vt:lpstr>Statusy identity (James Marcia)</vt:lpstr>
      <vt:lpstr>Současnost</vt:lpstr>
      <vt:lpstr>Cvičení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50</cp:revision>
  <dcterms:created xsi:type="dcterms:W3CDTF">2023-09-18T08:58:57Z</dcterms:created>
  <dcterms:modified xsi:type="dcterms:W3CDTF">2023-09-25T09:31:08Z</dcterms:modified>
</cp:coreProperties>
</file>