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4" r:id="rId6"/>
    <p:sldId id="262" r:id="rId7"/>
    <p:sldId id="263" r:id="rId8"/>
    <p:sldId id="268" r:id="rId9"/>
    <p:sldId id="267" r:id="rId10"/>
    <p:sldId id="269" r:id="rId11"/>
    <p:sldId id="266" r:id="rId12"/>
    <p:sldId id="261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60780" autoAdjust="0"/>
  </p:normalViewPr>
  <p:slideViewPr>
    <p:cSldViewPr snapToGrid="0">
      <p:cViewPr varScale="1">
        <p:scale>
          <a:sx n="67" d="100"/>
          <a:sy n="67" d="100"/>
        </p:scale>
        <p:origin x="160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1C3E77-DAA9-47AE-8C6A-9862A33832C3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A1E8B7F-3BA0-4DCA-8959-633FD9BCD912}">
      <dgm:prSet/>
      <dgm:spPr/>
      <dgm:t>
        <a:bodyPr/>
        <a:lstStyle/>
        <a:p>
          <a:r>
            <a:rPr lang="cs-CZ"/>
            <a:t>Normativní motivace</a:t>
          </a:r>
          <a:endParaRPr lang="en-US"/>
        </a:p>
      </dgm:t>
    </dgm:pt>
    <dgm:pt modelId="{7DCB15FC-DD49-4DEE-BB9A-C268F4E53F5C}" type="parTrans" cxnId="{90A4952F-9D9D-499A-83AC-27BB7FA0CB71}">
      <dgm:prSet/>
      <dgm:spPr/>
      <dgm:t>
        <a:bodyPr/>
        <a:lstStyle/>
        <a:p>
          <a:endParaRPr lang="en-US"/>
        </a:p>
      </dgm:t>
    </dgm:pt>
    <dgm:pt modelId="{70EA70FC-71D4-4596-BABE-24078A466F47}" type="sibTrans" cxnId="{90A4952F-9D9D-499A-83AC-27BB7FA0CB71}">
      <dgm:prSet/>
      <dgm:spPr/>
      <dgm:t>
        <a:bodyPr/>
        <a:lstStyle/>
        <a:p>
          <a:endParaRPr lang="en-US"/>
        </a:p>
      </dgm:t>
    </dgm:pt>
    <dgm:pt modelId="{21C8B76F-BC97-497B-9529-369E98A6D09A}">
      <dgm:prSet/>
      <dgm:spPr/>
      <dgm:t>
        <a:bodyPr/>
        <a:lstStyle/>
        <a:p>
          <a:r>
            <a:rPr lang="cs-CZ"/>
            <a:t>Familiární motivace</a:t>
          </a:r>
          <a:endParaRPr lang="en-US"/>
        </a:p>
      </dgm:t>
    </dgm:pt>
    <dgm:pt modelId="{318DFA91-137D-454B-84C2-AB57A9EB00B7}" type="parTrans" cxnId="{04431D7C-CB1D-4CCA-8266-378E0B073811}">
      <dgm:prSet/>
      <dgm:spPr/>
      <dgm:t>
        <a:bodyPr/>
        <a:lstStyle/>
        <a:p>
          <a:endParaRPr lang="en-US"/>
        </a:p>
      </dgm:t>
    </dgm:pt>
    <dgm:pt modelId="{6E5B5F5B-9152-4C9D-B679-E88954DA983E}" type="sibTrans" cxnId="{04431D7C-CB1D-4CCA-8266-378E0B073811}">
      <dgm:prSet/>
      <dgm:spPr/>
      <dgm:t>
        <a:bodyPr/>
        <a:lstStyle/>
        <a:p>
          <a:endParaRPr lang="en-US"/>
        </a:p>
      </dgm:t>
    </dgm:pt>
    <dgm:pt modelId="{F6DDED6D-950C-4642-8570-1872100EC6A3}">
      <dgm:prSet/>
      <dgm:spPr/>
      <dgm:t>
        <a:bodyPr/>
        <a:lstStyle/>
        <a:p>
          <a:r>
            <a:rPr lang="cs-CZ"/>
            <a:t>Negativní motivace </a:t>
          </a:r>
          <a:endParaRPr lang="en-US"/>
        </a:p>
      </dgm:t>
    </dgm:pt>
    <dgm:pt modelId="{6508D27E-9E66-400A-B4FE-D15C31A81B7B}" type="parTrans" cxnId="{32D6EF0E-25A3-42F0-BE90-94090B8C5EC5}">
      <dgm:prSet/>
      <dgm:spPr/>
      <dgm:t>
        <a:bodyPr/>
        <a:lstStyle/>
        <a:p>
          <a:endParaRPr lang="en-US"/>
        </a:p>
      </dgm:t>
    </dgm:pt>
    <dgm:pt modelId="{AB9ADF6C-2FCF-40F6-88F2-72502BD745F6}" type="sibTrans" cxnId="{32D6EF0E-25A3-42F0-BE90-94090B8C5EC5}">
      <dgm:prSet/>
      <dgm:spPr/>
      <dgm:t>
        <a:bodyPr/>
        <a:lstStyle/>
        <a:p>
          <a:endParaRPr lang="en-US"/>
        </a:p>
      </dgm:t>
    </dgm:pt>
    <dgm:pt modelId="{36F0CF97-D4E3-499F-ABC6-F2BE51C12546}">
      <dgm:prSet/>
      <dgm:spPr/>
      <dgm:t>
        <a:bodyPr/>
        <a:lstStyle/>
        <a:p>
          <a:r>
            <a:rPr lang="cs-CZ"/>
            <a:t>Utilitární motivace</a:t>
          </a:r>
          <a:endParaRPr lang="en-US"/>
        </a:p>
      </dgm:t>
    </dgm:pt>
    <dgm:pt modelId="{8D6C8EFC-BAF3-4F1C-8817-B1F97A836B3A}" type="parTrans" cxnId="{BB07EACE-C861-47D7-90F4-79365B01542D}">
      <dgm:prSet/>
      <dgm:spPr/>
      <dgm:t>
        <a:bodyPr/>
        <a:lstStyle/>
        <a:p>
          <a:endParaRPr lang="en-US"/>
        </a:p>
      </dgm:t>
    </dgm:pt>
    <dgm:pt modelId="{0AF75EB3-8548-460B-99E1-9E4452F93E6F}" type="sibTrans" cxnId="{BB07EACE-C861-47D7-90F4-79365B01542D}">
      <dgm:prSet/>
      <dgm:spPr/>
      <dgm:t>
        <a:bodyPr/>
        <a:lstStyle/>
        <a:p>
          <a:endParaRPr lang="en-US"/>
        </a:p>
      </dgm:t>
    </dgm:pt>
    <dgm:pt modelId="{9A64D3D5-3457-43DF-A1F1-DBADF96615BC}" type="pres">
      <dgm:prSet presAssocID="{4B1C3E77-DAA9-47AE-8C6A-9862A33832C3}" presName="vert0" presStyleCnt="0">
        <dgm:presLayoutVars>
          <dgm:dir/>
          <dgm:animOne val="branch"/>
          <dgm:animLvl val="lvl"/>
        </dgm:presLayoutVars>
      </dgm:prSet>
      <dgm:spPr/>
    </dgm:pt>
    <dgm:pt modelId="{34864CF6-2C20-4819-9D8D-0ED94F33304E}" type="pres">
      <dgm:prSet presAssocID="{3A1E8B7F-3BA0-4DCA-8959-633FD9BCD912}" presName="thickLine" presStyleLbl="alignNode1" presStyleIdx="0" presStyleCnt="4"/>
      <dgm:spPr/>
    </dgm:pt>
    <dgm:pt modelId="{CCC72750-52A3-493E-9798-CC173F232942}" type="pres">
      <dgm:prSet presAssocID="{3A1E8B7F-3BA0-4DCA-8959-633FD9BCD912}" presName="horz1" presStyleCnt="0"/>
      <dgm:spPr/>
    </dgm:pt>
    <dgm:pt modelId="{48441A9D-D18A-47CD-8202-C001A0E1F976}" type="pres">
      <dgm:prSet presAssocID="{3A1E8B7F-3BA0-4DCA-8959-633FD9BCD912}" presName="tx1" presStyleLbl="revTx" presStyleIdx="0" presStyleCnt="4"/>
      <dgm:spPr/>
    </dgm:pt>
    <dgm:pt modelId="{23219036-C3A6-4A1A-9440-C69E7B33387A}" type="pres">
      <dgm:prSet presAssocID="{3A1E8B7F-3BA0-4DCA-8959-633FD9BCD912}" presName="vert1" presStyleCnt="0"/>
      <dgm:spPr/>
    </dgm:pt>
    <dgm:pt modelId="{05B8838E-81A1-46A0-B959-98882C88719D}" type="pres">
      <dgm:prSet presAssocID="{21C8B76F-BC97-497B-9529-369E98A6D09A}" presName="thickLine" presStyleLbl="alignNode1" presStyleIdx="1" presStyleCnt="4"/>
      <dgm:spPr/>
    </dgm:pt>
    <dgm:pt modelId="{0B8E8316-5E1D-4130-9F3D-EBA444CCB7DA}" type="pres">
      <dgm:prSet presAssocID="{21C8B76F-BC97-497B-9529-369E98A6D09A}" presName="horz1" presStyleCnt="0"/>
      <dgm:spPr/>
    </dgm:pt>
    <dgm:pt modelId="{A38966EE-FD2B-4723-87A1-C5DE4FC38AFA}" type="pres">
      <dgm:prSet presAssocID="{21C8B76F-BC97-497B-9529-369E98A6D09A}" presName="tx1" presStyleLbl="revTx" presStyleIdx="1" presStyleCnt="4"/>
      <dgm:spPr/>
    </dgm:pt>
    <dgm:pt modelId="{8BD10BBB-D9BE-4E93-B0FD-904D5ECEF5E0}" type="pres">
      <dgm:prSet presAssocID="{21C8B76F-BC97-497B-9529-369E98A6D09A}" presName="vert1" presStyleCnt="0"/>
      <dgm:spPr/>
    </dgm:pt>
    <dgm:pt modelId="{17ED1AE1-2D73-479E-AAF3-0AC8E1E3AD07}" type="pres">
      <dgm:prSet presAssocID="{F6DDED6D-950C-4642-8570-1872100EC6A3}" presName="thickLine" presStyleLbl="alignNode1" presStyleIdx="2" presStyleCnt="4"/>
      <dgm:spPr/>
    </dgm:pt>
    <dgm:pt modelId="{D0B60B04-7163-4667-A623-7E5FFB154F87}" type="pres">
      <dgm:prSet presAssocID="{F6DDED6D-950C-4642-8570-1872100EC6A3}" presName="horz1" presStyleCnt="0"/>
      <dgm:spPr/>
    </dgm:pt>
    <dgm:pt modelId="{3710A70B-FFDA-4FBC-9AA1-1550F4EE876B}" type="pres">
      <dgm:prSet presAssocID="{F6DDED6D-950C-4642-8570-1872100EC6A3}" presName="tx1" presStyleLbl="revTx" presStyleIdx="2" presStyleCnt="4"/>
      <dgm:spPr/>
    </dgm:pt>
    <dgm:pt modelId="{22B0C8BA-62C8-4599-847D-3A4FAB515999}" type="pres">
      <dgm:prSet presAssocID="{F6DDED6D-950C-4642-8570-1872100EC6A3}" presName="vert1" presStyleCnt="0"/>
      <dgm:spPr/>
    </dgm:pt>
    <dgm:pt modelId="{EAA7BED3-8F5B-497E-8E45-4C8E58D12A81}" type="pres">
      <dgm:prSet presAssocID="{36F0CF97-D4E3-499F-ABC6-F2BE51C12546}" presName="thickLine" presStyleLbl="alignNode1" presStyleIdx="3" presStyleCnt="4"/>
      <dgm:spPr/>
    </dgm:pt>
    <dgm:pt modelId="{FB278CEC-EE93-4054-986D-B14B791E807D}" type="pres">
      <dgm:prSet presAssocID="{36F0CF97-D4E3-499F-ABC6-F2BE51C12546}" presName="horz1" presStyleCnt="0"/>
      <dgm:spPr/>
    </dgm:pt>
    <dgm:pt modelId="{CA5BB359-BBCE-4947-82C4-397BAC46D0AB}" type="pres">
      <dgm:prSet presAssocID="{36F0CF97-D4E3-499F-ABC6-F2BE51C12546}" presName="tx1" presStyleLbl="revTx" presStyleIdx="3" presStyleCnt="4"/>
      <dgm:spPr/>
    </dgm:pt>
    <dgm:pt modelId="{286CD34C-8E28-4640-B018-90AB8C879FC9}" type="pres">
      <dgm:prSet presAssocID="{36F0CF97-D4E3-499F-ABC6-F2BE51C12546}" presName="vert1" presStyleCnt="0"/>
      <dgm:spPr/>
    </dgm:pt>
  </dgm:ptLst>
  <dgm:cxnLst>
    <dgm:cxn modelId="{EABA0A07-0D86-49DB-BCF4-CAFCE8A6742A}" type="presOf" srcId="{21C8B76F-BC97-497B-9529-369E98A6D09A}" destId="{A38966EE-FD2B-4723-87A1-C5DE4FC38AFA}" srcOrd="0" destOrd="0" presId="urn:microsoft.com/office/officeart/2008/layout/LinedList"/>
    <dgm:cxn modelId="{32D6EF0E-25A3-42F0-BE90-94090B8C5EC5}" srcId="{4B1C3E77-DAA9-47AE-8C6A-9862A33832C3}" destId="{F6DDED6D-950C-4642-8570-1872100EC6A3}" srcOrd="2" destOrd="0" parTransId="{6508D27E-9E66-400A-B4FE-D15C31A81B7B}" sibTransId="{AB9ADF6C-2FCF-40F6-88F2-72502BD745F6}"/>
    <dgm:cxn modelId="{90A4952F-9D9D-499A-83AC-27BB7FA0CB71}" srcId="{4B1C3E77-DAA9-47AE-8C6A-9862A33832C3}" destId="{3A1E8B7F-3BA0-4DCA-8959-633FD9BCD912}" srcOrd="0" destOrd="0" parTransId="{7DCB15FC-DD49-4DEE-BB9A-C268F4E53F5C}" sibTransId="{70EA70FC-71D4-4596-BABE-24078A466F47}"/>
    <dgm:cxn modelId="{477D6951-69B3-4B92-9908-B3316383F396}" type="presOf" srcId="{4B1C3E77-DAA9-47AE-8C6A-9862A33832C3}" destId="{9A64D3D5-3457-43DF-A1F1-DBADF96615BC}" srcOrd="0" destOrd="0" presId="urn:microsoft.com/office/officeart/2008/layout/LinedList"/>
    <dgm:cxn modelId="{04431D7C-CB1D-4CCA-8266-378E0B073811}" srcId="{4B1C3E77-DAA9-47AE-8C6A-9862A33832C3}" destId="{21C8B76F-BC97-497B-9529-369E98A6D09A}" srcOrd="1" destOrd="0" parTransId="{318DFA91-137D-454B-84C2-AB57A9EB00B7}" sibTransId="{6E5B5F5B-9152-4C9D-B679-E88954DA983E}"/>
    <dgm:cxn modelId="{49B1F97C-3F5A-4355-BDDC-3F0F94504699}" type="presOf" srcId="{36F0CF97-D4E3-499F-ABC6-F2BE51C12546}" destId="{CA5BB359-BBCE-4947-82C4-397BAC46D0AB}" srcOrd="0" destOrd="0" presId="urn:microsoft.com/office/officeart/2008/layout/LinedList"/>
    <dgm:cxn modelId="{94538897-F426-40CA-8EA6-CB12467C8741}" type="presOf" srcId="{F6DDED6D-950C-4642-8570-1872100EC6A3}" destId="{3710A70B-FFDA-4FBC-9AA1-1550F4EE876B}" srcOrd="0" destOrd="0" presId="urn:microsoft.com/office/officeart/2008/layout/LinedList"/>
    <dgm:cxn modelId="{BB07EACE-C861-47D7-90F4-79365B01542D}" srcId="{4B1C3E77-DAA9-47AE-8C6A-9862A33832C3}" destId="{36F0CF97-D4E3-499F-ABC6-F2BE51C12546}" srcOrd="3" destOrd="0" parTransId="{8D6C8EFC-BAF3-4F1C-8817-B1F97A836B3A}" sibTransId="{0AF75EB3-8548-460B-99E1-9E4452F93E6F}"/>
    <dgm:cxn modelId="{6F1EB0F9-280D-4C1F-B5E4-E198AE6C5FD7}" type="presOf" srcId="{3A1E8B7F-3BA0-4DCA-8959-633FD9BCD912}" destId="{48441A9D-D18A-47CD-8202-C001A0E1F976}" srcOrd="0" destOrd="0" presId="urn:microsoft.com/office/officeart/2008/layout/LinedList"/>
    <dgm:cxn modelId="{840EE47A-BA2D-4448-ABE4-911968AB4854}" type="presParOf" srcId="{9A64D3D5-3457-43DF-A1F1-DBADF96615BC}" destId="{34864CF6-2C20-4819-9D8D-0ED94F33304E}" srcOrd="0" destOrd="0" presId="urn:microsoft.com/office/officeart/2008/layout/LinedList"/>
    <dgm:cxn modelId="{CE6C2A54-FD2F-461F-9715-84F2CC4206A2}" type="presParOf" srcId="{9A64D3D5-3457-43DF-A1F1-DBADF96615BC}" destId="{CCC72750-52A3-493E-9798-CC173F232942}" srcOrd="1" destOrd="0" presId="urn:microsoft.com/office/officeart/2008/layout/LinedList"/>
    <dgm:cxn modelId="{A9EC348D-2B29-4297-8ACA-62B89FEADC7D}" type="presParOf" srcId="{CCC72750-52A3-493E-9798-CC173F232942}" destId="{48441A9D-D18A-47CD-8202-C001A0E1F976}" srcOrd="0" destOrd="0" presId="urn:microsoft.com/office/officeart/2008/layout/LinedList"/>
    <dgm:cxn modelId="{DCE4F412-35D1-4776-887B-D497487CE0EE}" type="presParOf" srcId="{CCC72750-52A3-493E-9798-CC173F232942}" destId="{23219036-C3A6-4A1A-9440-C69E7B33387A}" srcOrd="1" destOrd="0" presId="urn:microsoft.com/office/officeart/2008/layout/LinedList"/>
    <dgm:cxn modelId="{2433507F-72E2-4A79-909C-AAE4780BAE1C}" type="presParOf" srcId="{9A64D3D5-3457-43DF-A1F1-DBADF96615BC}" destId="{05B8838E-81A1-46A0-B959-98882C88719D}" srcOrd="2" destOrd="0" presId="urn:microsoft.com/office/officeart/2008/layout/LinedList"/>
    <dgm:cxn modelId="{F82AFDCE-7ACE-4039-ABE1-B023E0004042}" type="presParOf" srcId="{9A64D3D5-3457-43DF-A1F1-DBADF96615BC}" destId="{0B8E8316-5E1D-4130-9F3D-EBA444CCB7DA}" srcOrd="3" destOrd="0" presId="urn:microsoft.com/office/officeart/2008/layout/LinedList"/>
    <dgm:cxn modelId="{A7C0B716-AD21-4063-9A61-B524C1DD90FF}" type="presParOf" srcId="{0B8E8316-5E1D-4130-9F3D-EBA444CCB7DA}" destId="{A38966EE-FD2B-4723-87A1-C5DE4FC38AFA}" srcOrd="0" destOrd="0" presId="urn:microsoft.com/office/officeart/2008/layout/LinedList"/>
    <dgm:cxn modelId="{3CCE26C2-48C5-4AB3-8A83-976942945749}" type="presParOf" srcId="{0B8E8316-5E1D-4130-9F3D-EBA444CCB7DA}" destId="{8BD10BBB-D9BE-4E93-B0FD-904D5ECEF5E0}" srcOrd="1" destOrd="0" presId="urn:microsoft.com/office/officeart/2008/layout/LinedList"/>
    <dgm:cxn modelId="{E6C22382-7F3A-4CD6-BFD3-9FB02AB9C9B2}" type="presParOf" srcId="{9A64D3D5-3457-43DF-A1F1-DBADF96615BC}" destId="{17ED1AE1-2D73-479E-AAF3-0AC8E1E3AD07}" srcOrd="4" destOrd="0" presId="urn:microsoft.com/office/officeart/2008/layout/LinedList"/>
    <dgm:cxn modelId="{6A75D9A4-9AC3-485D-8727-104860CA9429}" type="presParOf" srcId="{9A64D3D5-3457-43DF-A1F1-DBADF96615BC}" destId="{D0B60B04-7163-4667-A623-7E5FFB154F87}" srcOrd="5" destOrd="0" presId="urn:microsoft.com/office/officeart/2008/layout/LinedList"/>
    <dgm:cxn modelId="{1B19BA2A-52A1-4B6A-AD73-D5667697C4BF}" type="presParOf" srcId="{D0B60B04-7163-4667-A623-7E5FFB154F87}" destId="{3710A70B-FFDA-4FBC-9AA1-1550F4EE876B}" srcOrd="0" destOrd="0" presId="urn:microsoft.com/office/officeart/2008/layout/LinedList"/>
    <dgm:cxn modelId="{C9F679FE-B2C9-4DA2-B619-13D434D3EFEF}" type="presParOf" srcId="{D0B60B04-7163-4667-A623-7E5FFB154F87}" destId="{22B0C8BA-62C8-4599-847D-3A4FAB515999}" srcOrd="1" destOrd="0" presId="urn:microsoft.com/office/officeart/2008/layout/LinedList"/>
    <dgm:cxn modelId="{7FBD7FA2-AE1A-42EA-AE79-7BC44093D6B9}" type="presParOf" srcId="{9A64D3D5-3457-43DF-A1F1-DBADF96615BC}" destId="{EAA7BED3-8F5B-497E-8E45-4C8E58D12A81}" srcOrd="6" destOrd="0" presId="urn:microsoft.com/office/officeart/2008/layout/LinedList"/>
    <dgm:cxn modelId="{E142C297-7582-4C91-9143-544552370392}" type="presParOf" srcId="{9A64D3D5-3457-43DF-A1F1-DBADF96615BC}" destId="{FB278CEC-EE93-4054-986D-B14B791E807D}" srcOrd="7" destOrd="0" presId="urn:microsoft.com/office/officeart/2008/layout/LinedList"/>
    <dgm:cxn modelId="{3165C2A9-46AA-48A2-8E50-9FB0C1743D72}" type="presParOf" srcId="{FB278CEC-EE93-4054-986D-B14B791E807D}" destId="{CA5BB359-BBCE-4947-82C4-397BAC46D0AB}" srcOrd="0" destOrd="0" presId="urn:microsoft.com/office/officeart/2008/layout/LinedList"/>
    <dgm:cxn modelId="{D321B12A-A1A0-4DDF-AA2F-EFF48C1E2F74}" type="presParOf" srcId="{FB278CEC-EE93-4054-986D-B14B791E807D}" destId="{286CD34C-8E28-4640-B018-90AB8C879FC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64CF6-2C20-4819-9D8D-0ED94F33304E}">
      <dsp:nvSpPr>
        <dsp:cNvPr id="0" name=""/>
        <dsp:cNvSpPr/>
      </dsp:nvSpPr>
      <dsp:spPr>
        <a:xfrm>
          <a:off x="0" y="0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41A9D-D18A-47CD-8202-C001A0E1F976}">
      <dsp:nvSpPr>
        <dsp:cNvPr id="0" name=""/>
        <dsp:cNvSpPr/>
      </dsp:nvSpPr>
      <dsp:spPr>
        <a:xfrm>
          <a:off x="0" y="0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400" kern="1200"/>
            <a:t>Normativní motivace</a:t>
          </a:r>
          <a:endParaRPr lang="en-US" sz="5400" kern="1200"/>
        </a:p>
      </dsp:txBody>
      <dsp:txXfrm>
        <a:off x="0" y="0"/>
        <a:ext cx="7003777" cy="1460901"/>
      </dsp:txXfrm>
    </dsp:sp>
    <dsp:sp modelId="{05B8838E-81A1-46A0-B959-98882C88719D}">
      <dsp:nvSpPr>
        <dsp:cNvPr id="0" name=""/>
        <dsp:cNvSpPr/>
      </dsp:nvSpPr>
      <dsp:spPr>
        <a:xfrm>
          <a:off x="0" y="1460901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966EE-FD2B-4723-87A1-C5DE4FC38AFA}">
      <dsp:nvSpPr>
        <dsp:cNvPr id="0" name=""/>
        <dsp:cNvSpPr/>
      </dsp:nvSpPr>
      <dsp:spPr>
        <a:xfrm>
          <a:off x="0" y="1460901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400" kern="1200"/>
            <a:t>Familiární motivace</a:t>
          </a:r>
          <a:endParaRPr lang="en-US" sz="5400" kern="1200"/>
        </a:p>
      </dsp:txBody>
      <dsp:txXfrm>
        <a:off x="0" y="1460901"/>
        <a:ext cx="7003777" cy="1460901"/>
      </dsp:txXfrm>
    </dsp:sp>
    <dsp:sp modelId="{17ED1AE1-2D73-479E-AAF3-0AC8E1E3AD07}">
      <dsp:nvSpPr>
        <dsp:cNvPr id="0" name=""/>
        <dsp:cNvSpPr/>
      </dsp:nvSpPr>
      <dsp:spPr>
        <a:xfrm>
          <a:off x="0" y="2921802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0A70B-FFDA-4FBC-9AA1-1550F4EE876B}">
      <dsp:nvSpPr>
        <dsp:cNvPr id="0" name=""/>
        <dsp:cNvSpPr/>
      </dsp:nvSpPr>
      <dsp:spPr>
        <a:xfrm>
          <a:off x="0" y="2921802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400" kern="1200"/>
            <a:t>Negativní motivace </a:t>
          </a:r>
          <a:endParaRPr lang="en-US" sz="5400" kern="1200"/>
        </a:p>
      </dsp:txBody>
      <dsp:txXfrm>
        <a:off x="0" y="2921802"/>
        <a:ext cx="7003777" cy="1460901"/>
      </dsp:txXfrm>
    </dsp:sp>
    <dsp:sp modelId="{EAA7BED3-8F5B-497E-8E45-4C8E58D12A81}">
      <dsp:nvSpPr>
        <dsp:cNvPr id="0" name=""/>
        <dsp:cNvSpPr/>
      </dsp:nvSpPr>
      <dsp:spPr>
        <a:xfrm>
          <a:off x="0" y="4382703"/>
          <a:ext cx="7003777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BB359-BBCE-4947-82C4-397BAC46D0AB}">
      <dsp:nvSpPr>
        <dsp:cNvPr id="0" name=""/>
        <dsp:cNvSpPr/>
      </dsp:nvSpPr>
      <dsp:spPr>
        <a:xfrm>
          <a:off x="0" y="4382703"/>
          <a:ext cx="7003777" cy="146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400" kern="1200"/>
            <a:t>Utilitární motivace</a:t>
          </a:r>
          <a:endParaRPr lang="en-US" sz="5400" kern="1200"/>
        </a:p>
      </dsp:txBody>
      <dsp:txXfrm>
        <a:off x="0" y="4382703"/>
        <a:ext cx="7003777" cy="1460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D7DCC-3BF1-4776-850B-C6C14B21E6E2}" type="datetimeFigureOut">
              <a:rPr lang="cs-CZ" smtClean="0"/>
              <a:t>27.09.2021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8155-BF3D-4357-8BCB-BAAEC45719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68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35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773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378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34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18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55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7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558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20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16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306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98155-BF3D-4357-8BCB-BAAEC457199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44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6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9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8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3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4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8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2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4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8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6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iIkOi3srLo?feature=oembed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nipolitika.eu/2019/03/aktivni-je-pouze-ctvrtina-registrovanych-neziskovych-organizaci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onorsforum.cz/downloads/1530195087_0_insightlab_cerven_2018-pdf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hyperlink" Target="https://byznys.ihned.cz/c1-65488270-cesi-jsou-stale-stedrejsi-vice-daruji-lide-i-firmy-castejsi-je-i-darcovstvi-ze-zaveti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483861B3-77F4-42C4-B257-AF7D1EB5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DC7A3-0586-4F36-90D7-1A4C4F4279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2808"/>
          <a:stretch/>
        </p:blipFill>
        <p:spPr>
          <a:xfrm>
            <a:off x="20" y="1376"/>
            <a:ext cx="12191980" cy="6856624"/>
          </a:xfrm>
          <a:prstGeom prst="rect">
            <a:avLst/>
          </a:prstGeom>
        </p:spPr>
      </p:pic>
      <p:sp>
        <p:nvSpPr>
          <p:cNvPr id="26" name="Rectangle 21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3356AB-66A0-4922-8478-749A31204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989" y="1585519"/>
            <a:ext cx="10190071" cy="10213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Filantropie a dárcovství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3EDB8F-CAC1-44CC-9604-5C8608CFC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733" y="3875087"/>
            <a:ext cx="9781327" cy="887671"/>
          </a:xfrm>
        </p:spPr>
        <p:txBody>
          <a:bodyPr anchor="t">
            <a:normAutofit/>
          </a:bodyPr>
          <a:lstStyle/>
          <a:p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Martina Kurowski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9EB11C8-4C03-43BB-A792-EF8943FE4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21"/>
    </mc:Choice>
    <mc:Fallback xmlns="">
      <p:transition spd="slow" advTm="8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1A9B2F-053C-4DCC-B665-232A79BB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58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Obecně lidé dávají peníze, když…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3C1AE7-CBDC-4DFA-968E-8BFCA715A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975"/>
            <a:ext cx="10706100" cy="4779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…budou pravidelně informováni o rozvoji organizace,</a:t>
            </a:r>
          </a:p>
          <a:p>
            <a:r>
              <a:rPr lang="cs-CZ" dirty="0"/>
              <a:t>…vědí přesně, na co budou jejich peníze použity a že budou využity rozumně a šetrně,</a:t>
            </a:r>
          </a:p>
          <a:p>
            <a:r>
              <a:rPr lang="cs-CZ" dirty="0"/>
              <a:t>…budou naplněny společné cíle,</a:t>
            </a:r>
          </a:p>
          <a:p>
            <a:r>
              <a:rPr lang="cs-CZ" dirty="0"/>
              <a:t>…podpořená organizace je prosycená nadšením a optimismem a že jistě získá potřebné finance i od ostatních</a:t>
            </a:r>
          </a:p>
          <a:p>
            <a:r>
              <a:rPr lang="cs-CZ" dirty="0"/>
              <a:t>…k tomu mají významný a neodkladný důvod,</a:t>
            </a:r>
          </a:p>
          <a:p>
            <a:r>
              <a:rPr lang="cs-CZ" dirty="0"/>
              <a:t>…jsou osobně zainteresovaní na výsledku podpořené činnosti,</a:t>
            </a:r>
          </a:p>
          <a:p>
            <a:r>
              <a:rPr lang="cs-CZ" dirty="0"/>
              <a:t>…vidí ostatní, jak přispívají na tutéž činnost svým časem a penězi,</a:t>
            </a:r>
          </a:p>
          <a:p>
            <a:r>
              <a:rPr lang="cs-CZ" dirty="0"/>
              <a:t>…vědí, že jim bude neodkladně poděkováno</a:t>
            </a:r>
          </a:p>
          <a:p>
            <a:r>
              <a:rPr lang="cs-CZ" dirty="0"/>
              <a:t>…že budou viditelně spojováni s úspěchem projektu.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5082C6D-7172-4209-8E04-FCDE7610A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8"/>
    </mc:Choice>
    <mc:Fallback xmlns="">
      <p:transition spd="slow" advTm="3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Follow the Frog">
            <a:hlinkClick r:id="" action="ppaction://media"/>
            <a:extLst>
              <a:ext uri="{FF2B5EF4-FFF2-40B4-BE49-F238E27FC236}">
                <a16:creationId xmlns:a16="http://schemas.microsoft.com/office/drawing/2014/main" id="{665CFF82-7B82-4989-8A7D-DAA36657AFE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234951"/>
            <a:ext cx="10479652" cy="58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4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ACF3-31C7-4E7D-869F-D0497842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BFA78-DDEF-4F2D-850E-5AD515E0C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691323"/>
            <a:ext cx="11049000" cy="4195763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Machálek, P.,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Nesrstová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J. (2011) Základy fundraisingu a projektového managementu. Brno: Masarykova univerzita.</a:t>
            </a:r>
          </a:p>
          <a:p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Škarabelová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S. (2007). Marketing ve veřejném sektoru.</a:t>
            </a:r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Brno: MU.</a:t>
            </a:r>
          </a:p>
          <a:p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Aktivní je pouze čtvrtina registrovaných neziskových organizací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(2019). </a:t>
            </a:r>
            <a:r>
              <a:rPr lang="it-IT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Revue pro sociální politiku a výzkum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Dostupné z: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https://socialnipolitika.eu/2019/03/aktivni-je-pouze-ctvrtina-registrovanych-neziskovych-organizaci/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Dárcovství (2018). Závěrečná zpráva z výzkumu. Dostupné z: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https://www.donorsforum.cz/downloads/1530195087_0_insightlab_cerven_2018-pdf.pdf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5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C12EAC-BD05-461D-9D1F-0862BA1F4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" y="76200"/>
            <a:ext cx="2057400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D8DA42-2FEE-4C06-AFD6-6508150C4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/>
          <a:stretch/>
        </p:blipFill>
        <p:spPr>
          <a:xfrm>
            <a:off x="11234928" y="3144779"/>
            <a:ext cx="954024" cy="25483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1C83C3-B55D-4B0E-8704-DA4958BF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716365"/>
            <a:ext cx="5029200" cy="5421381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Motivace k dárcovství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2D813F-5A05-4FF3-A177-B7217B6F2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07" y="2458720"/>
            <a:ext cx="6732184" cy="3654368"/>
          </a:xfrm>
        </p:spPr>
        <p:txBody>
          <a:bodyPr anchor="b">
            <a:normAutofit/>
          </a:bodyPr>
          <a:lstStyle/>
          <a:p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 jsem (dobře) požádán</a:t>
            </a:r>
          </a:p>
          <a:p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Zajímá mne dané téma (starám se svět kolem; lidi, přírodu)</a:t>
            </a:r>
          </a:p>
          <a:p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Cítím povinnost (náboženství, měl jsem štěstí apod.)</a:t>
            </a:r>
          </a:p>
          <a:p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Mám osobní zkušenost (kauza se mne osobně dotýká)</a:t>
            </a:r>
          </a:p>
          <a:p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Věřím, že dar něco změní</a:t>
            </a:r>
          </a:p>
          <a:p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 s organizací (někoho znám, doporučení, znám organizaci)</a:t>
            </a:r>
          </a:p>
          <a:p>
            <a:r>
              <a:rPr lang="cs-CZ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daru k vlastnímu prospěchu (např. odpočet z daní)</a:t>
            </a:r>
          </a:p>
          <a:p>
            <a:pPr marL="0" indent="0">
              <a:buNone/>
            </a:pPr>
            <a:endParaRPr lang="cs-CZ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B03450-88A4-4E41-BC75-D30A98B6F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69"/>
    </mc:Choice>
    <mc:Fallback xmlns="">
      <p:transition spd="slow" advTm="204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DC6C6C-6F89-40BC-AC68-7179595B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2819399" cy="5577934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Motivace - ČR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24CF321-8F07-4EBA-B6B6-DDD49CD8A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578565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78955DD-3424-45CE-9A83-FDCE9E544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22"/>
    </mc:Choice>
    <mc:Fallback xmlns="">
      <p:transition spd="slow" advTm="123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BEE602-02D2-420A-AFC1-438A1699A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EA9573-A3C4-4661-80E3-B286AC40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847"/>
            <a:ext cx="3962400" cy="2895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Dárcovská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pyramida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FAB79E-1E1B-4287-B4EA-26E497404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30812"/>
            <a:ext cx="12192000" cy="1127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2256D1-A993-4D2E-943C-2E87F8BFC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0" y="5730813"/>
            <a:ext cx="12191999" cy="1127186"/>
          </a:xfrm>
          <a:prstGeom prst="rect">
            <a:avLst/>
          </a:prstGeom>
          <a:blipFill dpi="0" rotWithShape="1">
            <a:blip r:embed="rId6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ECB17F-E814-453A-A172-2E4321B6F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043" y="600431"/>
            <a:ext cx="7644591" cy="441448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5259D16-2532-47FC-AE70-0EA080FB0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17"/>
    </mc:Choice>
    <mc:Fallback xmlns="">
      <p:transition spd="slow" advTm="8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5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412BE8-8221-43AC-960A-45B8B9B13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r>
              <a:rPr lang="cs-CZ" dirty="0"/>
              <a:t>Globální filantropie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567D0A-1433-4B94-993A-92FACAF3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" y="2362124"/>
            <a:ext cx="9944101" cy="3581476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 význam nadací, kterým se daruje více než v posledních dvou dekádách – nyní 24 % z celkového objemu darů</a:t>
            </a:r>
          </a:p>
          <a:p>
            <a:pPr lvl="1"/>
            <a:r>
              <a:rPr lang="cs-CZ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roku 1990 vzrostla nadační jmění čtyřnásobně</a:t>
            </a:r>
          </a:p>
          <a:p>
            <a:pPr lvl="1"/>
            <a:r>
              <a:rPr lang="cs-CZ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 nadacím se od stejného období zvýšili pětkrát</a:t>
            </a:r>
          </a:p>
          <a:p>
            <a:pPr lvl="1"/>
            <a:r>
              <a:rPr lang="cs-CZ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nadací se za stejnou dobu zdvojnásobil, nové nadace cílí na mezinárodní dárcovství</a:t>
            </a: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globální filantropie se zahrnují dary, půjčky i dobrovolnictví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08C00D2-0DE0-4B95-AC0C-EB943F264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9"/>
    </mc:Choice>
    <mc:Fallback xmlns="">
      <p:transition spd="slow" advTm="4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FA5A7B-6DC7-4FAD-82DD-A19419AC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Fakta o filantropii v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36A639-870C-4AEF-898B-C67089EA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2362124"/>
            <a:ext cx="5281612" cy="393606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má nejrozsáhlejší systém organizovaného soukromého dárcovství/filantropie na světě.</a:t>
            </a:r>
          </a:p>
          <a:p>
            <a:pPr lvl="1">
              <a:lnSpc>
                <a:spcPct val="100000"/>
              </a:lnSpc>
            </a:pP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by NNO v USA byly samostatným odvětvím, tvořily by 10% pracovní síly a 5 % hrubého domácího produktu. </a:t>
            </a:r>
          </a:p>
          <a:p>
            <a:pPr lvl="1">
              <a:lnSpc>
                <a:spcPct val="100000"/>
              </a:lnSpc>
            </a:pP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2011 registroval IRS více než 1,5 mil od daní osvobozených organizací.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United </a:t>
            </a:r>
            <a:r>
              <a:rPr lang="cs-CZ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  <p:pic>
        <p:nvPicPr>
          <p:cNvPr id="4" name="Picture 6" descr="D:\Dokumenty\Pictures\380px-Usdollar100front.jpg">
            <a:extLst>
              <a:ext uri="{FF2B5EF4-FFF2-40B4-BE49-F238E27FC236}">
                <a16:creationId xmlns:a16="http://schemas.microsoft.com/office/drawing/2014/main" id="{7CC08CEC-5AF3-4BC1-B519-2EDF7314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628" y="3345822"/>
            <a:ext cx="5585772" cy="235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D19388B-634E-4340-A44F-5AD502CDF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8"/>
    </mc:Choice>
    <mc:Fallback xmlns="">
      <p:transition spd="slow" advTm="3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F6CDE-DCBC-4122-86CC-49257568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Fakta o filantropii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E46053-5B45-4689-8F0D-1F28AEE30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8" y="1471614"/>
            <a:ext cx="10710862" cy="4673600"/>
          </a:xfrm>
        </p:spPr>
        <p:txBody>
          <a:bodyPr>
            <a:noAutofit/>
          </a:bodyPr>
          <a:lstStyle/>
          <a:p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Nadace Via </a:t>
            </a:r>
            <a:r>
              <a:rPr lang="cs-CZ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„Češi jsou stále štědřejší, více darují lidé i firmy. Častější je i dárcovství ze závěti“ 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HN (on-line), cit. 23.10.2016 </a:t>
            </a:r>
          </a:p>
          <a:p>
            <a:endParaRPr lang="cs-CZ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Počet dárců, kteří dar zohlednili v daňovém přiznání, loni stoupl zhruba o čtyři tisíce lidí a tisícovku firem. </a:t>
            </a:r>
          </a:p>
          <a:p>
            <a:pPr lvl="1"/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Celková hodnota uplatněná v daních r. 2015 překročila pět miliard korun (reálně asi o 2 mld Kč vyšší) </a:t>
            </a:r>
          </a:p>
          <a:p>
            <a:pPr lvl="1"/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Průměrný dar činil 724 korun, nejčastější 200 Kč. </a:t>
            </a:r>
          </a:p>
          <a:p>
            <a:pPr lvl="1"/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Nejštědřejší jsou lidé v Praze, Olomouckém a Zlínském kraji. </a:t>
            </a:r>
          </a:p>
          <a:p>
            <a:pPr lvl="1"/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Upřednostňují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konkrétní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crowdfunging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výzvy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logika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peer to peer </a:t>
            </a:r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fundraisingu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DEFAB4B-FE43-4CE7-ACDB-BD8B9614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16"/>
    </mc:Choice>
    <mc:Fallback xmlns="">
      <p:transition spd="slow" advTm="7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57B7B-30D9-4515-9542-FFA699A3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E1845B-0F69-40CB-BFFD-B337F910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750"/>
            <a:ext cx="10744199" cy="166457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2"/>
                </a:solidFill>
              </a:rPr>
              <a:t>Rámcové srovnání </a:t>
            </a:r>
            <a:r>
              <a:rPr lang="cs-CZ" sz="3600" dirty="0" err="1">
                <a:solidFill>
                  <a:schemeClr val="tx2"/>
                </a:solidFill>
              </a:rPr>
              <a:t>indiv.dárcovstí</a:t>
            </a:r>
            <a:r>
              <a:rPr lang="cs-CZ" sz="3600" dirty="0">
                <a:solidFill>
                  <a:schemeClr val="tx2"/>
                </a:solidFill>
              </a:rPr>
              <a:t> ČR </a:t>
            </a:r>
            <a:r>
              <a:rPr lang="cs-CZ" sz="3600" dirty="0" err="1">
                <a:solidFill>
                  <a:schemeClr val="tx2"/>
                </a:solidFill>
              </a:rPr>
              <a:t>vs.svět</a:t>
            </a:r>
            <a:endParaRPr lang="cs-CZ" sz="3600" dirty="0">
              <a:solidFill>
                <a:schemeClr val="tx2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DD79684-5285-4833-8B9B-B317A9D34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42974" y="1178334"/>
            <a:ext cx="7657705" cy="551446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29F241-2B1B-40E9-A72C-63955DFF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B4B9D7-F359-44A2-87B4-EAFA68AA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blipFill dpi="0" rotWithShape="1">
            <a:blip r:embed="rId6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4E36D4-E9C9-4432-9B24-6A96F9835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1"/>
    </mc:Choice>
    <mc:Fallback xmlns="">
      <p:transition spd="slow" advTm="2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57B7B-30D9-4515-9542-FFA699A3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6C65AC-4986-49F9-A98C-FBA116F8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65" y="160376"/>
            <a:ext cx="8763000" cy="116907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Výzkum o dárcovství, 2018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232ABF-7FA1-42F1-8486-E0FDB0C08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65" y="1272569"/>
            <a:ext cx="9002445" cy="43128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12 % lidí ze svého příjmu pravidelně podporuje nějakou veřejně prospěšnou aktivitu. Pravidelně nebo příležitostně se pak jedná o 40 % lidí.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Aktivnější v přispívání jsou ženy (43 %) než muži (37 %).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ještě malý jednorázový příspěvek je považován příspěvek v hodnotě do 100 Kč. Oproti zjištěním z minulého roku došlo ke zvýšení částky, která je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považována za ještě malý dar. Za už velký jednorázový příspěvek je považován příspěvek v hodnotě 500 – 1000 Kč.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informace, jakým způsobem využívají organizace darované peníze, má zájem 79 % lidí.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Téměř polovina lidí (49 %) je ochotna věnovat část svého volné času ve prospěch nějakého veřejně prospěšného projektu. Nejčastěji jsou lidé ochotni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věnovat ve prospěch veřejně prospěšných projektů do 5 hodin měsíčně svého času.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Pojem start-up zná alespoň přibližně téměř polovina populace (47 %). Častěji se jedná o muže (57 %) a mladé do 29 let (64 %).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Uplatnění principu start-upu v oblasti veřejně prospěšného sektoru si umí představit 54 % lidí. Jedná se zejména o mladé lidi do 29 let (69 %)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29F241-2B1B-40E9-A72C-63955DFF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B4B9D7-F359-44A2-87B4-EAFA68AA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blipFill dpi="0" rotWithShape="1">
            <a:blip r:embed="rId5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C760EBE-5683-46B0-B1B6-4A18319F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5"/>
    </mc:Choice>
    <mc:Fallback xmlns="">
      <p:transition spd="slow" advTm="2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ockprintVTI">
  <a:themeElements>
    <a:clrScheme name="AnalogousFromLightSeedRightStep">
      <a:dk1>
        <a:srgbClr val="000000"/>
      </a:dk1>
      <a:lt1>
        <a:srgbClr val="FFFFFF"/>
      </a:lt1>
      <a:dk2>
        <a:srgbClr val="35371F"/>
      </a:dk2>
      <a:lt2>
        <a:srgbClr val="E2E8E7"/>
      </a:lt2>
      <a:accent1>
        <a:srgbClr val="C6969D"/>
      </a:accent1>
      <a:accent2>
        <a:srgbClr val="BA8F7F"/>
      </a:accent2>
      <a:accent3>
        <a:srgbClr val="B0A282"/>
      </a:accent3>
      <a:accent4>
        <a:srgbClr val="A2A873"/>
      </a:accent4>
      <a:accent5>
        <a:srgbClr val="94AA81"/>
      </a:accent5>
      <a:accent6>
        <a:srgbClr val="7BAF78"/>
      </a:accent6>
      <a:hlink>
        <a:srgbClr val="568E86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753</Words>
  <Application>Microsoft Office PowerPoint</Application>
  <PresentationFormat>Širokoúhlá obrazovka</PresentationFormat>
  <Paragraphs>76</Paragraphs>
  <Slides>12</Slides>
  <Notes>12</Notes>
  <HiddenSlides>0</HiddenSlides>
  <MMClips>11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AvenirNext LT Pro Medium</vt:lpstr>
      <vt:lpstr>Calibri</vt:lpstr>
      <vt:lpstr>BlockprintVTI</vt:lpstr>
      <vt:lpstr>Filantropie a dárcovství</vt:lpstr>
      <vt:lpstr>Motivace k dárcovství</vt:lpstr>
      <vt:lpstr>Motivace - ČR </vt:lpstr>
      <vt:lpstr>Dárcovská pyramida</vt:lpstr>
      <vt:lpstr>Globální filantropie</vt:lpstr>
      <vt:lpstr>Fakta o filantropii v USA</vt:lpstr>
      <vt:lpstr>Fakta o filantropii v ČR</vt:lpstr>
      <vt:lpstr>Rámcové srovnání indiv.dárcovstí ČR vs.svět</vt:lpstr>
      <vt:lpstr>Výzkum o dárcovství, 2018</vt:lpstr>
      <vt:lpstr>Obecně lidé dávají peníze, když…</vt:lpstr>
      <vt:lpstr>Prezentace aplikace PowerPoint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Filantropie a dárcovství</dc:title>
  <dc:creator>Martina Kurowski</dc:creator>
  <cp:lastModifiedBy>Martina Kurowski</cp:lastModifiedBy>
  <cp:revision>7</cp:revision>
  <dcterms:created xsi:type="dcterms:W3CDTF">2020-11-16T23:23:16Z</dcterms:created>
  <dcterms:modified xsi:type="dcterms:W3CDTF">2021-09-27T09:51:43Z</dcterms:modified>
</cp:coreProperties>
</file>