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90" r:id="rId5"/>
    <p:sldId id="285" r:id="rId6"/>
    <p:sldId id="286" r:id="rId7"/>
    <p:sldId id="257" r:id="rId8"/>
    <p:sldId id="275" r:id="rId9"/>
    <p:sldId id="272" r:id="rId10"/>
    <p:sldId id="260" r:id="rId11"/>
    <p:sldId id="271" r:id="rId12"/>
    <p:sldId id="266" r:id="rId13"/>
    <p:sldId id="267" r:id="rId14"/>
    <p:sldId id="270" r:id="rId15"/>
    <p:sldId id="287" r:id="rId16"/>
    <p:sldId id="259" r:id="rId17"/>
    <p:sldId id="289" r:id="rId18"/>
    <p:sldId id="279" r:id="rId19"/>
    <p:sldId id="280" r:id="rId20"/>
    <p:sldId id="261" r:id="rId21"/>
    <p:sldId id="269" r:id="rId22"/>
    <p:sldId id="263" r:id="rId23"/>
    <p:sldId id="274" r:id="rId24"/>
    <p:sldId id="258" r:id="rId25"/>
    <p:sldId id="277" r:id="rId26"/>
    <p:sldId id="293" r:id="rId27"/>
    <p:sldId id="291" r:id="rId28"/>
    <p:sldId id="292" r:id="rId29"/>
    <p:sldId id="295" r:id="rId30"/>
    <p:sldId id="297" r:id="rId31"/>
    <p:sldId id="294" r:id="rId32"/>
    <p:sldId id="29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84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12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44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97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4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79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41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26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66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88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0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66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24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44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5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58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02E2838-7432-4BF1-8BE2-047DD208D438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3F80204-DA5C-4C3A-94B1-41F2E9F1A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59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E3C20-C70D-6E4E-2D85-AEA477939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Analýza 100položkového seznamu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95484D-F152-FCFD-CC71-B3FE0B81F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87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8BC5B-FEEF-3BAC-2608-CAB7A05B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Pozice, ze které pozorujeme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FFEE4-EFB8-7FEC-C5C2-B57D6EAD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Jedním z faktorů, proč se Terka rozhodla pozorovat okolí a věci kolem sebe (místo dějů a činností lidí), bylo to, že seděla v první lavici – neviděla před sebou žádné lidi. Ostatní holky seděly vzadu a měly tak větší možnost pozorovat lidi.</a:t>
            </a:r>
          </a:p>
          <a:p>
            <a:r>
              <a:rPr lang="cs-CZ" dirty="0">
                <a:latin typeface="Times New Roman" panose="02020603050405020304" pitchFamily="18" charset="0"/>
              </a:rPr>
              <a:t>Z experimentu nám vyšlo, že pro pozorování je velmi zásadní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vliv místa pozorujícího. Při sezení v přední části místnosti,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stopoložkový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seznam obsahoval mnoho popisu vybavení místa učebny a minimum popisu osob. Sezení v zadní části umožňuje pozorovat osoby, jejich vzhled, projevy či doplňky a zároveň lze popisovat i vybavení učebny díky většímu rozhledu. Při vytváření seznamu z paměti doma je na práci a přemýšlení větší klid a neomezený čas a proto je dat více. Oproti seznamům utvářeným ve třídě však seznam tvořený doma nemusí obsahovat natolik přesná data.</a:t>
            </a:r>
            <a:endParaRPr lang="cs-CZ" sz="1800" kern="1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cs-CZ" dirty="0">
                <a:latin typeface="Times New Roman" panose="02020603050405020304" pitchFamily="18" charset="0"/>
              </a:rPr>
              <a:t>Jednomu z nás bránilo v sepisování seznamu zrakové postižení, v důsledku svého omezení tak vnímal více zvukové vjemy, a naopak u zrakových podnětů se nevěnoval konkrétním detailům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64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F7B7B-500B-909F-C944-F6140248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DF7B81-B59D-E626-6860-F25A13B23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613" y="487406"/>
            <a:ext cx="8332084" cy="5932444"/>
          </a:xfrm>
        </p:spPr>
      </p:pic>
    </p:spTree>
    <p:extLst>
      <p:ext uri="{BB962C8B-B14F-4D97-AF65-F5344CB8AC3E}">
        <p14:creationId xmlns:p14="http://schemas.microsoft.com/office/powerpoint/2010/main" val="264140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5E4A8-8058-C817-8FD1-33EB202E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81D607-9BE8-9AC7-4597-72B20092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Lidé – tady jsme popsaly hlavně jak lidi kolem sebe rozřazujeme – například spolužáci ze stejného oboru, z jiných oborů, vyučující…</a:t>
            </a:r>
            <a:endParaRPr lang="cs-CZ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Vybavení učebny – tady byly naše seznamy dost podobné</a:t>
            </a:r>
            <a:endParaRPr lang="cs-CZ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Chování studentů </a:t>
            </a:r>
            <a:endParaRPr lang="cs-CZ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Studenti a jejich příslušenství – tato kategorie byla nejspíš nejobsáhlejší – zaměřily jsme se jak na pomůcky potřebné pro vzdělávání se (počítače, sešity…), ale tak i osobní předměty (svačina, gumička do vlasů…)</a:t>
            </a:r>
            <a:endParaRPr lang="cs-CZ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Pocity – v této kategorii uvádíme jak pocity, které vnímáme u spolužáků, které jsou na první pohled viditelné, tak pocity, které například cítíme, když do učebny vstoupíme, nebo pocity, které máme před následujícími předměty a tak dále</a:t>
            </a:r>
            <a:endParaRPr lang="cs-CZ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2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1481A-5BBE-C9FA-4862-44B0C553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EB3E8-F4E3-D6F3-DE29-BC337C7BC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Jak se upravují studenti pedagogické fakulty?</a:t>
            </a:r>
          </a:p>
          <a:p>
            <a:r>
              <a:rPr lang="cs-CZ" sz="2800" dirty="0"/>
              <a:t>Jak ovlivňuje prostor fakulty čas, který zde studenti tráví? Jak ovlivňuje pozitivní či negativní vztah k prostoru fakulty motivaci trávit zde čas? Jaké jsou možnosti inovací na fakultě?</a:t>
            </a: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Základní tex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25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83A64-3B4C-DAC6-211D-AD45CC89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10D4A4-5E53-35C1-9450-A38877752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5191" y="0"/>
            <a:ext cx="6482984" cy="6867478"/>
          </a:xfrm>
        </p:spPr>
      </p:pic>
    </p:spTree>
    <p:extLst>
      <p:ext uri="{BB962C8B-B14F-4D97-AF65-F5344CB8AC3E}">
        <p14:creationId xmlns:p14="http://schemas.microsoft.com/office/powerpoint/2010/main" val="4429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BE57C-60AB-8F5A-E274-3FF36FAD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A660BD-56C5-A971-CC35-CD742C2F1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Nejprve jsme ve skupině porovnaly své </a:t>
            </a:r>
            <a:r>
              <a:rPr lang="cs-CZ" dirty="0" err="1"/>
              <a:t>stopoložkové</a:t>
            </a:r>
            <a:r>
              <a:rPr lang="cs-CZ" dirty="0"/>
              <a:t> seznamy a všimly si, že se hodně zaměřujeme na samotné vybavení učebny, ale zároveň zmiňujeme i naše (často negativní) pocity. Na základě toho jsme si začaly všímat dispozicí a samotného vybavení učebny 35. Soustředily jsme se na prostor, jeho uspořádání a vhodnost pro výuku předmětu. Pojmenovaly jsme rušivé elementy a nevhodné prvky. Poté jsme se přesunuly ke konkrétním návrhům na změnu.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24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BDE5B-9EFF-11E8-980B-6C68557D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86624-D75E-8C05-BEE0-1A4EFB2F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Rozložení objektů v učebně ji činí místem pro frontální výuku. </a:t>
            </a:r>
          </a:p>
          <a:p>
            <a:r>
              <a:rPr lang="cs-CZ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Prostor je ideální pro frontální výuku, kdy se veškerá pozornost upíná k vyučujícímu. Odráží tak představu o tom, že hlavním aktérem v procesu vzdělávání je učitel a k němu směřuje veškerá pozornost žáků. Interakce je v tomto prostoru sice realizovatelná, ale vzhledem k velikosti i akustice ne ideální a pro skupinové práce je přímo nevhodná.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Jaká část vybavení třídy nejvíce upoutává pozornost při výuce?</a:t>
            </a:r>
            <a:b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Položky, které byly zmíněny ve všech našich seznamech, se týkaly zejména využití tabule a využití elektroniky. Elektronika je v současné době nedílnou součástí každé třídy, ať už se jedná o jakékoliv projektory, interaktivní tabule či počítače. Přesto, že jsou velkým pomocníkem, mohou působit na žáky velmi rušivě, a to zejména při samostatné práci. Pedagog by měl dbát na jejich vypínání při samostatné práci žáků, elektronika by neměla být rušivým prostředkem při výuce.</a:t>
            </a:r>
          </a:p>
          <a:p>
            <a:endParaRPr lang="cs-CZ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Při spojení všech dat jsme ale zjistili, že prostředí je sice vhodné z pohledu vybavenosti, ale co se týče pozornosti studentů vzhledem k rozložení místnosti (blízkost lavic, kapacita třídy je nepřiměřená prostoru) a akustice (slyšitelné smrkání, kašlání, mluvení, jakýkoliv pohyb, vrzání židle), má prostředí negativní vliv na jejich pozornost. 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18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2449A-9BC2-0E57-51BA-69EFD5CC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C35EB-4D00-164F-6265-4B7E3CF08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našeho pozorování nám vyšlo, že prostor třídy a jeho uzpůsobení může mít vliv na soustředění a práci studentů. Především stísněnost třídy a málo pracovního prostoru. Jako příklad uvádíme situaci, kdy studentka musela opustit své místo chůzí po sedacích místech ostatních, aby nemusela zvedat celou řadu a mohla se tak dostat na záchod. Tato situace ve třídě viditelně vyvolala rozrušení, studenti se otáčeli a nevěnovali tak pozornost své práci.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11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60BBE-C65A-FDB9-44C1-779D9B09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065D1E-BC84-9867-9061-D842678B5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Rozhodly jsme se tedy pro výzkumnou otázku “</a:t>
            </a:r>
            <a:r>
              <a:rPr lang="cs-CZ" b="1" dirty="0"/>
              <a:t>Jaké podněty v rámci výuky vnímáme, a které z nich nás nejvíce ruší</a:t>
            </a:r>
            <a:r>
              <a:rPr lang="cs-CZ" dirty="0"/>
              <a:t>”. Rozpoutaly jsme debatu na toto téma, a sepisovaly si poznámky. Největší shodla nastala u poznámky, že nás nejvíce ruší samotné poskládání třídy, kdy jsme jako studenti posazení všichni těsně u sebe, a často si navzájem zasahujeme do osobních prostorů, což nemusí být každému příjemné. </a:t>
            </a:r>
            <a:r>
              <a:rPr lang="cs-CZ" b="1" dirty="0"/>
              <a:t>Mimo to se často rušíme navzájem i například tím, že používáme telefony. Některé z nás uvedly, že když kolegyně ve vedlejší lavici použije telefon, máme pak samy větší chuť si svůj telefon také vzít do ruky. </a:t>
            </a:r>
            <a:r>
              <a:rPr lang="cs-CZ" dirty="0"/>
              <a:t>Jinou kolegyni pak pro změnu ruší používání propisek/tužek, protože jí vadí zvuk, který je s touto aktivitou spojován. </a:t>
            </a:r>
            <a:r>
              <a:rPr lang="cs-CZ" b="1" dirty="0"/>
              <a:t>Dalším více prodiskutovaným bodem byly promluvy našich kolegů a kolegyň, které kvůli stísněnému prostoru slyším, ač bychom se tomu rády vyhnuly. </a:t>
            </a:r>
            <a:r>
              <a:rPr lang="cs-CZ" dirty="0"/>
              <a:t>Pro naše překvapení, přestože většina z položek v našich seznamech se netýkala přímo rozložení třídy, právě to je naší odpovědí na naši výzkumnou otázku. Musíme poznamenat, že by hledání vhodnější odpovědi vyžadovalo delší výzkum a více respondentů.</a:t>
            </a:r>
          </a:p>
        </p:txBody>
      </p:sp>
    </p:spTree>
    <p:extLst>
      <p:ext uri="{BB962C8B-B14F-4D97-AF65-F5344CB8AC3E}">
        <p14:creationId xmlns:p14="http://schemas.microsoft.com/office/powerpoint/2010/main" val="215027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E2F94-A45A-3166-1B81-FF5C2905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574DC-4044-4894-82E2-D70FA4ACC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Jak je třída vhodná pro vzdělávání studentů se speciálními vzdělávacími potřebami?</a:t>
            </a:r>
          </a:p>
          <a:p>
            <a:r>
              <a:rPr lang="cs-CZ" dirty="0"/>
              <a:t>Obecně můžeme říci, že je tato třída vhodná pro vzdělávání žáků se speciálními vzdělávacími potřebami různého typu. Vypozorovaly jsme, například, že má místnost několik velkých oken a </a:t>
            </a:r>
            <a:r>
              <a:rPr lang="cs-CZ" dirty="0" err="1"/>
              <a:t>dostatečnýpočet</a:t>
            </a:r>
            <a:r>
              <a:rPr lang="cs-CZ" dirty="0"/>
              <a:t> osvětlení. První lavice jsou poměrně blízko tabule, takže jde z nich dobře vidět na </a:t>
            </a:r>
            <a:r>
              <a:rPr lang="cs-CZ" dirty="0" err="1"/>
              <a:t>probíranoulátku</a:t>
            </a:r>
            <a:r>
              <a:rPr lang="cs-CZ" dirty="0"/>
              <a:t>. Dále jsou okna vybavena žaluziemi, tudíž lze okna zatáhnout a zvýšit kontrast promítaného učiva na plátně. Z toho lze vyvodit, že pro studenty se </a:t>
            </a:r>
            <a:r>
              <a:rPr lang="cs-CZ" dirty="0" err="1"/>
              <a:t>zrakovýmpostiženímbytřída</a:t>
            </a:r>
            <a:r>
              <a:rPr lang="cs-CZ" dirty="0"/>
              <a:t> byla vhodná. Dalším prvkem, na který se lze zaměřit je bezbariérovost třídy. Většina třídy </a:t>
            </a:r>
            <a:r>
              <a:rPr lang="cs-CZ" dirty="0" err="1"/>
              <a:t>máhladkoupodlahu</a:t>
            </a:r>
            <a:r>
              <a:rPr lang="cs-CZ" dirty="0"/>
              <a:t> bez nerovností či stupínků, tudíž je dobře přístupná </a:t>
            </a:r>
            <a:r>
              <a:rPr lang="cs-CZ" dirty="0" err="1"/>
              <a:t>studentůmse</a:t>
            </a:r>
            <a:r>
              <a:rPr lang="cs-CZ" dirty="0"/>
              <a:t> </a:t>
            </a:r>
            <a:r>
              <a:rPr lang="cs-CZ" dirty="0" err="1"/>
              <a:t>zdravotnímpostižením</a:t>
            </a:r>
            <a:r>
              <a:rPr lang="cs-CZ" dirty="0"/>
              <a:t>. Problém by nicméně mohly způsobovat lavice, které jsou velmi blízko </a:t>
            </a:r>
            <a:r>
              <a:rPr lang="cs-CZ" dirty="0" err="1"/>
              <a:t>usebeamožnost</a:t>
            </a:r>
            <a:r>
              <a:rPr lang="cs-CZ" dirty="0"/>
              <a:t> pohybu je zde omezená. V neposlední řadě je třeba zmínit </a:t>
            </a:r>
            <a:r>
              <a:rPr lang="cs-CZ" dirty="0" err="1"/>
              <a:t>pódiumv</a:t>
            </a:r>
            <a:r>
              <a:rPr lang="cs-CZ" dirty="0"/>
              <a:t> přední části místnosti, které je náročněji přístupné. Změřit se také můžeme na další vybavení třídy, jako je mikrofon, který by v </a:t>
            </a:r>
            <a:r>
              <a:rPr lang="cs-CZ" dirty="0" err="1"/>
              <a:t>případěpotřebypomohl</a:t>
            </a:r>
            <a:r>
              <a:rPr lang="cs-CZ" dirty="0"/>
              <a:t> zvýšit hlasitost přednášejícího a pomoci lepšímu porozumění </a:t>
            </a:r>
            <a:r>
              <a:rPr lang="cs-CZ" dirty="0" err="1"/>
              <a:t>osobámse</a:t>
            </a:r>
            <a:r>
              <a:rPr lang="cs-CZ" dirty="0"/>
              <a:t> </a:t>
            </a:r>
            <a:r>
              <a:rPr lang="cs-CZ" dirty="0" err="1"/>
              <a:t>sluchovýmpostižením</a:t>
            </a:r>
            <a:r>
              <a:rPr lang="cs-CZ" dirty="0"/>
              <a:t>. Poslední věcí, která stojí za zmínku jsou zdánlivá strohost třídy, tedy čisté bílé stěny, </a:t>
            </a:r>
            <a:r>
              <a:rPr lang="cs-CZ" dirty="0" err="1"/>
              <a:t>kterénicméně</a:t>
            </a:r>
            <a:r>
              <a:rPr lang="cs-CZ" dirty="0"/>
              <a:t> pomáhají udržet pozornost na probírané učivo, jinými slovy, nejsou zde </a:t>
            </a:r>
            <a:r>
              <a:rPr lang="cs-CZ" dirty="0" err="1"/>
              <a:t>nastěnáchpřítomné</a:t>
            </a:r>
            <a:r>
              <a:rPr lang="cs-CZ" dirty="0"/>
              <a:t> rušivé elementy, které by pozornost studentů kradly jiným směrem</a:t>
            </a:r>
          </a:p>
        </p:txBody>
      </p:sp>
    </p:spTree>
    <p:extLst>
      <p:ext uri="{BB962C8B-B14F-4D97-AF65-F5344CB8AC3E}">
        <p14:creationId xmlns:p14="http://schemas.microsoft.com/office/powerpoint/2010/main" val="156351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1DBCC-D53A-9381-5B42-94707498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strategie, různá délka, různé zaměření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54416-B9F6-91B6-6F02-702B4D4A5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Můj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stopoložkový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seznam jsem vypracovala tak, že jsem si nastavila časovač na 15 minut a snažila se napsat co nejvíce slov. Za 15 minut jsem stihla napsat všech 100 slov a psala jsem je tak, jak mě zrovna napadlo. </a:t>
            </a:r>
          </a:p>
          <a:p>
            <a:r>
              <a:rPr lang="cs-CZ" sz="2900" dirty="0">
                <a:latin typeface="Times New Roman" panose="02020603050405020304" pitchFamily="18" charset="0"/>
              </a:rPr>
              <a:t>Naše seznamy měly 32, 32, 33, 50 a 56 položek, rozčleněných do 3, 4 a v jednom případě 7 kategorií.</a:t>
            </a:r>
          </a:p>
          <a:p>
            <a:r>
              <a:rPr lang="cs-CZ" sz="2900" dirty="0">
                <a:latin typeface="Times New Roman" panose="02020603050405020304" pitchFamily="18" charset="0"/>
              </a:rPr>
              <a:t>Já osobně po zadání úkolu jsem se na začátku zaměřila na zvukovou kulisu kolem mě. </a:t>
            </a:r>
          </a:p>
          <a:p>
            <a:r>
              <a:rPr lang="cs-CZ" sz="2900" dirty="0">
                <a:latin typeface="Times New Roman" panose="02020603050405020304" pitchFamily="18" charset="0"/>
              </a:rPr>
              <a:t>V naší skupince jsme se shodly na tom, že pro napsání všech položek jsme potřebovaly více času, než který jsme měli vyhrazený v rámci semináře. Všechny jsme musely seznam dopisovat doma a zpětně jsme si vybavovaly třídu a vše, co jsme v ní mohly pozorovat. </a:t>
            </a:r>
          </a:p>
          <a:p>
            <a:endParaRPr lang="cs-CZ" sz="2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478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7C654-D75C-9120-1017-8A7B31B5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F320B-D065-6A8E-24B6-1EAA9ECA6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Také sklápěcí židle, na kterých se sedí, nejsou zrovna pohodlné a chce to hodně úsilí, aby se člověk jakž takž uvelebil. Pro studující, kteří disponují větší tělesnou výškou je toto místo k sezení přímo výzvou, protože si nemají kam “složit” nohy a musí se hrbit nad nízko položenou deskou na psaní</a:t>
            </a:r>
          </a:p>
          <a:p>
            <a:r>
              <a:rPr lang="cs-CZ" dirty="0"/>
              <a:t>Neustálé akustické rušivé vjemy působí nesoustředěnost a snadnou unavitelnost studujících. Také je kvůli uspořádání studujících patrná nervozita, protože se lidé nemohou svobodně pohybovat nebo aspoň lépe uvelebit na svém místě.</a:t>
            </a:r>
          </a:p>
        </p:txBody>
      </p:sp>
    </p:spTree>
    <p:extLst>
      <p:ext uri="{BB962C8B-B14F-4D97-AF65-F5344CB8AC3E}">
        <p14:creationId xmlns:p14="http://schemas.microsoft.com/office/powerpoint/2010/main" val="207849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B224C-F936-4CDD-063D-788A86CF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40C69-84B2-19CA-EEA5-11EBDD4A1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Jaký vliv má prostředí fakulty na vzdělávání studentů? </a:t>
            </a:r>
            <a:endParaRPr lang="cs-CZ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Čeho si však vážíme a oceňujeme to, jsou neustále otevřené prostory, které můžou studenti využít například ke studiu, setkávání, nebo odpočinku.  Těmi prostory myslíme hezky vybavenou studovnu a knihovnu.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075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01B30-4031-4984-12FF-F9A20555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0F0A8E-B54C-54E4-817A-874D1C24F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/>
              <a:t>Jak ovlivňuje prostor fakulty čas, který zde studenti tráví? Jak ovlivňuje pozitivní či negativní vztah k prostoru fakulty motivaci trávit zde čas? Jaké jsou možnosti inovací na fakultě?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Základní text"/>
            </a:endParaRPr>
          </a:p>
        </p:txBody>
      </p:sp>
    </p:spTree>
    <p:extLst>
      <p:ext uri="{BB962C8B-B14F-4D97-AF65-F5344CB8AC3E}">
        <p14:creationId xmlns:p14="http://schemas.microsoft.com/office/powerpoint/2010/main" val="344744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1FC66-509D-C411-425C-8D1F3462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akci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CBED6-C09A-8A8A-54AE-D8F469EB7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Během přemýšlení o tom, co bychom změnily, jsme si uvědomily, že na Pedagogické fakultě je velmi málo rostlin v květináčích. Začali jsme zvažovat, co s tím můžeme udělat my, studenti. Napadlo nás vytvořit studentský projekt, se kterým se chceme obrátit na vedení a zjistit, zda by vůbec bylo možné ho realizovat (pracovní název Kytky pro </a:t>
            </a:r>
            <a:r>
              <a:rPr lang="cs-CZ" dirty="0" err="1"/>
              <a:t>pedák</a:t>
            </a:r>
            <a:r>
              <a:rPr lang="cs-CZ" dirty="0"/>
              <a:t>, myšlenkou je, že si zájemci adoptují nové rostliny v budově, pojmenují si je a o budou se o ně starat, tím přispějeme k více rostlinám v budově) :-). </a:t>
            </a:r>
          </a:p>
        </p:txBody>
      </p:sp>
    </p:spTree>
    <p:extLst>
      <p:ext uri="{BB962C8B-B14F-4D97-AF65-F5344CB8AC3E}">
        <p14:creationId xmlns:p14="http://schemas.microsoft.com/office/powerpoint/2010/main" val="3520858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15CE1-7603-F5E9-902E-E4AA4545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odnášíme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1F7BB2-E1BD-8B8C-7CB6-E5681A6F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Základní text"/>
              </a:rPr>
              <a:t>Všechny jsme se shodly na tom, že nám toto téma pozorování nic nového nesdělilo. </a:t>
            </a:r>
          </a:p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Díky zaměření na detail jsme si všimli věcí, které jsme předtím nevnímali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Díky porovnání práce jsme došli k závěru, že pozorování je velmi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subjektivní metodou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výzkumu, každý pozorovatel se zaměřuje na odlišné prvky, ale seznamy vždy obsahují některé stejné či podobné položky. Např. všechny máme v seznamu položku „tabule“, tabule je výrazná a každý pozorovatel by si ji všiml. Pozorovatelé tabuli vidí v jakékoli lavici v místnosti.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29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78814-F3E5-5534-DCFB-E659D2D0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odnášíme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ED6CE-4B0C-FF16-2792-D6FB26C22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Po </a:t>
            </a:r>
            <a:r>
              <a:rPr lang="cs-CZ" dirty="0" err="1">
                <a:latin typeface="Times New Roman" panose="02020603050405020304" pitchFamily="18" charset="0"/>
              </a:rPr>
              <a:t>zreflektování</a:t>
            </a:r>
            <a:r>
              <a:rPr lang="cs-CZ" dirty="0">
                <a:latin typeface="Times New Roman" panose="02020603050405020304" pitchFamily="18" charset="0"/>
              </a:rPr>
              <a:t> činnosti a vzájemné debatě jsme také došly k závěru, že aktivita vyhovovala pouze polovině členů týmu. Zbytek ji zhodnotil jako vyčerpávající a do budoucna nepraktickou.</a:t>
            </a:r>
          </a:p>
          <a:p>
            <a:r>
              <a:rPr lang="cs-CZ" dirty="0">
                <a:latin typeface="Times New Roman" panose="02020603050405020304" pitchFamily="18" charset="0"/>
              </a:rPr>
              <a:t>Tento druh úkolu je velmi zajímavý a interaktivní, ale domníváme se, že jiné téma sto položkového seznamu by bylo více přínosné. Zajímavé by bylo téma, které by nám vypovědělo něco o našich osobnostech a rozšířilo naši perspektivu. Například téma, které nejde přímo pozorovat, ale musíme se nad tím více zamyslet – čeho se bojíme, co nás dělá šťastnými.</a:t>
            </a:r>
          </a:p>
          <a:p>
            <a:r>
              <a:rPr lang="cs-CZ" dirty="0">
                <a:latin typeface="Times New Roman" panose="02020603050405020304" pitchFamily="18" charset="0"/>
              </a:rPr>
              <a:t>Při vytváření závěrečné zprávy jsme se shodli na tom, že nás baví porovnávat jednotlivé seznamy a zkoumat, jak se každý zaměřuje na něco jiného, ačkoliv bylo pro všechny zadání stejné. Uvědomili jsme si, že při výzkumném pozorování velmi záleží na vlastním rozpoložení výzkumníka a prostředí, ve kterém výzkum probíhá. S touto skutečností je nutno počítat při realizaci vlastního výzkumu.</a:t>
            </a:r>
          </a:p>
          <a:p>
            <a:r>
              <a:rPr lang="cs-CZ" dirty="0">
                <a:latin typeface="Times New Roman" panose="02020603050405020304" pitchFamily="18" charset="0"/>
              </a:rPr>
              <a:t>Dvě z nás, které budou pozorování využívat i ve své bakalářské práci, vědomosti nabité v tomto úkolu, určitě využijí.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849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4EC6A-D692-EA87-F2F3-A4D6407D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Chat GPT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01C205-C646-3CBF-4320-29672528D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Navrhni strukturu bakalářské práce, která se bude zabývat otázkou inkluze dětí s autismem ve škole</a:t>
            </a:r>
          </a:p>
          <a:p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Co může být cílem takové práce?</a:t>
            </a:r>
            <a:endParaRPr lang="cs-CZ" dirty="0">
              <a:solidFill>
                <a:srgbClr val="343541"/>
              </a:solidFill>
              <a:latin typeface="Söhne"/>
            </a:endParaRPr>
          </a:p>
          <a:p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Pokud se rozhodnu to identifikovat překážky a úspěchy v procesu inkluzivního vzdělávání, na co se mám zaměřit?</a:t>
            </a:r>
          </a:p>
          <a:p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Jaké mohou být výzkumné otázky?</a:t>
            </a:r>
          </a:p>
          <a:p>
            <a:endParaRPr lang="cs-CZ" dirty="0">
              <a:solidFill>
                <a:srgbClr val="343541"/>
              </a:solidFill>
              <a:latin typeface="Söhne"/>
            </a:endParaRPr>
          </a:p>
          <a:p>
            <a:r>
              <a:rPr lang="cs-CZ" b="1" u="sng" dirty="0">
                <a:solidFill>
                  <a:srgbClr val="343541"/>
                </a:solidFill>
                <a:latin typeface="Söhne"/>
              </a:rPr>
              <a:t>Pozor, vymýšlí si! Nečerpá z akademických zdrojů!</a:t>
            </a:r>
            <a:endParaRPr lang="cs-CZ" b="1" u="sng" dirty="0"/>
          </a:p>
          <a:p>
            <a:endParaRPr lang="cs-CZ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cs-CZ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cs-CZ" dirty="0">
              <a:solidFill>
                <a:srgbClr val="34354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8748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5125D-0E71-D11E-7E89-60568766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Elicit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D37EF3-40A5-D5CF-B155-B7E6A136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Široká škála možností vyhledávání akademických článků</a:t>
            </a:r>
          </a:p>
          <a:p>
            <a:r>
              <a:rPr lang="cs-CZ" dirty="0"/>
              <a:t>Přehledy literatury, shrnutí článků </a:t>
            </a:r>
          </a:p>
          <a:p>
            <a:r>
              <a:rPr lang="cs-CZ" dirty="0"/>
              <a:t>Možnost nahrát vlastní </a:t>
            </a:r>
            <a:r>
              <a:rPr lang="cs-CZ" dirty="0" err="1"/>
              <a:t>pdf</a:t>
            </a:r>
            <a:r>
              <a:rPr lang="cs-CZ" dirty="0"/>
              <a:t> (knihovna), ale bez možnosti detailního hledání</a:t>
            </a:r>
          </a:p>
          <a:p>
            <a:r>
              <a:rPr lang="cs-CZ" dirty="0"/>
              <a:t>Čerpá z korpusu </a:t>
            </a:r>
            <a:r>
              <a:rPr lang="cs-CZ" dirty="0" err="1"/>
              <a:t>Semantic</a:t>
            </a:r>
            <a:r>
              <a:rPr lang="cs-CZ" dirty="0"/>
              <a:t> </a:t>
            </a:r>
            <a:r>
              <a:rPr lang="cs-CZ" dirty="0" err="1"/>
              <a:t>Scholar</a:t>
            </a:r>
            <a:r>
              <a:rPr lang="cs-CZ" dirty="0"/>
              <a:t> (abstrakty cca 214 milionů článků, ale také z open </a:t>
            </a:r>
            <a:r>
              <a:rPr lang="cs-CZ" dirty="0" err="1"/>
              <a:t>access</a:t>
            </a:r>
            <a:r>
              <a:rPr lang="cs-CZ" dirty="0"/>
              <a:t>)</a:t>
            </a:r>
          </a:p>
          <a:p>
            <a:r>
              <a:rPr lang="cs-CZ" dirty="0"/>
              <a:t>Generování textu pomocí GPT-3</a:t>
            </a:r>
          </a:p>
        </p:txBody>
      </p:sp>
    </p:spTree>
    <p:extLst>
      <p:ext uri="{BB962C8B-B14F-4D97-AF65-F5344CB8AC3E}">
        <p14:creationId xmlns:p14="http://schemas.microsoft.com/office/powerpoint/2010/main" val="2593291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75A47-9D29-7C64-0B94-100C8EBC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20EB3-5615-1047-34F8-C8D3B5F9B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A40DCF-8676-8408-C0EB-12A343C0B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1" y="-209550"/>
            <a:ext cx="11750041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99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5ABA0-6893-5AC2-8085-9042E24D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Scispace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D98C1-B8D9-9EC6-59D7-63D3BEE9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2563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Široká škála možností vyhledávání akademických článků </a:t>
            </a:r>
          </a:p>
          <a:p>
            <a:r>
              <a:rPr lang="cs-CZ" dirty="0"/>
              <a:t>Přehled literatury, shrnutí článků</a:t>
            </a:r>
          </a:p>
          <a:p>
            <a:r>
              <a:rPr lang="cs-CZ" dirty="0"/>
              <a:t>Možnost nahrát vlastní </a:t>
            </a:r>
            <a:r>
              <a:rPr lang="cs-CZ" dirty="0" err="1"/>
              <a:t>pdf</a:t>
            </a:r>
            <a:r>
              <a:rPr lang="cs-CZ" dirty="0"/>
              <a:t> (knihovna) </a:t>
            </a:r>
          </a:p>
          <a:p>
            <a:r>
              <a:rPr lang="cs-CZ" dirty="0"/>
              <a:t>„Co-pilot“ – podpora při čtení </a:t>
            </a:r>
            <a:r>
              <a:rPr lang="cs-CZ" dirty="0" err="1"/>
              <a:t>pdf</a:t>
            </a:r>
            <a:r>
              <a:rPr lang="cs-CZ" dirty="0"/>
              <a:t> (chat, poznámky, vysvětlení nebo shrnutí části textu)</a:t>
            </a:r>
          </a:p>
          <a:p>
            <a:r>
              <a:rPr lang="cs-CZ" dirty="0"/>
              <a:t>Vytvoření citací podle různých citačních norem </a:t>
            </a:r>
          </a:p>
          <a:p>
            <a:r>
              <a:rPr lang="cs-CZ" dirty="0"/>
              <a:t>Parafrázování </a:t>
            </a:r>
          </a:p>
          <a:p>
            <a:r>
              <a:rPr lang="cs-CZ" dirty="0"/>
              <a:t>Rozpoznání textů vygenerovaných AI </a:t>
            </a:r>
          </a:p>
          <a:p>
            <a:r>
              <a:rPr lang="cs-CZ" dirty="0"/>
              <a:t>Umožňuje komunikace a zobrazování výsledků v češtině</a:t>
            </a:r>
          </a:p>
          <a:p>
            <a:r>
              <a:rPr lang="cs-CZ" dirty="0"/>
              <a:t>Čerpá z vlastního korpusu, převážně z abstraktů, ale také z open </a:t>
            </a:r>
            <a:r>
              <a:rPr lang="cs-CZ" dirty="0" err="1"/>
              <a:t>access</a:t>
            </a:r>
            <a:r>
              <a:rPr lang="cs-CZ" dirty="0"/>
              <a:t> článků</a:t>
            </a:r>
          </a:p>
          <a:p>
            <a:r>
              <a:rPr lang="cs-CZ" dirty="0"/>
              <a:t>Generování textu pomoci GPT-3</a:t>
            </a:r>
          </a:p>
        </p:txBody>
      </p:sp>
    </p:spTree>
    <p:extLst>
      <p:ext uri="{BB962C8B-B14F-4D97-AF65-F5344CB8AC3E}">
        <p14:creationId xmlns:p14="http://schemas.microsoft.com/office/powerpoint/2010/main" val="89023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952AC-39D8-01CA-A17A-0AA6AE02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strategie, různá délka, různé zaměření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14687-59D8-2117-CC29-9F3BDA26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Times New Roman" panose="02020603050405020304" pitchFamily="18" charset="0"/>
              </a:rPr>
              <a:t>K vypisování položek jsme zaujaly dva různé přístupy. Tři z nás měly seznam spíše heslovitý, u jedné byly položky více popisné. </a:t>
            </a:r>
          </a:p>
          <a:p>
            <a:r>
              <a:rPr lang="cs-CZ" sz="2000" dirty="0">
                <a:latin typeface="Times New Roman" panose="02020603050405020304" pitchFamily="18" charset="0"/>
              </a:rPr>
              <a:t>Každá z nás seznam pojala trochu jinak. V jednom z našich seznamů se vyskytují na začátku celé věty, které popisují, co se v okolí děje. V jiném seznamu jsou zase pouze jednoslovné položky bez použití vět. Jedna z nás pojala položky spíše jako obecné kategorie, které se dají následně sledovat podrobněji (např. nábytek, barva vlasů, elektronika) a druhá z nás popsala přímo konkrétní předměty, které měly ve třídě pouze jednoho zástupce (např. cvakání propisky, zlaté náušnice spolužačky, </a:t>
            </a:r>
            <a:r>
              <a:rPr lang="cs-CZ" sz="2000" dirty="0" err="1">
                <a:latin typeface="Times New Roman" panose="02020603050405020304" pitchFamily="18" charset="0"/>
              </a:rPr>
              <a:t>florbalka</a:t>
            </a:r>
            <a:r>
              <a:rPr lang="cs-CZ" sz="2000" dirty="0">
                <a:latin typeface="Times New Roman" panose="02020603050405020304" pitchFamily="18" charset="0"/>
              </a:rPr>
              <a:t> opřená o zeď).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62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05C12-0007-54B4-8BF3-D747E25A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34097-76AB-900A-4055-53E87262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1D2B0E-9187-1C86-8150-81C2E17C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-219075"/>
            <a:ext cx="11719560" cy="73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3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4A22C-E9D9-BB07-3E50-00AA5FB6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Scite</a:t>
            </a:r>
            <a:r>
              <a:rPr lang="cs-CZ" dirty="0"/>
              <a:t>: https://scite.ai/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9D299A-ADEE-E9CD-FDDE-775CD2B3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Široká škála možností vyhledávání akademických článků</a:t>
            </a:r>
          </a:p>
          <a:p>
            <a:r>
              <a:rPr lang="cs-CZ" dirty="0"/>
              <a:t>Přehled literatury, shrnutí článků</a:t>
            </a:r>
          </a:p>
          <a:p>
            <a:r>
              <a:rPr lang="cs-CZ" dirty="0"/>
              <a:t>Charakterizuje citace jako </a:t>
            </a:r>
            <a:r>
              <a:rPr lang="cs-CZ" dirty="0" err="1"/>
              <a:t>supporting</a:t>
            </a:r>
            <a:r>
              <a:rPr lang="cs-CZ" dirty="0"/>
              <a:t> (podporující), </a:t>
            </a:r>
            <a:r>
              <a:rPr lang="cs-CZ" dirty="0" err="1"/>
              <a:t>mention</a:t>
            </a:r>
            <a:r>
              <a:rPr lang="cs-CZ" dirty="0"/>
              <a:t> (zmínka), </a:t>
            </a:r>
            <a:r>
              <a:rPr lang="cs-CZ" dirty="0" err="1"/>
              <a:t>contrasting</a:t>
            </a:r>
            <a:r>
              <a:rPr lang="cs-CZ" dirty="0"/>
              <a:t> (v rozporu)</a:t>
            </a:r>
          </a:p>
          <a:p>
            <a:r>
              <a:rPr lang="cs-CZ" dirty="0"/>
              <a:t>Čerpá z vlastního korpusu, který se skládá z tzv.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statements</a:t>
            </a:r>
            <a:r>
              <a:rPr lang="cs-CZ" dirty="0"/>
              <a:t> a abstraktů</a:t>
            </a:r>
          </a:p>
          <a:p>
            <a:r>
              <a:rPr lang="cs-CZ" dirty="0"/>
              <a:t>Generování textu pomocí GPT-3</a:t>
            </a:r>
          </a:p>
        </p:txBody>
      </p:sp>
    </p:spTree>
    <p:extLst>
      <p:ext uri="{BB962C8B-B14F-4D97-AF65-F5344CB8AC3E}">
        <p14:creationId xmlns:p14="http://schemas.microsoft.com/office/powerpoint/2010/main" val="3723838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96B38-D211-8BAF-4F88-4996EAC1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0857B5-34A4-5E36-3158-7C866D02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1CB42A-939D-2D8C-E088-CA767774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228601"/>
            <a:ext cx="11719560" cy="73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1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D36C2-A76F-99E6-9D7F-E134510F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Nejasné zadání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A3EFA-BC5B-854A-A13C-B2C903F56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Nepochopila som veľmi dobre zadanie a písala som veci, ktoré mi napadnú, keď sa povie slovo “škola”.</a:t>
            </a:r>
          </a:p>
          <a:p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Jednou z hlavních rozdílností bylo pochopení zadání, zda bylo myšleno pozorování v této konkrétní třídě a hodině nebo v jakékoli jiné třídě či hodině.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zadání úkolu jsme se pustily do práce a najednou jsme všechny zjistily, že si nejsme jisté, co máme dělat, a tedy jakým způsobem máme seznam vytvářet. Napadaly nás otázky stylu: „Co je a co není vhodné do seznamu zařadit?“ Byly jsme zmatené a snažily jsme se v lavici nějak dopátrat ujištění.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86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30A2F-50FE-4D13-BA99-04079135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dispozice a preference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B2C1C6-B31D-8973-4344-4B06C39F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Times New Roman" panose="02020603050405020304" pitchFamily="18" charset="0"/>
              </a:rPr>
              <a:t>Pro dívku, která sepisovala seznam z paměti, protože nebyla na semináři přítomná, bylo vymýšlení sto položkového seznamu mnohem náročnější.  Celková práce se sto položkovým seznam jí trvala celkově více času než těm, které v učebně přímo byly. Bylo zajímavé pozorovat, jak se nám v tomto ohledu seznamy lišily. </a:t>
            </a:r>
          </a:p>
          <a:p>
            <a:r>
              <a:rPr lang="cs-CZ" sz="2000" dirty="0">
                <a:latin typeface="Times New Roman" panose="02020603050405020304" pitchFamily="18" charset="0"/>
              </a:rPr>
              <a:t>Jedna osoba sepisovala seznam doma, napsala více položek, protože měla na psaní klid a dostatek času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Většina z nás ale přesto měla potíž vypsat zadaných 100 položek. Důvodem byla nezáživnost aktivity, aktuální stav pozornosti s ohledem na zdravotní stránku. </a:t>
            </a:r>
            <a:endParaRPr lang="cs-CZ" sz="200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5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5D351-8056-C86A-903E-EBF89BDB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3C4A6-C95D-D11F-56B1-9148390E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4231"/>
            <a:ext cx="8825659" cy="4219073"/>
          </a:xfrm>
        </p:spPr>
        <p:txBody>
          <a:bodyPr>
            <a:normAutofit fontScale="92500" lnSpcReduction="10000"/>
          </a:bodyPr>
          <a:lstStyle/>
          <a:p>
            <a:endParaRPr lang="cs-CZ" sz="1800" dirty="0">
              <a:latin typeface="Arial" panose="020B0604020202020204" pitchFamily="34" charset="0"/>
            </a:endParaRPr>
          </a:p>
          <a:p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Počet položek seznamu se pohyboval v rozmezí 69-100. Shodli jsme se, že lze rozdíl vysvětlit různou úrovní zkušeností s technikou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stopoložkového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seznamu. </a:t>
            </a:r>
            <a:r>
              <a:rPr lang="cs-CZ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Kolegyně, která měla všech 100 položek byla přítomna na předchozí výuce, kde se nacvičovalo psaní seznamu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vypisovala proto položky mnohem detailněji než kolegyně, které seznam nikdy nepsaly a jednotlivé body psaly mnohem obecněji - například oblečení vs. svetr, tričko, kalhoty apod. </a:t>
            </a:r>
          </a:p>
          <a:p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Keďže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som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si už raz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písanie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100-položkového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zoznamu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vyskúšala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na jednej z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predošlých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hodín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vedela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som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že je možné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dosiahnuť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stovku, </a:t>
            </a:r>
            <a:r>
              <a:rPr lang="cs-CZ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hoci</a:t>
            </a:r>
            <a:r>
              <a:rPr lang="cs-CZ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cs-CZ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to </a:t>
            </a:r>
            <a:r>
              <a:rPr lang="cs-CZ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spočiatku</a:t>
            </a:r>
            <a:r>
              <a:rPr lang="cs-CZ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javí</a:t>
            </a:r>
            <a:r>
              <a:rPr lang="cs-CZ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ako</a:t>
            </a:r>
            <a:r>
              <a:rPr lang="cs-CZ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málo </a:t>
            </a:r>
            <a:r>
              <a:rPr lang="cs-CZ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pravdepodobné</a:t>
            </a:r>
            <a:r>
              <a:rPr lang="cs-CZ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U pozorovatelů, kteří psali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stopoložkový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seznam poprvé, se vyskytovala nejistota, co přesně a jak psát. Nevěděli, zda se zabývat detaily nebo spíš globální charakteristikou třídy jako takové. </a:t>
            </a:r>
            <a:r>
              <a:rPr lang="cs-CZ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Úkol tak vnímali jako náročný, po chvilce je přestal bavit a jejich seznam obsahoval výrazně menší počet položek. Také se jim zdála doba pro zapisování velmi dlouhá a cítili spíše nejistotu a nervozitu. 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Pro ty, kteří psali seznam poněkolikáté, bylo psaní díky opakované zkušenosti jednodušší. Zaznamenávali všechno, co je v daný moment ve třídě zaujalo (i různé blbosti) a položky zapisovali co nejvíce konkrétně.</a:t>
            </a:r>
          </a:p>
          <a:p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18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FCCD1-DD96-A9D6-1A88-5DC85AFA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Téma, inspirace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4175E-6295-3E6F-7E1D-952F2626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Například jednomu z nás přišlo tohle psaní jednodušší, protože toto téma nebylo tolik abstraktní, jako téma z předchozí hodiny (100 věcí, které mě dělá šťastnou apod.)</a:t>
            </a:r>
          </a:p>
          <a:p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2 z nás měly nejvíce obsáhlou kategorii pojmenovanou typy osob (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Romča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měla 35 položek, Eliška 37). Do této kategorie holky zahrnuly části těla, jména osob, pohlaví, typ postavy. Zbylé 2 měly nejvíce obsáhlou kategorii vybavení třídy (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Verča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měla 23 položek, Nikča 25). Nejvíce unikátní kategorií byla kategorie venek, kterou měla pouze jedna z nás (bylo zde zahrnuto např. nebe, mraky, stromy, domy).</a:t>
            </a:r>
          </a:p>
          <a:p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Bolo super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vidieť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ako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rozdielne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každá z nás vidí/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predstavuje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si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tú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istú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triedu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Prišlo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mi, že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som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málo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kreatívna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dívam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na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triedu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deje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v nej plytko,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keď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sme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však o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kódoch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kategóriách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bavili,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uvedomila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som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si, že každá z nás bola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naozaj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originálna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využívaní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pojmov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Príde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mi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užitočné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vedieť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zatriediť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kódy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různymi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spůsobmi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práci to tak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dodáva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poriadok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hlavu a patu. Z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prvotného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zoznamu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“náhodných” slov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tak stane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usporiadaný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celok</a:t>
            </a:r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cs-CZ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Až po zhotovení celého úkolu jsme se znovu bavily o jednotlivých kategoriích a usoudily jsme, že bychom jich nyní napsaly mnohem více, že bychom byly více detailnější.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8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15AF8-C503-47E6-F770-5426E0FE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smysly zapojujeme</a:t>
            </a:r>
            <a:br>
              <a:rPr lang="cs-CZ" dirty="0"/>
            </a:br>
            <a:r>
              <a:rPr lang="cs-CZ" dirty="0"/>
              <a:t>(co pozorujeme vs. co vidíme)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BF4B7-4C83-8509-F571-DC2F92F43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Byly rozdělené na sluchové a zrakové vnímání, ovšem vyskytly se i čichové vjemy, například vůně kávy spolusedícího, nebo příjemná teplota v místnosti, přičemž výrazně převažovaly zmíněné zrakové vjemy. Příklady našich kategorií jsou tedy zvuk, zrak, prostor, lidé, věci, nebo ruchy. </a:t>
            </a:r>
          </a:p>
          <a:p>
            <a:r>
              <a:rPr lang="cs-CZ" dirty="0">
                <a:latin typeface="Times New Roman" panose="02020603050405020304" pitchFamily="18" charset="0"/>
              </a:rPr>
              <a:t>Po analýze všech seznamů jsme se utvrdily v tom, že opravdu 80 % všech informací člověk vnímá zrakem. Zrakové vjemy proto byly nejčastěji zastoupeny v našich seznamech. Až po vyčerpání zrakových podnětů jsme využily další smysly a začaly více vnímat samy sebe a atmosféru místa.</a:t>
            </a:r>
          </a:p>
          <a:p>
            <a:r>
              <a:rPr lang="cs-CZ" dirty="0">
                <a:latin typeface="Times New Roman" panose="02020603050405020304" pitchFamily="18" charset="0"/>
              </a:rPr>
              <a:t>Seznamy těch, které psaly seznam zpětně, byly více orientovány na prožitek a pocit ze třídy. Například se zde objevovaly kategorie “klima“ a kategorie “pocit”. V těchto kategoriích najdeme položky jako “vydýchaný vzduch”, “škaredá podlaha”, “ostré zářivky”. Naproti tomu u přítomných na hodině se objevovaly spíše prostě vyjmenované konkrétní položky jako “linoleum na podlaze”, “osvětlení třídy”, apod</a:t>
            </a:r>
          </a:p>
          <a:p>
            <a:r>
              <a:rPr lang="cs-CZ" dirty="0">
                <a:latin typeface="Times New Roman" panose="02020603050405020304" pitchFamily="18" charset="0"/>
              </a:rPr>
              <a:t>Unikátních položek jsme v seznamech také pár našly. Jen u dvou z nás (obě psaly v hodině) byly v seznamu zastoupeny pocity přímo ze psaní úkolu - frustrace a únava. Konkrétně šlo o “únavu mou i okolí”, “zoufalství z neschopnosti napsat 100 bodů”, “odbíhají mi myšlenky na příští hodinu”, “co s tím budeme dělat?”, “už bude konec?”, “už je konec hurá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62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BE30B-4E57-CF23-84AE-619B1C4C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na detail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174631-63BA-297E-19FC-0A9E240B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Jeden ze seznamů je kategorizován hlouběji a obsahuje detailnější položky, jako je například kategorie “šroub”, do které výzkumnice uvedla některé šrouby, které ve třídě vnímá.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pozorovatelé mají 100 položek, 1 pozorovatel má 55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Různý počet položek je daný tím, že někteří se zaměřili více na detaily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pro každý jiný detail vytvořili novou položku, zatímco pozorovatel, který má 55 položek shrnul více detailů do 1 položky. Pozorování je účinné pro sběr dat a v rámci výzkumu, při kterém víme, jaké jevy hledáme. Také je užitečné při vytváření záznamů v pedagogické praxi, obzvlášť při pozorování chování a reakcí na podněty.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67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399</TotalTime>
  <Words>3265</Words>
  <Application>Microsoft Office PowerPoint</Application>
  <PresentationFormat>Širokoúhlá obrazovka</PresentationFormat>
  <Paragraphs>115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Söhne</vt:lpstr>
      <vt:lpstr>Times New Roman</vt:lpstr>
      <vt:lpstr>Wingdings 3</vt:lpstr>
      <vt:lpstr>Ion Boardroom</vt:lpstr>
      <vt:lpstr>Analýza 100položkového seznamu</vt:lpstr>
      <vt:lpstr>Různé strategie, různá délka, různé zaměření</vt:lpstr>
      <vt:lpstr>Různé strategie, různá délka, různé zaměření</vt:lpstr>
      <vt:lpstr>Nejasné zadání</vt:lpstr>
      <vt:lpstr>Různé dispozice a preference</vt:lpstr>
      <vt:lpstr>Tréning</vt:lpstr>
      <vt:lpstr>Téma, inspirace</vt:lpstr>
      <vt:lpstr>Jaké smysly zapojujeme (co pozorujeme vs. co vidíme)</vt:lpstr>
      <vt:lpstr>Zaměření na detail</vt:lpstr>
      <vt:lpstr>Pozice, ze které pozorujeme</vt:lpstr>
      <vt:lpstr>Kategorizace</vt:lpstr>
      <vt:lpstr>Kategorizace</vt:lpstr>
      <vt:lpstr>Výzkumné otázky</vt:lpstr>
      <vt:lpstr>Analýza</vt:lpstr>
      <vt:lpstr>Analýza</vt:lpstr>
      <vt:lpstr>Analýza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dál</vt:lpstr>
      <vt:lpstr>Plán pro akci</vt:lpstr>
      <vt:lpstr>Co si odnášíme</vt:lpstr>
      <vt:lpstr>Co si odnášíme</vt:lpstr>
      <vt:lpstr>Chat GPT</vt:lpstr>
      <vt:lpstr>Elicit</vt:lpstr>
      <vt:lpstr>Prezentace aplikace PowerPoint</vt:lpstr>
      <vt:lpstr>Scispace</vt:lpstr>
      <vt:lpstr>Prezentace aplikace PowerPoint</vt:lpstr>
      <vt:lpstr>Scite: https://scite.ai/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Jarkovská</dc:creator>
  <cp:lastModifiedBy>Lucie Jarkovská</cp:lastModifiedBy>
  <cp:revision>3</cp:revision>
  <dcterms:created xsi:type="dcterms:W3CDTF">2023-11-13T08:17:59Z</dcterms:created>
  <dcterms:modified xsi:type="dcterms:W3CDTF">2023-11-15T10:38:14Z</dcterms:modified>
</cp:coreProperties>
</file>