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51"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09"/>
  </p:normalViewPr>
  <p:slideViewPr>
    <p:cSldViewPr snapToGrid="0">
      <p:cViewPr varScale="1">
        <p:scale>
          <a:sx n="110" d="100"/>
          <a:sy n="110" d="100"/>
        </p:scale>
        <p:origin x="632"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76969C88-B244-455D-A017-012B25B1ACDD}" type="datetimeFigureOut">
              <a:rPr lang="en-US" smtClean="0"/>
              <a:pPr/>
              <a:t>10/10/23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7CE569E-9B7C-4CB9-AB80-C0841F922CFF}" type="slidenum">
              <a:rPr lang="en-US" smtClean="0"/>
              <a:pPr/>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6157461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6969C88-B244-455D-A017-012B25B1ACDD}" type="datetimeFigureOut">
              <a:rPr lang="en-US" smtClean="0"/>
              <a:pPr/>
              <a:t>10/10/23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2937636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6969C88-B244-455D-A017-012B25B1ACDD}" type="datetimeFigureOut">
              <a:rPr lang="en-US" smtClean="0"/>
              <a:pPr/>
              <a:t>10/10/23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2394110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6969C88-B244-455D-A017-012B25B1ACDD}" type="datetimeFigureOut">
              <a:rPr lang="en-US" smtClean="0"/>
              <a:pPr/>
              <a:t>10/10/23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198853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76969C88-B244-455D-A017-012B25B1ACDD}" type="datetimeFigureOut">
              <a:rPr lang="en-US" smtClean="0"/>
              <a:pPr/>
              <a:t>10/10/23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7CE569E-9B7C-4CB9-AB80-C0841F922CFF}" type="slidenum">
              <a:rPr lang="en-US" smtClean="0"/>
              <a:pPr/>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28727336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6969C88-B244-455D-A017-012B25B1ACDD}" type="datetimeFigureOut">
              <a:rPr lang="en-US" smtClean="0"/>
              <a:pPr/>
              <a:t>10/10/23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2608036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6969C88-B244-455D-A017-012B25B1ACDD}" type="datetimeFigureOut">
              <a:rPr lang="en-US" smtClean="0"/>
              <a:pPr/>
              <a:t>10/10/23</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2855994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6969C88-B244-455D-A017-012B25B1ACDD}" type="datetimeFigureOut">
              <a:rPr lang="en-US" smtClean="0"/>
              <a:pPr/>
              <a:t>10/10/23</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383477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969C88-B244-455D-A017-012B25B1ACDD}" type="datetimeFigureOut">
              <a:rPr lang="en-US" smtClean="0"/>
              <a:pPr/>
              <a:t>10/10/23</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CE569E-9B7C-4CB9-AB80-C0841F922CFF}" type="slidenum">
              <a:rPr lang="en-US" smtClean="0"/>
              <a:pPr/>
              <a:t>‹#›</a:t>
            </a:fld>
            <a:endParaRPr lang="en-US"/>
          </a:p>
        </p:txBody>
      </p:sp>
    </p:spTree>
    <p:extLst>
      <p:ext uri="{BB962C8B-B14F-4D97-AF65-F5344CB8AC3E}">
        <p14:creationId xmlns:p14="http://schemas.microsoft.com/office/powerpoint/2010/main" val="13275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6969C88-B244-455D-A017-012B25B1ACDD}" type="datetimeFigureOut">
              <a:rPr lang="en-US" smtClean="0"/>
              <a:pPr/>
              <a:t>10/10/23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7CE569E-9B7C-4CB9-AB80-C0841F922CFF}" type="slidenum">
              <a:rPr lang="en-US" smtClean="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207047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6969C88-B244-455D-A017-012B25B1ACDD}" type="datetimeFigureOut">
              <a:rPr lang="en-US" smtClean="0"/>
              <a:pPr/>
              <a:t>10/10/23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7CE569E-9B7C-4CB9-AB80-C0841F922CFF}" type="slidenum">
              <a:rPr lang="en-US" smtClean="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420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76969C88-B244-455D-A017-012B25B1ACDD}" type="datetimeFigureOut">
              <a:rPr lang="en-US" smtClean="0"/>
              <a:pPr/>
              <a:t>10/10/23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7CE569E-9B7C-4CB9-AB80-C0841F922CFF}" type="slidenum">
              <a:rPr lang="en-US" smtClean="0"/>
              <a:pPr/>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235354"/>
      </p:ext>
    </p:extLst>
  </p:cSld>
  <p:clrMap bg1="lt1" tx1="dk1" bg2="lt2" tx2="dk2" accent1="accent1" accent2="accent2" accent3="accent3" accent4="accent4" accent5="accent5" accent6="accent6" hlink="hlink" folHlink="folHlink"/>
  <p:sldLayoutIdLst>
    <p:sldLayoutId id="2147484052" r:id="rId1"/>
    <p:sldLayoutId id="2147484053" r:id="rId2"/>
    <p:sldLayoutId id="2147484054" r:id="rId3"/>
    <p:sldLayoutId id="2147484055" r:id="rId4"/>
    <p:sldLayoutId id="2147484056" r:id="rId5"/>
    <p:sldLayoutId id="2147484057" r:id="rId6"/>
    <p:sldLayoutId id="2147484058" r:id="rId7"/>
    <p:sldLayoutId id="2147484059" r:id="rId8"/>
    <p:sldLayoutId id="2147484060" r:id="rId9"/>
    <p:sldLayoutId id="2147484061" r:id="rId10"/>
    <p:sldLayoutId id="214748406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470358@mail.muni.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534292-26BE-44B8-CC8C-4A3274C1B9B5}"/>
              </a:ext>
            </a:extLst>
          </p:cNvPr>
          <p:cNvSpPr>
            <a:spLocks noGrp="1"/>
          </p:cNvSpPr>
          <p:nvPr>
            <p:ph type="ctrTitle"/>
          </p:nvPr>
        </p:nvSpPr>
        <p:spPr>
          <a:xfrm>
            <a:off x="5329454" y="1428032"/>
            <a:ext cx="5791426" cy="3254321"/>
          </a:xfrm>
        </p:spPr>
        <p:txBody>
          <a:bodyPr>
            <a:normAutofit/>
          </a:bodyPr>
          <a:lstStyle/>
          <a:p>
            <a:pPr algn="l"/>
            <a:r>
              <a:rPr lang="cs-CZ" sz="6000" dirty="0"/>
              <a:t>Logopedie – základy oboru</a:t>
            </a:r>
            <a:br>
              <a:rPr lang="cs-CZ" sz="6000" dirty="0"/>
            </a:br>
            <a:r>
              <a:rPr lang="cs-CZ" sz="6000" dirty="0"/>
              <a:t>Logopedie 1</a:t>
            </a:r>
          </a:p>
        </p:txBody>
      </p:sp>
      <p:sp>
        <p:nvSpPr>
          <p:cNvPr id="3" name="Podnadpis 2">
            <a:extLst>
              <a:ext uri="{FF2B5EF4-FFF2-40B4-BE49-F238E27FC236}">
                <a16:creationId xmlns:a16="http://schemas.microsoft.com/office/drawing/2014/main" id="{99286D88-6441-DAB5-1961-8C088DCF9AB4}"/>
              </a:ext>
            </a:extLst>
          </p:cNvPr>
          <p:cNvSpPr>
            <a:spLocks noGrp="1"/>
          </p:cNvSpPr>
          <p:nvPr>
            <p:ph type="subTitle" idx="1"/>
          </p:nvPr>
        </p:nvSpPr>
        <p:spPr>
          <a:xfrm>
            <a:off x="5954486" y="4804850"/>
            <a:ext cx="5791424" cy="1086237"/>
          </a:xfrm>
        </p:spPr>
        <p:txBody>
          <a:bodyPr>
            <a:normAutofit/>
          </a:bodyPr>
          <a:lstStyle/>
          <a:p>
            <a:pPr algn="l">
              <a:spcAft>
                <a:spcPts val="600"/>
              </a:spcAft>
            </a:pPr>
            <a:r>
              <a:rPr lang="cs-CZ"/>
              <a:t>Mgr. Michaela Plšková </a:t>
            </a:r>
          </a:p>
        </p:txBody>
      </p:sp>
      <p:pic>
        <p:nvPicPr>
          <p:cNvPr id="5" name="Picture 2">
            <a:extLst>
              <a:ext uri="{FF2B5EF4-FFF2-40B4-BE49-F238E27FC236}">
                <a16:creationId xmlns:a16="http://schemas.microsoft.com/office/drawing/2014/main" id="{A37EA28E-40FC-7150-9B67-C056D4DA8F87}"/>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80173" y="2167053"/>
            <a:ext cx="3267942" cy="2515300"/>
          </a:xfrm>
          <a:prstGeom prst="rect">
            <a:avLst/>
          </a:prstGeom>
          <a:noFill/>
          <a:extLst>
            <a:ext uri="{909E8E84-426E-40DD-AFC4-6F175D3DCCD1}">
              <a14:hiddenFill xmlns:a14="http://schemas.microsoft.com/office/drawing/2010/main">
                <a:solidFill>
                  <a:srgbClr val="FFFFFF"/>
                </a:solidFill>
              </a14:hiddenFill>
            </a:ext>
          </a:extLst>
        </p:spPr>
      </p:pic>
      <p:sp>
        <p:nvSpPr>
          <p:cNvPr id="4" name="Podnadpis 2">
            <a:extLst>
              <a:ext uri="{FF2B5EF4-FFF2-40B4-BE49-F238E27FC236}">
                <a16:creationId xmlns:a16="http://schemas.microsoft.com/office/drawing/2014/main" id="{94D2CDE2-3A82-5F36-72A8-2B3388E6F6F9}"/>
              </a:ext>
            </a:extLst>
          </p:cNvPr>
          <p:cNvSpPr txBox="1">
            <a:spLocks/>
          </p:cNvSpPr>
          <p:nvPr/>
        </p:nvSpPr>
        <p:spPr>
          <a:xfrm>
            <a:off x="3457363" y="-2872837"/>
            <a:ext cx="909047" cy="45719"/>
          </a:xfrm>
          <a:prstGeom prst="rect">
            <a:avLst/>
          </a:prstGeom>
        </p:spPr>
        <p:txBody>
          <a:bodyPr vert="horz" lIns="91440" tIns="45720" rIns="91440" bIns="45720" rtlCol="0" anchor="t">
            <a:normAutofit fontScale="25000" lnSpcReduction="20000"/>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endParaRPr lang="cs-CZ" dirty="0"/>
          </a:p>
        </p:txBody>
      </p:sp>
    </p:spTree>
    <p:extLst>
      <p:ext uri="{BB962C8B-B14F-4D97-AF65-F5344CB8AC3E}">
        <p14:creationId xmlns:p14="http://schemas.microsoft.com/office/powerpoint/2010/main" val="3700236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C2AC37-24F5-9156-2F3E-11C3EB68CFC3}"/>
              </a:ext>
            </a:extLst>
          </p:cNvPr>
          <p:cNvSpPr>
            <a:spLocks noGrp="1"/>
          </p:cNvSpPr>
          <p:nvPr>
            <p:ph type="title"/>
          </p:nvPr>
        </p:nvSpPr>
        <p:spPr>
          <a:xfrm>
            <a:off x="967905" y="697375"/>
            <a:ext cx="7705164" cy="1485900"/>
          </a:xfrm>
        </p:spPr>
        <p:txBody>
          <a:bodyPr>
            <a:normAutofit/>
          </a:bodyPr>
          <a:lstStyle/>
          <a:p>
            <a:r>
              <a:rPr lang="cs-CZ" dirty="0"/>
              <a:t>Informace o předmětu</a:t>
            </a:r>
          </a:p>
        </p:txBody>
      </p:sp>
      <p:sp>
        <p:nvSpPr>
          <p:cNvPr id="3" name="Zástupný obsah 2">
            <a:extLst>
              <a:ext uri="{FF2B5EF4-FFF2-40B4-BE49-F238E27FC236}">
                <a16:creationId xmlns:a16="http://schemas.microsoft.com/office/drawing/2014/main" id="{4F1553CA-86E3-B0AD-AD3F-617686243E9A}"/>
              </a:ext>
            </a:extLst>
          </p:cNvPr>
          <p:cNvSpPr>
            <a:spLocks noGrp="1"/>
          </p:cNvSpPr>
          <p:nvPr>
            <p:ph idx="1"/>
          </p:nvPr>
        </p:nvSpPr>
        <p:spPr>
          <a:xfrm>
            <a:off x="967905" y="2183275"/>
            <a:ext cx="7705164" cy="3581400"/>
          </a:xfrm>
        </p:spPr>
        <p:txBody>
          <a:bodyPr>
            <a:normAutofit/>
          </a:bodyPr>
          <a:lstStyle/>
          <a:p>
            <a:r>
              <a:rPr lang="cs-CZ" dirty="0"/>
              <a:t>14.10., 25.11., 2.12., (16.12.) </a:t>
            </a:r>
          </a:p>
          <a:p>
            <a:r>
              <a:rPr lang="cs-CZ" dirty="0"/>
              <a:t>Docházka – alespoň 2 setkání </a:t>
            </a:r>
          </a:p>
          <a:p>
            <a:r>
              <a:rPr lang="cs-CZ" dirty="0"/>
              <a:t>Kontakt na vyučující: </a:t>
            </a:r>
            <a:r>
              <a:rPr lang="cs-CZ" dirty="0">
                <a:hlinkClick r:id="rId2">
                  <a:extLst>
                    <a:ext uri="{A12FA001-AC4F-418D-AE19-62706E023703}">
                      <ahyp:hlinkClr xmlns:ahyp="http://schemas.microsoft.com/office/drawing/2018/hyperlinkcolor" val="tx"/>
                    </a:ext>
                  </a:extLst>
                </a:hlinkClick>
              </a:rPr>
              <a:t>470358@mail.muni.cz</a:t>
            </a:r>
            <a:endParaRPr lang="cs-CZ" dirty="0"/>
          </a:p>
          <a:p>
            <a:r>
              <a:rPr lang="cs-CZ" dirty="0"/>
              <a:t> Konzultační hodiny: </a:t>
            </a:r>
          </a:p>
          <a:p>
            <a:pPr lvl="1"/>
            <a:r>
              <a:rPr lang="cs-CZ" dirty="0"/>
              <a:t>Po předchozí domluvě – před výukou/prostřednictvím MS Teams</a:t>
            </a:r>
          </a:p>
          <a:p>
            <a:r>
              <a:rPr lang="cs-CZ" dirty="0"/>
              <a:t>Interaktivní osnova?</a:t>
            </a:r>
          </a:p>
        </p:txBody>
      </p:sp>
    </p:spTree>
    <p:extLst>
      <p:ext uri="{BB962C8B-B14F-4D97-AF65-F5344CB8AC3E}">
        <p14:creationId xmlns:p14="http://schemas.microsoft.com/office/powerpoint/2010/main" val="3216247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B9838D-58E3-EFAB-4C08-D26C970D8A94}"/>
              </a:ext>
            </a:extLst>
          </p:cNvPr>
          <p:cNvSpPr>
            <a:spLocks noGrp="1"/>
          </p:cNvSpPr>
          <p:nvPr>
            <p:ph type="title"/>
          </p:nvPr>
        </p:nvSpPr>
        <p:spPr/>
        <p:txBody>
          <a:bodyPr/>
          <a:lstStyle/>
          <a:p>
            <a:r>
              <a:rPr lang="cs-CZ" dirty="0"/>
              <a:t>Požadavky na ukončení </a:t>
            </a:r>
          </a:p>
        </p:txBody>
      </p:sp>
      <p:sp>
        <p:nvSpPr>
          <p:cNvPr id="3" name="Zástupný obsah 2">
            <a:extLst>
              <a:ext uri="{FF2B5EF4-FFF2-40B4-BE49-F238E27FC236}">
                <a16:creationId xmlns:a16="http://schemas.microsoft.com/office/drawing/2014/main" id="{8507238F-1929-A62B-6B67-0F5972352C89}"/>
              </a:ext>
            </a:extLst>
          </p:cNvPr>
          <p:cNvSpPr>
            <a:spLocks noGrp="1"/>
          </p:cNvSpPr>
          <p:nvPr>
            <p:ph idx="1"/>
          </p:nvPr>
        </p:nvSpPr>
        <p:spPr/>
        <p:txBody>
          <a:bodyPr/>
          <a:lstStyle/>
          <a:p>
            <a:r>
              <a:rPr lang="cs-CZ" dirty="0"/>
              <a:t>Písemný test – 30 uzavřených otázek</a:t>
            </a:r>
          </a:p>
          <a:p>
            <a:r>
              <a:rPr lang="cs-CZ" dirty="0" err="1"/>
              <a:t>Předtermín</a:t>
            </a:r>
            <a:r>
              <a:rPr lang="cs-CZ" dirty="0"/>
              <a:t> – poslední vyučující hodina 16.12. </a:t>
            </a:r>
          </a:p>
          <a:p>
            <a:r>
              <a:rPr lang="cs-CZ" dirty="0"/>
              <a:t>Úspěšnost minimálně 70% </a:t>
            </a:r>
          </a:p>
          <a:p>
            <a:r>
              <a:rPr lang="cs-CZ" dirty="0"/>
              <a:t>Vypracování seminární práce </a:t>
            </a:r>
          </a:p>
        </p:txBody>
      </p:sp>
    </p:spTree>
    <p:extLst>
      <p:ext uri="{BB962C8B-B14F-4D97-AF65-F5344CB8AC3E}">
        <p14:creationId xmlns:p14="http://schemas.microsoft.com/office/powerpoint/2010/main" val="3028746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0171BB-B63C-E91F-BE7F-72A625AA9DDF}"/>
              </a:ext>
            </a:extLst>
          </p:cNvPr>
          <p:cNvSpPr>
            <a:spLocks noGrp="1"/>
          </p:cNvSpPr>
          <p:nvPr>
            <p:ph type="title"/>
          </p:nvPr>
        </p:nvSpPr>
        <p:spPr>
          <a:xfrm>
            <a:off x="1023562" y="685800"/>
            <a:ext cx="10493524" cy="1485900"/>
          </a:xfrm>
        </p:spPr>
        <p:txBody>
          <a:bodyPr>
            <a:normAutofit/>
          </a:bodyPr>
          <a:lstStyle/>
          <a:p>
            <a:r>
              <a:rPr lang="cs-CZ" sz="4000" dirty="0"/>
              <a:t>Seminární práce – odevzdat do 21.11.2023</a:t>
            </a:r>
          </a:p>
        </p:txBody>
      </p:sp>
      <p:sp>
        <p:nvSpPr>
          <p:cNvPr id="3" name="Zástupný obsah 2">
            <a:extLst>
              <a:ext uri="{FF2B5EF4-FFF2-40B4-BE49-F238E27FC236}">
                <a16:creationId xmlns:a16="http://schemas.microsoft.com/office/drawing/2014/main" id="{0DBDEE8F-9F19-8FB5-C9FC-C718E659A976}"/>
              </a:ext>
            </a:extLst>
          </p:cNvPr>
          <p:cNvSpPr>
            <a:spLocks noGrp="1"/>
          </p:cNvSpPr>
          <p:nvPr>
            <p:ph idx="1"/>
          </p:nvPr>
        </p:nvSpPr>
        <p:spPr>
          <a:xfrm>
            <a:off x="1095565" y="2171700"/>
            <a:ext cx="7194463" cy="4316392"/>
          </a:xfrm>
        </p:spPr>
        <p:txBody>
          <a:bodyPr>
            <a:normAutofit fontScale="92500" lnSpcReduction="10000"/>
          </a:bodyPr>
          <a:lstStyle/>
          <a:p>
            <a:r>
              <a:rPr lang="cs-CZ" sz="2400" dirty="0"/>
              <a:t>Varianta A – Proč jsem se rozhodl/a studovat logopedii/speciální pedagogiku?</a:t>
            </a:r>
          </a:p>
          <a:p>
            <a:pPr lvl="1"/>
            <a:r>
              <a:rPr lang="cs-CZ" sz="2400" dirty="0"/>
              <a:t>Min. 2 normostrany (= 3600 znaků vč. symbolů a mezer)</a:t>
            </a:r>
          </a:p>
          <a:p>
            <a:pPr lvl="1"/>
            <a:r>
              <a:rPr lang="cs-CZ" sz="2400" dirty="0"/>
              <a:t>Pravdivé informace, co tomu předcházelo, co od studia očekávám, co mě nejspíše bude bavit, co mě nejspíše bavit nebude, co během studia chci vyzkoušet, jakým směrem se chci po studiu vydat apod. </a:t>
            </a:r>
          </a:p>
          <a:p>
            <a:r>
              <a:rPr lang="cs-CZ" sz="2400" dirty="0"/>
              <a:t>Varianta B – anotace knihy – </a:t>
            </a:r>
            <a:r>
              <a:rPr lang="cs-CZ" sz="2400" dirty="0" err="1"/>
              <a:t>Hayden</a:t>
            </a:r>
            <a:r>
              <a:rPr lang="cs-CZ" sz="2400" dirty="0"/>
              <a:t>, T. L. (2015). Tichá holka. Portál.</a:t>
            </a:r>
          </a:p>
          <a:p>
            <a:pPr lvl="1"/>
            <a:r>
              <a:rPr lang="cs-CZ" sz="2400" dirty="0"/>
              <a:t>Min. 2 normostrany</a:t>
            </a:r>
          </a:p>
          <a:p>
            <a:pPr lvl="1"/>
            <a:r>
              <a:rPr lang="cs-CZ" sz="2400" dirty="0"/>
              <a:t>E-kniha (portál), knihovna MU, MZK</a:t>
            </a:r>
          </a:p>
        </p:txBody>
      </p:sp>
      <p:pic>
        <p:nvPicPr>
          <p:cNvPr id="2050" name="Picture 2">
            <a:extLst>
              <a:ext uri="{FF2B5EF4-FFF2-40B4-BE49-F238E27FC236}">
                <a16:creationId xmlns:a16="http://schemas.microsoft.com/office/drawing/2014/main" id="{BB0AC2BF-D4E6-114F-264F-1677508FA6E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262"/>
          <a:stretch/>
        </p:blipFill>
        <p:spPr bwMode="auto">
          <a:xfrm>
            <a:off x="9007512" y="2501437"/>
            <a:ext cx="2377312" cy="3542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680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C89A94-3ACB-A3AE-AA1C-1F80F6BFEC59}"/>
              </a:ext>
            </a:extLst>
          </p:cNvPr>
          <p:cNvSpPr>
            <a:spLocks noGrp="1"/>
          </p:cNvSpPr>
          <p:nvPr>
            <p:ph type="title"/>
          </p:nvPr>
        </p:nvSpPr>
        <p:spPr>
          <a:xfrm>
            <a:off x="4954181" y="685800"/>
            <a:ext cx="6562905" cy="1485900"/>
          </a:xfrm>
        </p:spPr>
        <p:txBody>
          <a:bodyPr>
            <a:normAutofit/>
          </a:bodyPr>
          <a:lstStyle/>
          <a:p>
            <a:r>
              <a:rPr lang="cs-CZ" dirty="0"/>
              <a:t>Povinná literatura</a:t>
            </a:r>
          </a:p>
        </p:txBody>
      </p:sp>
      <p:sp>
        <p:nvSpPr>
          <p:cNvPr id="3" name="Zástupný obsah 2">
            <a:extLst>
              <a:ext uri="{FF2B5EF4-FFF2-40B4-BE49-F238E27FC236}">
                <a16:creationId xmlns:a16="http://schemas.microsoft.com/office/drawing/2014/main" id="{EBF9CEF3-67AB-CA6F-0B96-B5843A6761CB}"/>
              </a:ext>
            </a:extLst>
          </p:cNvPr>
          <p:cNvSpPr>
            <a:spLocks noGrp="1"/>
          </p:cNvSpPr>
          <p:nvPr>
            <p:ph idx="1"/>
          </p:nvPr>
        </p:nvSpPr>
        <p:spPr>
          <a:xfrm>
            <a:off x="4954181" y="2286000"/>
            <a:ext cx="6562905" cy="3581400"/>
          </a:xfrm>
        </p:spPr>
        <p:txBody>
          <a:bodyPr>
            <a:normAutofit/>
          </a:bodyPr>
          <a:lstStyle/>
          <a:p>
            <a:r>
              <a:rPr lang="cs-CZ" dirty="0"/>
              <a:t>BYTEŠNÍKOVÁ, Ilona, Jiřina KLENKOVÁ a Radka HORÁKOVÁ. Logopedie a surdopedie. Texty k distančnímu vzdělávání. Brno: </a:t>
            </a:r>
            <a:r>
              <a:rPr lang="cs-CZ" dirty="0" err="1"/>
              <a:t>Paido</a:t>
            </a:r>
            <a:r>
              <a:rPr lang="cs-CZ" dirty="0"/>
              <a:t>, 2007.</a:t>
            </a:r>
          </a:p>
          <a:p>
            <a:r>
              <a:rPr lang="cs-CZ" dirty="0"/>
              <a:t>ISBN 978-80-7315-136-2.</a:t>
            </a:r>
          </a:p>
          <a:p>
            <a:endParaRPr lang="cs-CZ" dirty="0"/>
          </a:p>
          <a:p>
            <a:r>
              <a:rPr lang="cs-CZ" dirty="0"/>
              <a:t>KLENKOVÁ, Jiřina. Logopedie. 1. vyd. Praha: Grada </a:t>
            </a:r>
            <a:r>
              <a:rPr lang="cs-CZ" dirty="0" err="1"/>
              <a:t>publishing</a:t>
            </a:r>
            <a:r>
              <a:rPr lang="cs-CZ" dirty="0"/>
              <a:t>, 2006.</a:t>
            </a:r>
          </a:p>
          <a:p>
            <a:r>
              <a:rPr lang="cs-CZ" dirty="0"/>
              <a:t>ISBN 80-247-1110-9.</a:t>
            </a:r>
          </a:p>
        </p:txBody>
      </p:sp>
      <p:pic>
        <p:nvPicPr>
          <p:cNvPr id="3074" name="Picture 2" descr="Logopedie">
            <a:extLst>
              <a:ext uri="{FF2B5EF4-FFF2-40B4-BE49-F238E27FC236}">
                <a16:creationId xmlns:a16="http://schemas.microsoft.com/office/drawing/2014/main" id="{77EC41BC-AEA7-721D-B41E-4AABEBD3DBB5}"/>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23562" y="678476"/>
            <a:ext cx="3613752" cy="5181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089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962371-08DD-F22D-EF7A-B4FFE2DAD79F}"/>
              </a:ext>
            </a:extLst>
          </p:cNvPr>
          <p:cNvSpPr>
            <a:spLocks noGrp="1"/>
          </p:cNvSpPr>
          <p:nvPr>
            <p:ph type="title"/>
          </p:nvPr>
        </p:nvSpPr>
        <p:spPr>
          <a:xfrm>
            <a:off x="784743" y="685800"/>
            <a:ext cx="5793475" cy="1485900"/>
          </a:xfrm>
        </p:spPr>
        <p:txBody>
          <a:bodyPr>
            <a:normAutofit/>
          </a:bodyPr>
          <a:lstStyle/>
          <a:p>
            <a:r>
              <a:rPr lang="cs-CZ" dirty="0"/>
              <a:t>Sociální sítě - novinky</a:t>
            </a:r>
          </a:p>
        </p:txBody>
      </p:sp>
      <p:sp>
        <p:nvSpPr>
          <p:cNvPr id="3" name="Zástupný obsah 2">
            <a:extLst>
              <a:ext uri="{FF2B5EF4-FFF2-40B4-BE49-F238E27FC236}">
                <a16:creationId xmlns:a16="http://schemas.microsoft.com/office/drawing/2014/main" id="{C04264DE-D378-6785-2E70-EB8AC72F511D}"/>
              </a:ext>
            </a:extLst>
          </p:cNvPr>
          <p:cNvSpPr>
            <a:spLocks noGrp="1"/>
          </p:cNvSpPr>
          <p:nvPr>
            <p:ph idx="1"/>
          </p:nvPr>
        </p:nvSpPr>
        <p:spPr>
          <a:xfrm>
            <a:off x="784743" y="2286000"/>
            <a:ext cx="5793475" cy="3581400"/>
          </a:xfrm>
        </p:spPr>
        <p:txBody>
          <a:bodyPr>
            <a:normAutofit/>
          </a:bodyPr>
          <a:lstStyle/>
          <a:p>
            <a:r>
              <a:rPr lang="cs-CZ" sz="4000" b="0" i="0" dirty="0">
                <a:effectLst/>
                <a:latin typeface="var(--font-family-system)"/>
              </a:rPr>
              <a:t>KSIP – </a:t>
            </a:r>
            <a:r>
              <a:rPr lang="cs-CZ" sz="4000" dirty="0">
                <a:latin typeface="var(--font-family-system)"/>
              </a:rPr>
              <a:t>K</a:t>
            </a:r>
            <a:r>
              <a:rPr lang="cs-CZ" sz="4000" b="0" i="0" dirty="0">
                <a:effectLst/>
                <a:latin typeface="var(--font-family-system)"/>
              </a:rPr>
              <a:t>atedra speciální a inkluzivní pedagogiky </a:t>
            </a:r>
          </a:p>
          <a:p>
            <a:endParaRPr lang="cs-CZ" sz="4000" b="0" i="0" dirty="0">
              <a:effectLst/>
              <a:latin typeface="var(--font-family-system)"/>
            </a:endParaRPr>
          </a:p>
          <a:p>
            <a:r>
              <a:rPr lang="cs-CZ" sz="4000" b="0" i="0" dirty="0" err="1">
                <a:effectLst/>
                <a:latin typeface="var(--font-family-system)"/>
              </a:rPr>
              <a:t>specka_muni</a:t>
            </a:r>
            <a:r>
              <a:rPr lang="cs-CZ" sz="4000" b="0" i="0" dirty="0">
                <a:effectLst/>
                <a:latin typeface="var(--font-family-system)"/>
              </a:rPr>
              <a:t> </a:t>
            </a:r>
          </a:p>
          <a:p>
            <a:pPr marL="0" indent="0" fontAlgn="base">
              <a:buNone/>
            </a:pPr>
            <a:br>
              <a:rPr lang="cs-CZ" b="0" i="0" dirty="0">
                <a:effectLst/>
                <a:latin typeface="-apple-system"/>
              </a:rPr>
            </a:br>
            <a:endParaRPr lang="cs-CZ" b="0" i="0" dirty="0">
              <a:effectLst/>
              <a:latin typeface="-apple-system"/>
            </a:endParaRPr>
          </a:p>
          <a:p>
            <a:endParaRPr lang="cs-CZ" dirty="0"/>
          </a:p>
        </p:txBody>
      </p:sp>
      <p:pic>
        <p:nvPicPr>
          <p:cNvPr id="4100" name="Picture 4" descr="Facebook – přihlaste se, nebo se zaregistrujte">
            <a:extLst>
              <a:ext uri="{FF2B5EF4-FFF2-40B4-BE49-F238E27FC236}">
                <a16:creationId xmlns:a16="http://schemas.microsoft.com/office/drawing/2014/main" id="{0D801E2C-F584-88FA-F6A4-0BD23A5D4DA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649143" y="502179"/>
            <a:ext cx="2705100" cy="2705100"/>
          </a:xfrm>
          <a:prstGeom prst="rect">
            <a:avLst/>
          </a:prstGeom>
          <a:noFill/>
          <a:ln>
            <a:noFill/>
          </a:ln>
          <a:effectLst/>
          <a:extLst>
            <a:ext uri="{909E8E84-426E-40DD-AFC4-6F175D3DCCD1}">
              <a14:hiddenFill xmlns:a14="http://schemas.microsoft.com/office/drawing/2010/main">
                <a:solidFill>
                  <a:srgbClr val="FFFFFF"/>
                </a:solidFill>
              </a14:hiddenFill>
            </a:ext>
          </a:extLst>
        </p:spPr>
      </p:pic>
      <p:pic>
        <p:nvPicPr>
          <p:cNvPr id="4098" name="Picture 2" descr="upload.wikimedia.org/wikipedia/commons/thumb/9/...">
            <a:extLst>
              <a:ext uri="{FF2B5EF4-FFF2-40B4-BE49-F238E27FC236}">
                <a16:creationId xmlns:a16="http://schemas.microsoft.com/office/drawing/2014/main" id="{2EE3E03E-3BB6-4F92-A60B-CF1511C5B62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59" r="5105" b="3"/>
          <a:stretch/>
        </p:blipFill>
        <p:spPr bwMode="auto">
          <a:xfrm>
            <a:off x="8649143" y="3509434"/>
            <a:ext cx="2505972" cy="2705100"/>
          </a:xfrm>
          <a:prstGeom prst="rect">
            <a:avLst/>
          </a:prstGeom>
          <a:noFill/>
          <a:ln>
            <a:noFill/>
          </a:ln>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2281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Stránka kalendáře s perem nahoře">
            <a:extLst>
              <a:ext uri="{FF2B5EF4-FFF2-40B4-BE49-F238E27FC236}">
                <a16:creationId xmlns:a16="http://schemas.microsoft.com/office/drawing/2014/main" id="{BF9C855A-4597-EE65-FD08-C0F91CC2B2CB}"/>
              </a:ext>
            </a:extLst>
          </p:cNvPr>
          <p:cNvPicPr>
            <a:picLocks noChangeAspect="1"/>
          </p:cNvPicPr>
          <p:nvPr/>
        </p:nvPicPr>
        <p:blipFill rotWithShape="1">
          <a:blip r:embed="rId2"/>
          <a:srcRect t="15707" r="1" b="1"/>
          <a:stretch/>
        </p:blipFill>
        <p:spPr>
          <a:xfrm>
            <a:off x="77874" y="-520976"/>
            <a:ext cx="12188652" cy="6857990"/>
          </a:xfrm>
          <a:prstGeom prst="rect">
            <a:avLst/>
          </a:prstGeom>
        </p:spPr>
      </p:pic>
      <p:sp>
        <p:nvSpPr>
          <p:cNvPr id="7" name="Rectangle 9">
            <a:extLst>
              <a:ext uri="{FF2B5EF4-FFF2-40B4-BE49-F238E27FC236}">
                <a16:creationId xmlns:a16="http://schemas.microsoft.com/office/drawing/2014/main" id="{BC46CD03-D076-40A3-9AA4-2B7BB288B1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8" y="0"/>
            <a:ext cx="12192000" cy="6858000"/>
          </a:xfrm>
          <a:prstGeom prst="rect">
            <a:avLst/>
          </a:prstGeom>
          <a:gradFill flip="none" rotWithShape="1">
            <a:gsLst>
              <a:gs pos="30000">
                <a:schemeClr val="bg2">
                  <a:alpha val="75000"/>
                </a:schemeClr>
              </a:gs>
              <a:gs pos="100000">
                <a:schemeClr val="bg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40DC5C45-2F7D-2DEB-8A0E-86403B56703F}"/>
              </a:ext>
            </a:extLst>
          </p:cNvPr>
          <p:cNvSpPr>
            <a:spLocks noGrp="1"/>
          </p:cNvSpPr>
          <p:nvPr>
            <p:ph type="title"/>
          </p:nvPr>
        </p:nvSpPr>
        <p:spPr>
          <a:xfrm>
            <a:off x="1371600" y="685800"/>
            <a:ext cx="9601200" cy="1485900"/>
          </a:xfrm>
        </p:spPr>
        <p:txBody>
          <a:bodyPr>
            <a:normAutofit/>
          </a:bodyPr>
          <a:lstStyle/>
          <a:p>
            <a:r>
              <a:rPr lang="cs-CZ" dirty="0"/>
              <a:t>HARMONOGRAM VÝUKY</a:t>
            </a:r>
          </a:p>
        </p:txBody>
      </p:sp>
      <p:sp>
        <p:nvSpPr>
          <p:cNvPr id="8" name="Rectangle 11">
            <a:extLst>
              <a:ext uri="{FF2B5EF4-FFF2-40B4-BE49-F238E27FC236}">
                <a16:creationId xmlns:a16="http://schemas.microsoft.com/office/drawing/2014/main" id="{88D28697-83F7-4C09-A9B2-6CAA588556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Zástupný obsah 2">
            <a:extLst>
              <a:ext uri="{FF2B5EF4-FFF2-40B4-BE49-F238E27FC236}">
                <a16:creationId xmlns:a16="http://schemas.microsoft.com/office/drawing/2014/main" id="{7DD7E521-A0DE-2959-A1BC-3269113F0985}"/>
              </a:ext>
            </a:extLst>
          </p:cNvPr>
          <p:cNvSpPr txBox="1">
            <a:spLocks/>
          </p:cNvSpPr>
          <p:nvPr/>
        </p:nvSpPr>
        <p:spPr>
          <a:xfrm>
            <a:off x="1371600" y="2286000"/>
            <a:ext cx="9601200" cy="3581400"/>
          </a:xfrm>
          <a:prstGeom prst="rect">
            <a:avLst/>
          </a:prstGeom>
        </p:spPr>
        <p:txBody>
          <a:bodyPr vert="horz" lIns="91440" tIns="45720" rIns="91440" bIns="45720" numCol="2"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pPr marL="0" indent="0">
              <a:buFont typeface="Franklin Gothic Book" panose="020B0503020102020204" pitchFamily="34" charset="0"/>
              <a:buNone/>
            </a:pPr>
            <a:endParaRPr lang="cs-CZ" sz="1600" dirty="0"/>
          </a:p>
        </p:txBody>
      </p:sp>
      <p:sp>
        <p:nvSpPr>
          <p:cNvPr id="6" name="Zástupný obsah 2">
            <a:extLst>
              <a:ext uri="{FF2B5EF4-FFF2-40B4-BE49-F238E27FC236}">
                <a16:creationId xmlns:a16="http://schemas.microsoft.com/office/drawing/2014/main" id="{B717CAA8-2FF1-3E0F-D582-762E171E8389}"/>
              </a:ext>
            </a:extLst>
          </p:cNvPr>
          <p:cNvSpPr txBox="1">
            <a:spLocks/>
          </p:cNvSpPr>
          <p:nvPr/>
        </p:nvSpPr>
        <p:spPr>
          <a:xfrm>
            <a:off x="1295142" y="1885709"/>
            <a:ext cx="9601200" cy="4286491"/>
          </a:xfrm>
          <a:prstGeom prst="rect">
            <a:avLst/>
          </a:prstGeom>
        </p:spPr>
        <p:txBody>
          <a:bodyPr vert="horz" lIns="91440" tIns="45720" rIns="91440" bIns="45720" numCol="2" rtlCol="0">
            <a:normAutofit/>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cs-CZ" sz="1600" dirty="0"/>
              <a:t>14.10.</a:t>
            </a:r>
          </a:p>
          <a:p>
            <a:pPr lvl="1"/>
            <a:r>
              <a:rPr lang="cs-CZ" sz="1600" dirty="0"/>
              <a:t>Úvod</a:t>
            </a:r>
          </a:p>
          <a:p>
            <a:pPr lvl="1"/>
            <a:r>
              <a:rPr lang="cs-CZ" sz="1600" dirty="0"/>
              <a:t>Koncepce oboru logopedie, mezioborová spolupráce</a:t>
            </a:r>
          </a:p>
          <a:p>
            <a:pPr lvl="1"/>
            <a:r>
              <a:rPr lang="cs-CZ" sz="1600" dirty="0"/>
              <a:t>Systém poskytování logopedické intervence v ČR a související legislativa</a:t>
            </a:r>
          </a:p>
          <a:p>
            <a:pPr lvl="1"/>
            <a:r>
              <a:rPr lang="cs-CZ" sz="1600" dirty="0"/>
              <a:t>Historický vývoj logopedie </a:t>
            </a:r>
          </a:p>
          <a:p>
            <a:r>
              <a:rPr lang="cs-CZ" sz="1600" dirty="0"/>
              <a:t>25.11.</a:t>
            </a:r>
          </a:p>
          <a:p>
            <a:pPr lvl="1"/>
            <a:r>
              <a:rPr lang="cs-CZ" sz="1600" dirty="0"/>
              <a:t>Ontogeneze dětské řeči a jazyka</a:t>
            </a:r>
          </a:p>
          <a:p>
            <a:pPr lvl="1"/>
            <a:r>
              <a:rPr lang="cs-CZ" sz="1600" dirty="0"/>
              <a:t>Anatomie a fyziologie mluvních orgánů</a:t>
            </a:r>
          </a:p>
          <a:p>
            <a:pPr lvl="1"/>
            <a:r>
              <a:rPr lang="cs-CZ" sz="1600" dirty="0"/>
              <a:t>Proces lidské komunikace, V+N</a:t>
            </a:r>
          </a:p>
          <a:p>
            <a:pPr lvl="1"/>
            <a:r>
              <a:rPr lang="cs-CZ" sz="1600" dirty="0"/>
              <a:t>Klasifikace vývojových a získaných forem NKS</a:t>
            </a:r>
          </a:p>
          <a:p>
            <a:pPr lvl="1"/>
            <a:r>
              <a:rPr lang="cs-CZ" sz="1600" dirty="0"/>
              <a:t>Dyslálie, dysartrie, VD</a:t>
            </a:r>
          </a:p>
          <a:p>
            <a:r>
              <a:rPr lang="cs-CZ" sz="1600" dirty="0"/>
              <a:t> 2.12.</a:t>
            </a:r>
          </a:p>
          <a:p>
            <a:pPr lvl="1"/>
            <a:r>
              <a:rPr lang="cs-CZ" sz="1600" dirty="0"/>
              <a:t>Koktavost, breptavost</a:t>
            </a:r>
          </a:p>
          <a:p>
            <a:pPr lvl="1"/>
            <a:r>
              <a:rPr lang="cs-CZ" sz="1600" dirty="0" err="1"/>
              <a:t>Rhinolalie</a:t>
            </a:r>
            <a:r>
              <a:rPr lang="cs-CZ" sz="1600" dirty="0"/>
              <a:t>, palatolalie</a:t>
            </a:r>
          </a:p>
          <a:p>
            <a:pPr lvl="1"/>
            <a:r>
              <a:rPr lang="cs-CZ" sz="1600" dirty="0"/>
              <a:t>Afázie, symptomatické poruchy řeči</a:t>
            </a:r>
          </a:p>
          <a:p>
            <a:pPr marL="530352" lvl="1" indent="0">
              <a:buNone/>
            </a:pPr>
            <a:endParaRPr lang="cs-CZ" sz="1600" dirty="0"/>
          </a:p>
          <a:p>
            <a:r>
              <a:rPr lang="cs-CZ" sz="1600" dirty="0"/>
              <a:t>16.12</a:t>
            </a:r>
          </a:p>
          <a:p>
            <a:pPr lvl="1"/>
            <a:r>
              <a:rPr lang="cs-CZ" sz="1600" dirty="0"/>
              <a:t>Dovysvětlení témat dle potřeby 8:00-9:30</a:t>
            </a:r>
          </a:p>
          <a:p>
            <a:pPr lvl="1"/>
            <a:r>
              <a:rPr lang="cs-CZ" sz="1600" dirty="0"/>
              <a:t>10:00 </a:t>
            </a:r>
            <a:r>
              <a:rPr lang="cs-CZ" sz="1600" dirty="0" err="1"/>
              <a:t>Předtermín</a:t>
            </a:r>
            <a:endParaRPr lang="cs-CZ" sz="1600" dirty="0"/>
          </a:p>
          <a:p>
            <a:pPr lvl="1"/>
            <a:endParaRPr lang="cs-CZ" sz="1600" dirty="0"/>
          </a:p>
          <a:p>
            <a:pPr lvl="1"/>
            <a:endParaRPr lang="cs-CZ" sz="1600" dirty="0"/>
          </a:p>
          <a:p>
            <a:endParaRPr lang="cs-CZ" sz="1600" dirty="0">
              <a:solidFill>
                <a:srgbClr val="FF0000"/>
              </a:solidFill>
            </a:endParaRPr>
          </a:p>
          <a:p>
            <a:pPr marL="0" indent="0">
              <a:buFont typeface="Franklin Gothic Book" panose="020B0503020102020204" pitchFamily="34" charset="0"/>
              <a:buNone/>
            </a:pPr>
            <a:endParaRPr lang="cs-CZ" sz="1600" dirty="0"/>
          </a:p>
        </p:txBody>
      </p:sp>
    </p:spTree>
    <p:extLst>
      <p:ext uri="{BB962C8B-B14F-4D97-AF65-F5344CB8AC3E}">
        <p14:creationId xmlns:p14="http://schemas.microsoft.com/office/powerpoint/2010/main" val="7265185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Různé barevné znaky otazníků">
            <a:extLst>
              <a:ext uri="{FF2B5EF4-FFF2-40B4-BE49-F238E27FC236}">
                <a16:creationId xmlns:a16="http://schemas.microsoft.com/office/drawing/2014/main" id="{B9AEEAC5-1570-CD33-0909-8F2D706649C8}"/>
              </a:ext>
            </a:extLst>
          </p:cNvPr>
          <p:cNvPicPr>
            <a:picLocks noChangeAspect="1"/>
          </p:cNvPicPr>
          <p:nvPr/>
        </p:nvPicPr>
        <p:blipFill rotWithShape="1">
          <a:blip r:embed="rId2"/>
          <a:srcRect l="30108" r="34020"/>
          <a:stretch/>
        </p:blipFill>
        <p:spPr>
          <a:xfrm>
            <a:off x="-1" y="10"/>
            <a:ext cx="4373546" cy="6857990"/>
          </a:xfrm>
          <a:prstGeom prst="rect">
            <a:avLst/>
          </a:prstGeom>
        </p:spPr>
      </p:pic>
      <p:sp>
        <p:nvSpPr>
          <p:cNvPr id="3" name="Zástupný obsah 2">
            <a:extLst>
              <a:ext uri="{FF2B5EF4-FFF2-40B4-BE49-F238E27FC236}">
                <a16:creationId xmlns:a16="http://schemas.microsoft.com/office/drawing/2014/main" id="{0F5F47DD-2C0A-BAC4-EBD9-117D3759A0EB}"/>
              </a:ext>
            </a:extLst>
          </p:cNvPr>
          <p:cNvSpPr>
            <a:spLocks noGrp="1"/>
          </p:cNvSpPr>
          <p:nvPr>
            <p:ph idx="1"/>
          </p:nvPr>
        </p:nvSpPr>
        <p:spPr>
          <a:xfrm>
            <a:off x="5100824" y="2286000"/>
            <a:ext cx="6176776" cy="3581400"/>
          </a:xfrm>
        </p:spPr>
        <p:txBody>
          <a:bodyPr>
            <a:normAutofit/>
          </a:bodyPr>
          <a:lstStyle/>
          <a:p>
            <a:pPr marL="0" indent="0">
              <a:buNone/>
            </a:pPr>
            <a:r>
              <a:rPr lang="cs-CZ" sz="7200" dirty="0"/>
              <a:t>DOTAZY? </a:t>
            </a:r>
          </a:p>
        </p:txBody>
      </p:sp>
    </p:spTree>
    <p:extLst>
      <p:ext uri="{BB962C8B-B14F-4D97-AF65-F5344CB8AC3E}">
        <p14:creationId xmlns:p14="http://schemas.microsoft.com/office/powerpoint/2010/main" val="2888427053"/>
      </p:ext>
    </p:extLst>
  </p:cSld>
  <p:clrMapOvr>
    <a:masterClrMapping/>
  </p:clrMapOvr>
</p:sld>
</file>

<file path=ppt/theme/theme1.xml><?xml version="1.0" encoding="utf-8"?>
<a:theme xmlns:a="http://schemas.openxmlformats.org/drawingml/2006/main" name="Oříznutí">
  <a:themeElements>
    <a:clrScheme name="Oříznutí">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Oříznutí">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říznutí">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{51FF7AD0-4657-8F40-A46D-F076D682B26E}tf10001072</Template>
  <TotalTime>153</TotalTime>
  <Words>326</Words>
  <Application>Microsoft Macintosh PowerPoint</Application>
  <PresentationFormat>Širokoúhlá obrazovka</PresentationFormat>
  <Paragraphs>55</Paragraphs>
  <Slides>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-apple-system</vt:lpstr>
      <vt:lpstr>Franklin Gothic Book</vt:lpstr>
      <vt:lpstr>var(--font-family-system)</vt:lpstr>
      <vt:lpstr>Wingdings 2</vt:lpstr>
      <vt:lpstr>Oříznutí</vt:lpstr>
      <vt:lpstr>Logopedie – základy oboru Logopedie 1</vt:lpstr>
      <vt:lpstr>Informace o předmětu</vt:lpstr>
      <vt:lpstr>Požadavky na ukončení </vt:lpstr>
      <vt:lpstr>Seminární práce – odevzdat do 21.11.2023</vt:lpstr>
      <vt:lpstr>Povinná literatura</vt:lpstr>
      <vt:lpstr>Sociální sítě - novinky</vt:lpstr>
      <vt:lpstr>HARMONOGRAM VÝUKY</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Logopedie – základy oboru Logopedie 1</dc:title>
  <dc:creator>Michaela Plšková</dc:creator>
  <cp:lastModifiedBy>Michaela Plšková</cp:lastModifiedBy>
  <cp:revision>6</cp:revision>
  <dcterms:created xsi:type="dcterms:W3CDTF">2023-09-17T12:48:05Z</dcterms:created>
  <dcterms:modified xsi:type="dcterms:W3CDTF">2023-10-10T14:45:09Z</dcterms:modified>
</cp:coreProperties>
</file>