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77" r:id="rId10"/>
    <p:sldId id="278" r:id="rId11"/>
    <p:sldId id="263" r:id="rId12"/>
    <p:sldId id="265" r:id="rId13"/>
    <p:sldId id="264" r:id="rId14"/>
    <p:sldId id="266" r:id="rId15"/>
    <p:sldId id="267" r:id="rId16"/>
    <p:sldId id="268" r:id="rId17"/>
    <p:sldId id="269" r:id="rId18"/>
    <p:sldId id="271" r:id="rId19"/>
    <p:sldId id="270" r:id="rId20"/>
    <p:sldId id="272" r:id="rId21"/>
    <p:sldId id="279" r:id="rId22"/>
    <p:sldId id="273" r:id="rId23"/>
    <p:sldId id="281" r:id="rId24"/>
    <p:sldId id="280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Century Gothic" panose="020B0502020202020204" pitchFamily="34" charset="0"/>
      <p:regular r:id="rId33"/>
      <p:bold r:id="rId34"/>
      <p:italic r:id="rId35"/>
      <p:boldItalic r:id="rId36"/>
    </p:embeddedFont>
    <p:embeddedFont>
      <p:font typeface="Open Sans" panose="020B0606030504020204" pitchFamily="34" charset="0"/>
      <p:regular r:id="rId37"/>
      <p:bold r:id="rId38"/>
      <p:italic r:id="rId39"/>
      <p:boldItalic r:id="rId40"/>
    </p:embeddedFont>
    <p:embeddedFont>
      <p:font typeface="Trebuchet MS" panose="020B060302020202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hKYZ7ramGd2Gzq66zJiil/8+JF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F9D6B7-0BA7-45A8-B955-D95F063B2D1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E85E87D-A70B-4FFA-99A3-B040601D777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dirty="0"/>
            <a:t>Výzkumná otázka: Zjistit, jak učitelé vnímali své zapojení do „</a:t>
          </a:r>
          <a:r>
            <a:rPr lang="cs-CZ" sz="2000" dirty="0" err="1"/>
            <a:t>Sebereflektivního</a:t>
          </a:r>
          <a:r>
            <a:rPr lang="cs-CZ" sz="2000" dirty="0"/>
            <a:t> klubu“ ve škole, konkrétně zda dokázali dále pracovat s kritickými připomínkami přijímanými od kolegů. </a:t>
          </a:r>
          <a:endParaRPr lang="en-US" sz="2000" dirty="0"/>
        </a:p>
      </dgm:t>
    </dgm:pt>
    <dgm:pt modelId="{3894F906-1017-4A7C-B6E3-C62A8D00DE46}" type="parTrans" cxnId="{AC54714E-76F2-4E36-9601-BE3996655814}">
      <dgm:prSet/>
      <dgm:spPr/>
      <dgm:t>
        <a:bodyPr/>
        <a:lstStyle/>
        <a:p>
          <a:endParaRPr lang="en-US"/>
        </a:p>
      </dgm:t>
    </dgm:pt>
    <dgm:pt modelId="{F986128F-ECD8-46AD-9C5A-0042283517F2}" type="sibTrans" cxnId="{AC54714E-76F2-4E36-9601-BE3996655814}">
      <dgm:prSet/>
      <dgm:spPr/>
      <dgm:t>
        <a:bodyPr/>
        <a:lstStyle/>
        <a:p>
          <a:endParaRPr lang="en-US"/>
        </a:p>
      </dgm:t>
    </dgm:pt>
    <dgm:pt modelId="{4854263D-B054-4B09-9C5F-A6EF87C1FFE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dirty="0"/>
            <a:t>Cílem této studie je najít společné prvky ve výuce v malotřídkách a navrhnout její zefektivnění. </a:t>
          </a:r>
          <a:endParaRPr lang="en-US" sz="2000" dirty="0"/>
        </a:p>
      </dgm:t>
    </dgm:pt>
    <dgm:pt modelId="{90E3E756-08C0-42FF-BA85-6C5231AF6635}" type="parTrans" cxnId="{95F2D68B-B982-4861-9105-4EFF314E4332}">
      <dgm:prSet/>
      <dgm:spPr/>
      <dgm:t>
        <a:bodyPr/>
        <a:lstStyle/>
        <a:p>
          <a:endParaRPr lang="en-US"/>
        </a:p>
      </dgm:t>
    </dgm:pt>
    <dgm:pt modelId="{EC9C1D77-B474-447C-87D7-E310563869B4}" type="sibTrans" cxnId="{95F2D68B-B982-4861-9105-4EFF314E4332}">
      <dgm:prSet/>
      <dgm:spPr/>
      <dgm:t>
        <a:bodyPr/>
        <a:lstStyle/>
        <a:p>
          <a:endParaRPr lang="en-US"/>
        </a:p>
      </dgm:t>
    </dgm:pt>
    <dgm:pt modelId="{8C648DB5-FA85-4730-BA4B-E4537E2CB2AB}" type="pres">
      <dgm:prSet presAssocID="{D9F9D6B7-0BA7-45A8-B955-D95F063B2D1B}" presName="root" presStyleCnt="0">
        <dgm:presLayoutVars>
          <dgm:dir/>
          <dgm:resizeHandles val="exact"/>
        </dgm:presLayoutVars>
      </dgm:prSet>
      <dgm:spPr/>
    </dgm:pt>
    <dgm:pt modelId="{FF4619FD-BD16-40E4-8D78-A41F8615028C}" type="pres">
      <dgm:prSet presAssocID="{7E85E87D-A70B-4FFA-99A3-B040601D7772}" presName="compNode" presStyleCnt="0"/>
      <dgm:spPr/>
    </dgm:pt>
    <dgm:pt modelId="{FD6775EB-D77D-4253-9A08-E4B655710284}" type="pres">
      <dgm:prSet presAssocID="{7E85E87D-A70B-4FFA-99A3-B040601D7772}" presName="bgRect" presStyleLbl="bgShp" presStyleIdx="0" presStyleCnt="2"/>
      <dgm:spPr/>
    </dgm:pt>
    <dgm:pt modelId="{7157155D-B662-404F-8AC7-0360EC1551C7}" type="pres">
      <dgm:prSet presAssocID="{7E85E87D-A70B-4FFA-99A3-B040601D777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28579AA0-A5B5-4CF9-BF28-51A790E1FB98}" type="pres">
      <dgm:prSet presAssocID="{7E85E87D-A70B-4FFA-99A3-B040601D7772}" presName="spaceRect" presStyleCnt="0"/>
      <dgm:spPr/>
    </dgm:pt>
    <dgm:pt modelId="{5C7C7DA6-CE31-469E-BC9B-7A332182996E}" type="pres">
      <dgm:prSet presAssocID="{7E85E87D-A70B-4FFA-99A3-B040601D7772}" presName="parTx" presStyleLbl="revTx" presStyleIdx="0" presStyleCnt="2" custScaleY="88267">
        <dgm:presLayoutVars>
          <dgm:chMax val="0"/>
          <dgm:chPref val="0"/>
        </dgm:presLayoutVars>
      </dgm:prSet>
      <dgm:spPr/>
    </dgm:pt>
    <dgm:pt modelId="{F7748AF3-1B75-4528-A5A5-0A3D030CBAFB}" type="pres">
      <dgm:prSet presAssocID="{F986128F-ECD8-46AD-9C5A-0042283517F2}" presName="sibTrans" presStyleCnt="0"/>
      <dgm:spPr/>
    </dgm:pt>
    <dgm:pt modelId="{AE2A04B9-9BBC-4821-8410-C0313549F76E}" type="pres">
      <dgm:prSet presAssocID="{4854263D-B054-4B09-9C5F-A6EF87C1FFEF}" presName="compNode" presStyleCnt="0"/>
      <dgm:spPr/>
    </dgm:pt>
    <dgm:pt modelId="{CE645D76-BFFA-4332-9930-F334659715DB}" type="pres">
      <dgm:prSet presAssocID="{4854263D-B054-4B09-9C5F-A6EF87C1FFEF}" presName="bgRect" presStyleLbl="bgShp" presStyleIdx="1" presStyleCnt="2"/>
      <dgm:spPr/>
    </dgm:pt>
    <dgm:pt modelId="{E488B9CC-3E55-4225-BB66-067B2E2E2746}" type="pres">
      <dgm:prSet presAssocID="{4854263D-B054-4B09-9C5F-A6EF87C1FFE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ýzkum"/>
        </a:ext>
      </dgm:extLst>
    </dgm:pt>
    <dgm:pt modelId="{E7C292C9-DC42-4EF7-94DE-8744FE2034D0}" type="pres">
      <dgm:prSet presAssocID="{4854263D-B054-4B09-9C5F-A6EF87C1FFEF}" presName="spaceRect" presStyleCnt="0"/>
      <dgm:spPr/>
    </dgm:pt>
    <dgm:pt modelId="{D2FC0FBD-5F77-4E93-904B-1B3DB73D392C}" type="pres">
      <dgm:prSet presAssocID="{4854263D-B054-4B09-9C5F-A6EF87C1FFE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ACB8D3D-D66C-49A2-B938-D377706C8033}" type="presOf" srcId="{4854263D-B054-4B09-9C5F-A6EF87C1FFEF}" destId="{D2FC0FBD-5F77-4E93-904B-1B3DB73D392C}" srcOrd="0" destOrd="0" presId="urn:microsoft.com/office/officeart/2018/2/layout/IconVerticalSolidList"/>
    <dgm:cxn modelId="{4B23F164-06FD-42E6-B76C-F22D73C52E6D}" type="presOf" srcId="{7E85E87D-A70B-4FFA-99A3-B040601D7772}" destId="{5C7C7DA6-CE31-469E-BC9B-7A332182996E}" srcOrd="0" destOrd="0" presId="urn:microsoft.com/office/officeart/2018/2/layout/IconVerticalSolidList"/>
    <dgm:cxn modelId="{AC54714E-76F2-4E36-9601-BE3996655814}" srcId="{D9F9D6B7-0BA7-45A8-B955-D95F063B2D1B}" destId="{7E85E87D-A70B-4FFA-99A3-B040601D7772}" srcOrd="0" destOrd="0" parTransId="{3894F906-1017-4A7C-B6E3-C62A8D00DE46}" sibTransId="{F986128F-ECD8-46AD-9C5A-0042283517F2}"/>
    <dgm:cxn modelId="{95F2D68B-B982-4861-9105-4EFF314E4332}" srcId="{D9F9D6B7-0BA7-45A8-B955-D95F063B2D1B}" destId="{4854263D-B054-4B09-9C5F-A6EF87C1FFEF}" srcOrd="1" destOrd="0" parTransId="{90E3E756-08C0-42FF-BA85-6C5231AF6635}" sibTransId="{EC9C1D77-B474-447C-87D7-E310563869B4}"/>
    <dgm:cxn modelId="{151E4AC5-818D-4DFB-BFB5-BE5DD4D34657}" type="presOf" srcId="{D9F9D6B7-0BA7-45A8-B955-D95F063B2D1B}" destId="{8C648DB5-FA85-4730-BA4B-E4537E2CB2AB}" srcOrd="0" destOrd="0" presId="urn:microsoft.com/office/officeart/2018/2/layout/IconVerticalSolidList"/>
    <dgm:cxn modelId="{BDC57BAE-2BD7-415D-A7A5-0DA9E72C0B35}" type="presParOf" srcId="{8C648DB5-FA85-4730-BA4B-E4537E2CB2AB}" destId="{FF4619FD-BD16-40E4-8D78-A41F8615028C}" srcOrd="0" destOrd="0" presId="urn:microsoft.com/office/officeart/2018/2/layout/IconVerticalSolidList"/>
    <dgm:cxn modelId="{5CA1FC43-F0A7-45F4-96AF-F74C72D1975C}" type="presParOf" srcId="{FF4619FD-BD16-40E4-8D78-A41F8615028C}" destId="{FD6775EB-D77D-4253-9A08-E4B655710284}" srcOrd="0" destOrd="0" presId="urn:microsoft.com/office/officeart/2018/2/layout/IconVerticalSolidList"/>
    <dgm:cxn modelId="{1B7073C8-A927-4625-A0F9-C067892AC961}" type="presParOf" srcId="{FF4619FD-BD16-40E4-8D78-A41F8615028C}" destId="{7157155D-B662-404F-8AC7-0360EC1551C7}" srcOrd="1" destOrd="0" presId="urn:microsoft.com/office/officeart/2018/2/layout/IconVerticalSolidList"/>
    <dgm:cxn modelId="{64C8F888-2F47-4EF2-AB6E-3280168D2FD9}" type="presParOf" srcId="{FF4619FD-BD16-40E4-8D78-A41F8615028C}" destId="{28579AA0-A5B5-4CF9-BF28-51A790E1FB98}" srcOrd="2" destOrd="0" presId="urn:microsoft.com/office/officeart/2018/2/layout/IconVerticalSolidList"/>
    <dgm:cxn modelId="{7294EFA6-8A1A-4A52-A979-D2860408CF49}" type="presParOf" srcId="{FF4619FD-BD16-40E4-8D78-A41F8615028C}" destId="{5C7C7DA6-CE31-469E-BC9B-7A332182996E}" srcOrd="3" destOrd="0" presId="urn:microsoft.com/office/officeart/2018/2/layout/IconVerticalSolidList"/>
    <dgm:cxn modelId="{953859EF-DFB7-49C0-A70B-5AE04875D8B5}" type="presParOf" srcId="{8C648DB5-FA85-4730-BA4B-E4537E2CB2AB}" destId="{F7748AF3-1B75-4528-A5A5-0A3D030CBAFB}" srcOrd="1" destOrd="0" presId="urn:microsoft.com/office/officeart/2018/2/layout/IconVerticalSolidList"/>
    <dgm:cxn modelId="{7CE04F1F-3A81-4476-9A82-8BB09B40B462}" type="presParOf" srcId="{8C648DB5-FA85-4730-BA4B-E4537E2CB2AB}" destId="{AE2A04B9-9BBC-4821-8410-C0313549F76E}" srcOrd="2" destOrd="0" presId="urn:microsoft.com/office/officeart/2018/2/layout/IconVerticalSolidList"/>
    <dgm:cxn modelId="{AF5317DB-E116-426F-9141-842C2F0A5912}" type="presParOf" srcId="{AE2A04B9-9BBC-4821-8410-C0313549F76E}" destId="{CE645D76-BFFA-4332-9930-F334659715DB}" srcOrd="0" destOrd="0" presId="urn:microsoft.com/office/officeart/2018/2/layout/IconVerticalSolidList"/>
    <dgm:cxn modelId="{056FD52D-D457-4C15-8DBE-0503109285F1}" type="presParOf" srcId="{AE2A04B9-9BBC-4821-8410-C0313549F76E}" destId="{E488B9CC-3E55-4225-BB66-067B2E2E2746}" srcOrd="1" destOrd="0" presId="urn:microsoft.com/office/officeart/2018/2/layout/IconVerticalSolidList"/>
    <dgm:cxn modelId="{76273CBA-8B29-4908-BFDE-A9E5C8162844}" type="presParOf" srcId="{AE2A04B9-9BBC-4821-8410-C0313549F76E}" destId="{E7C292C9-DC42-4EF7-94DE-8744FE2034D0}" srcOrd="2" destOrd="0" presId="urn:microsoft.com/office/officeart/2018/2/layout/IconVerticalSolidList"/>
    <dgm:cxn modelId="{4A49AA71-B377-472C-B02F-E090E11FEC82}" type="presParOf" srcId="{AE2A04B9-9BBC-4821-8410-C0313549F76E}" destId="{D2FC0FBD-5F77-4E93-904B-1B3DB73D392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775EB-D77D-4253-9A08-E4B655710284}">
      <dsp:nvSpPr>
        <dsp:cNvPr id="0" name=""/>
        <dsp:cNvSpPr/>
      </dsp:nvSpPr>
      <dsp:spPr>
        <a:xfrm>
          <a:off x="0" y="920179"/>
          <a:ext cx="6797675" cy="16933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7155D-B662-404F-8AC7-0360EC1551C7}">
      <dsp:nvSpPr>
        <dsp:cNvPr id="0" name=""/>
        <dsp:cNvSpPr/>
      </dsp:nvSpPr>
      <dsp:spPr>
        <a:xfrm>
          <a:off x="512228" y="1301176"/>
          <a:ext cx="931325" cy="9313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C7DA6-CE31-469E-BC9B-7A332182996E}">
      <dsp:nvSpPr>
        <dsp:cNvPr id="0" name=""/>
        <dsp:cNvSpPr/>
      </dsp:nvSpPr>
      <dsp:spPr>
        <a:xfrm>
          <a:off x="1955782" y="1001303"/>
          <a:ext cx="4616839" cy="1220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49" tIns="146349" rIns="146349" bIns="14634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Výzkumná otázka: Zjistit, jak učitelé vnímali své zapojení do „</a:t>
          </a:r>
          <a:r>
            <a:rPr lang="cs-CZ" sz="2000" kern="1200" dirty="0" err="1"/>
            <a:t>Sebereflektivního</a:t>
          </a:r>
          <a:r>
            <a:rPr lang="cs-CZ" sz="2000" kern="1200" dirty="0"/>
            <a:t> klubu“ ve škole, konkrétně zda dokázali dále pracovat s kritickými připomínkami přijímanými od kolegů. </a:t>
          </a:r>
          <a:endParaRPr lang="en-US" sz="2000" kern="1200" dirty="0"/>
        </a:p>
      </dsp:txBody>
      <dsp:txXfrm>
        <a:off x="1955782" y="1001303"/>
        <a:ext cx="4616839" cy="1220578"/>
      </dsp:txXfrm>
    </dsp:sp>
    <dsp:sp modelId="{CE645D76-BFFA-4332-9930-F334659715DB}">
      <dsp:nvSpPr>
        <dsp:cNvPr id="0" name=""/>
        <dsp:cNvSpPr/>
      </dsp:nvSpPr>
      <dsp:spPr>
        <a:xfrm>
          <a:off x="0" y="3036414"/>
          <a:ext cx="6797675" cy="16933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8B9CC-3E55-4225-BB66-067B2E2E2746}">
      <dsp:nvSpPr>
        <dsp:cNvPr id="0" name=""/>
        <dsp:cNvSpPr/>
      </dsp:nvSpPr>
      <dsp:spPr>
        <a:xfrm>
          <a:off x="512228" y="3417410"/>
          <a:ext cx="931325" cy="9313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C0FBD-5F77-4E93-904B-1B3DB73D392C}">
      <dsp:nvSpPr>
        <dsp:cNvPr id="0" name=""/>
        <dsp:cNvSpPr/>
      </dsp:nvSpPr>
      <dsp:spPr>
        <a:xfrm>
          <a:off x="1955782" y="3036414"/>
          <a:ext cx="4616839" cy="1382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49" tIns="146349" rIns="146349" bIns="14634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Cílem této studie je najít společné prvky ve výuce v malotřídkách a navrhnout její zefektivnění. </a:t>
          </a:r>
          <a:endParaRPr lang="en-US" sz="2000" kern="1200" dirty="0"/>
        </a:p>
      </dsp:txBody>
      <dsp:txXfrm>
        <a:off x="1955782" y="3036414"/>
        <a:ext cx="4616839" cy="1382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224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42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19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80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79245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06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35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06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94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074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09143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16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d.muni.cz/pedagogika/studujici/zaverecne-prace/bc-mg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do/sukb/kuk/materialy/cze/citace/pages/APA_article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cs-CZ"/>
              <a:t>VÝZKUM V PEDAGOGICKÉ PRAXI</a:t>
            </a:r>
            <a:endParaRPr/>
          </a:p>
        </p:txBody>
      </p:sp>
      <p:sp>
        <p:nvSpPr>
          <p:cNvPr id="140" name="Google Shape;140;p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cs-CZ" b="1" dirty="0"/>
              <a:t>Seminář II.</a:t>
            </a:r>
            <a:endParaRPr b="1" dirty="0"/>
          </a:p>
          <a:p>
            <a:pPr marL="0" lvl="0" indent="0" algn="l" rtl="0">
              <a:spcBef>
                <a:spcPts val="1020"/>
              </a:spcBef>
              <a:spcAft>
                <a:spcPts val="0"/>
              </a:spcAft>
              <a:buSzPts val="1680"/>
              <a:buNone/>
            </a:pPr>
            <a:r>
              <a:rPr lang="cs-CZ" b="1" dirty="0"/>
              <a:t>Mgr. Jana Obrovská, Ph.D.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70F101-4556-D74F-CD7A-5C57D9FCB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300" dirty="0">
                <a:solidFill>
                  <a:srgbClr val="FFFFFF"/>
                </a:solidFill>
              </a:rPr>
              <a:t>TYPY KVALITATIVNÍHO ROZHOVORU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2A37F9-120E-9266-22BD-790CB5D23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3664" y="326571"/>
            <a:ext cx="6642015" cy="5925533"/>
          </a:xfrm>
        </p:spPr>
        <p:txBody>
          <a:bodyPr anchor="ctr"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b="1" i="0" dirty="0">
                <a:effectLst/>
                <a:latin typeface="Open Sans" panose="020B0606030504020204" pitchFamily="34" charset="0"/>
              </a:rPr>
              <a:t>polostrukturovaný </a:t>
            </a:r>
            <a:r>
              <a:rPr lang="cs-CZ" sz="2400" b="0" i="0" dirty="0">
                <a:effectLst/>
                <a:latin typeface="Open Sans" panose="020B0606030504020204" pitchFamily="34" charset="0"/>
              </a:rPr>
              <a:t>- vychází z předem připraveného seznamu témat a otázek. Používá se třeba v případové studii či zakotvené teorii. </a:t>
            </a:r>
            <a:br>
              <a:rPr lang="cs-CZ" sz="2400" b="0" i="0" dirty="0">
                <a:effectLst/>
                <a:latin typeface="Open Sans" panose="020B0606030504020204" pitchFamily="34" charset="0"/>
              </a:rPr>
            </a:br>
            <a:endParaRPr lang="cs-CZ" sz="2400" b="0" i="0" dirty="0">
              <a:effectLst/>
              <a:latin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i="0" dirty="0">
                <a:effectLst/>
                <a:latin typeface="Open Sans" panose="020B0606030504020204" pitchFamily="34" charset="0"/>
              </a:rPr>
              <a:t>nestrukturovaný</a:t>
            </a:r>
            <a:r>
              <a:rPr lang="cs-CZ" sz="2400" b="0" i="0" dirty="0">
                <a:effectLst/>
                <a:latin typeface="Open Sans" panose="020B0606030504020204" pitchFamily="34" charset="0"/>
              </a:rPr>
              <a:t> - jinak též narativní rozhovor se zakládá třeba jen na jediné předpřipravené otázce, kterou tazatel průběžně rozvíjí na základě informací poskytnutých respondentem při rozhovoru. Uplatňuje se v biografickém designu.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b="0" i="0" dirty="0">
              <a:effectLst/>
              <a:latin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 err="1">
                <a:latin typeface="Open Sans" panose="020B0606030504020204" pitchFamily="34" charset="0"/>
              </a:rPr>
              <a:t>focus</a:t>
            </a:r>
            <a:r>
              <a:rPr lang="cs-CZ" sz="2400" b="1" dirty="0">
                <a:latin typeface="Open Sans" panose="020B0606030504020204" pitchFamily="34" charset="0"/>
              </a:rPr>
              <a:t> </a:t>
            </a:r>
            <a:r>
              <a:rPr lang="cs-CZ" sz="2400" b="1" dirty="0" err="1">
                <a:latin typeface="Open Sans" panose="020B0606030504020204" pitchFamily="34" charset="0"/>
              </a:rPr>
              <a:t>group</a:t>
            </a:r>
            <a:r>
              <a:rPr lang="cs-CZ" sz="2400" b="1" dirty="0">
                <a:latin typeface="Open Sans" panose="020B0606030504020204" pitchFamily="34" charset="0"/>
              </a:rPr>
              <a:t> (ohnisková skupina) </a:t>
            </a:r>
            <a:r>
              <a:rPr lang="cs-CZ" sz="2400" dirty="0">
                <a:latin typeface="Open Sans" panose="020B0606030504020204" pitchFamily="34" charset="0"/>
              </a:rPr>
              <a:t>– důraz je zde položen na interakce mezi členy skupiny, kteří sami přinášejí témata relevantní z hlediska zkoumaného jevu.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b="1" dirty="0">
              <a:latin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>
                <a:latin typeface="Open Sans" panose="020B0606030504020204" pitchFamily="34" charset="0"/>
              </a:rPr>
              <a:t>skupinový rozhovor </a:t>
            </a:r>
            <a:r>
              <a:rPr lang="cs-CZ" sz="2400" dirty="0">
                <a:latin typeface="Open Sans" panose="020B0606030504020204" pitchFamily="34" charset="0"/>
              </a:rPr>
              <a:t>- </a:t>
            </a:r>
            <a:r>
              <a:rPr lang="cs-CZ" sz="2400" b="0" i="0" dirty="0">
                <a:effectLst/>
                <a:latin typeface="Open Sans" panose="020B0606030504020204" pitchFamily="34" charset="0"/>
              </a:rPr>
              <a:t>metoda provádění strukturovaného interview s více jak třemi lidmi najednou.</a:t>
            </a:r>
            <a:endParaRPr lang="cs-CZ" sz="2400" b="1" dirty="0">
              <a:latin typeface="Open Sans" panose="020B0606030504020204" pitchFamily="34" charset="0"/>
            </a:endParaRPr>
          </a:p>
          <a:p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727618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 txBox="1">
            <a:spLocks noGrp="1"/>
          </p:cNvSpPr>
          <p:nvPr>
            <p:ph type="title"/>
          </p:nvPr>
        </p:nvSpPr>
        <p:spPr>
          <a:xfrm>
            <a:off x="1329190" y="213176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cs-CZ" sz="4400" b="1" dirty="0"/>
              <a:t>JAK FORMULOVAT OTÁZKY KE KVALITATIVNÍMU ROZHOVORU?</a:t>
            </a:r>
            <a:endParaRPr sz="4400" b="1" dirty="0"/>
          </a:p>
        </p:txBody>
      </p:sp>
      <p:sp>
        <p:nvSpPr>
          <p:cNvPr id="182" name="Google Shape;182;p8"/>
          <p:cNvSpPr txBox="1">
            <a:spLocks noGrp="1"/>
          </p:cNvSpPr>
          <p:nvPr>
            <p:ph idx="1"/>
          </p:nvPr>
        </p:nvSpPr>
        <p:spPr>
          <a:xfrm>
            <a:off x="293913" y="1593849"/>
            <a:ext cx="11767457" cy="47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600"/>
              <a:buChar char="▶"/>
            </a:pPr>
            <a:endParaRPr lang="cs-CZ" sz="2800" u="sng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600"/>
              <a:buChar char="▶"/>
            </a:pPr>
            <a:r>
              <a:rPr lang="cs-CZ" sz="2800" u="sng" dirty="0"/>
              <a:t>Je třeba promyslet vhodnou úroveň abstraktnosti/konkrétnosti otázek:</a:t>
            </a:r>
            <a:endParaRPr dirty="0"/>
          </a:p>
          <a:p>
            <a:pPr marL="0" lvl="0" indent="0" rtl="0">
              <a:spcBef>
                <a:spcPts val="1080"/>
              </a:spcBef>
              <a:spcAft>
                <a:spcPts val="0"/>
              </a:spcAft>
              <a:buSzPts val="1920"/>
              <a:buNone/>
            </a:pPr>
            <a:endParaRPr lang="cs-CZ" sz="2400" b="1" dirty="0"/>
          </a:p>
          <a:p>
            <a:pPr marL="0" lvl="0" indent="0" rtl="0">
              <a:lnSpc>
                <a:spcPct val="120000"/>
              </a:lnSpc>
              <a:spcBef>
                <a:spcPts val="1080"/>
              </a:spcBef>
              <a:spcAft>
                <a:spcPts val="0"/>
              </a:spcAft>
              <a:buSzPts val="1920"/>
              <a:buNone/>
            </a:pPr>
            <a:r>
              <a:rPr lang="cs-CZ" sz="2400" b="1" dirty="0"/>
              <a:t>TÉMA </a:t>
            </a:r>
            <a:r>
              <a:rPr lang="cs-CZ" sz="2400" b="1" dirty="0">
                <a:sym typeface="Wingdings" panose="05000000000000000000" pitchFamily="2" charset="2"/>
              </a:rPr>
              <a:t></a:t>
            </a:r>
            <a:r>
              <a:rPr lang="cs-CZ" sz="2400" b="1" dirty="0"/>
              <a:t> </a:t>
            </a:r>
          </a:p>
          <a:p>
            <a:pPr marL="0" lvl="0" indent="0" rtl="0">
              <a:lnSpc>
                <a:spcPct val="120000"/>
              </a:lnSpc>
              <a:spcBef>
                <a:spcPts val="1080"/>
              </a:spcBef>
              <a:spcAft>
                <a:spcPts val="0"/>
              </a:spcAft>
              <a:buSzPts val="1920"/>
              <a:buNone/>
            </a:pPr>
            <a:r>
              <a:rPr lang="cs-CZ" sz="2400" b="1" dirty="0"/>
              <a:t>	</a:t>
            </a:r>
            <a:r>
              <a:rPr lang="en-US" sz="2400" b="1" dirty="0"/>
              <a:t>[</a:t>
            </a:r>
            <a:r>
              <a:rPr lang="cs-CZ" sz="2400" b="1" dirty="0"/>
              <a:t>PROBLÉM</a:t>
            </a:r>
            <a:r>
              <a:rPr lang="en-US" sz="2400" b="1" dirty="0"/>
              <a:t>]</a:t>
            </a:r>
            <a:r>
              <a:rPr lang="cs-CZ" sz="2400" b="1" dirty="0"/>
              <a:t> </a:t>
            </a:r>
            <a:r>
              <a:rPr lang="cs-CZ" sz="2400" b="1" dirty="0">
                <a:sym typeface="Wingdings" panose="05000000000000000000" pitchFamily="2" charset="2"/>
              </a:rPr>
              <a:t> </a:t>
            </a:r>
          </a:p>
          <a:p>
            <a:pPr marL="0" lvl="0" indent="0" rtl="0">
              <a:lnSpc>
                <a:spcPct val="120000"/>
              </a:lnSpc>
              <a:spcBef>
                <a:spcPts val="1080"/>
              </a:spcBef>
              <a:spcAft>
                <a:spcPts val="0"/>
              </a:spcAft>
              <a:buSzPts val="1920"/>
              <a:buNone/>
            </a:pPr>
            <a:r>
              <a:rPr lang="cs-CZ" sz="2400" b="1" dirty="0"/>
              <a:t>			CÍL </a:t>
            </a:r>
            <a:r>
              <a:rPr lang="cs-CZ" sz="2400" b="1" dirty="0">
                <a:sym typeface="Wingdings" panose="05000000000000000000" pitchFamily="2" charset="2"/>
              </a:rPr>
              <a:t> </a:t>
            </a:r>
          </a:p>
          <a:p>
            <a:pPr marL="0" lvl="0" indent="0" rtl="0">
              <a:lnSpc>
                <a:spcPct val="120000"/>
              </a:lnSpc>
              <a:spcBef>
                <a:spcPts val="1080"/>
              </a:spcBef>
              <a:spcAft>
                <a:spcPts val="0"/>
              </a:spcAft>
              <a:buSzPts val="1920"/>
              <a:buNone/>
            </a:pPr>
            <a:r>
              <a:rPr lang="cs-CZ" sz="2400" b="1" dirty="0"/>
              <a:t>				HLAVNÍ VÝZKUMNÁ OTÁZKA </a:t>
            </a:r>
            <a:r>
              <a:rPr lang="cs-CZ" sz="2400" b="1" dirty="0">
                <a:sym typeface="Wingdings" panose="05000000000000000000" pitchFamily="2" charset="2"/>
              </a:rPr>
              <a:t> </a:t>
            </a:r>
            <a:endParaRPr lang="cs-CZ" sz="2400" b="1" dirty="0"/>
          </a:p>
          <a:p>
            <a:pPr marL="0" lvl="0" indent="0" rtl="0">
              <a:lnSpc>
                <a:spcPct val="120000"/>
              </a:lnSpc>
              <a:spcBef>
                <a:spcPts val="1080"/>
              </a:spcBef>
              <a:spcAft>
                <a:spcPts val="0"/>
              </a:spcAft>
              <a:buSzPts val="1920"/>
              <a:buNone/>
            </a:pPr>
            <a:r>
              <a:rPr lang="cs-CZ" sz="2000" b="1" dirty="0">
                <a:sym typeface="Wingdings" panose="05000000000000000000" pitchFamily="2" charset="2"/>
              </a:rPr>
              <a:t>						</a:t>
            </a:r>
            <a:r>
              <a:rPr lang="cs-CZ" sz="2400" b="1" dirty="0"/>
              <a:t>SPECIFICKÉ VÝZKUMNÉ OTÁZKY </a:t>
            </a:r>
            <a:r>
              <a:rPr lang="cs-CZ" sz="2400" b="1" dirty="0">
                <a:sym typeface="Wingdings" panose="05000000000000000000" pitchFamily="2" charset="2"/>
              </a:rPr>
              <a:t></a:t>
            </a:r>
            <a:endParaRPr lang="cs-CZ" sz="2400" b="1" dirty="0"/>
          </a:p>
          <a:p>
            <a:pPr marL="0" lvl="0" indent="0" rtl="0">
              <a:lnSpc>
                <a:spcPct val="120000"/>
              </a:lnSpc>
              <a:spcBef>
                <a:spcPts val="1080"/>
              </a:spcBef>
              <a:spcAft>
                <a:spcPts val="0"/>
              </a:spcAft>
              <a:buSzPts val="1920"/>
              <a:buNone/>
            </a:pPr>
            <a:r>
              <a:rPr lang="cs-CZ" sz="2400" b="1" dirty="0">
                <a:sym typeface="Wingdings" panose="05000000000000000000" pitchFamily="2" charset="2"/>
              </a:rPr>
              <a:t>						 			</a:t>
            </a:r>
            <a:r>
              <a:rPr lang="cs-CZ" sz="2400" b="1" dirty="0"/>
              <a:t>OTÁZKY DO ROZHOVORU</a:t>
            </a:r>
            <a:r>
              <a:rPr lang="cs-CZ" sz="2000" b="1" dirty="0"/>
              <a:t> </a:t>
            </a:r>
          </a:p>
          <a:p>
            <a:pPr marL="0" lvl="0" indent="0" rtl="0">
              <a:spcBef>
                <a:spcPts val="1080"/>
              </a:spcBef>
              <a:spcAft>
                <a:spcPts val="0"/>
              </a:spcAft>
              <a:buSzPts val="1920"/>
              <a:buNone/>
            </a:pPr>
            <a:endParaRPr lang="cs-CZ" b="1" dirty="0"/>
          </a:p>
          <a:p>
            <a:pPr marL="285750" lvl="0" indent="-18415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  <p:pic>
        <p:nvPicPr>
          <p:cNvPr id="3" name="Obrázek 2" descr="Obsah obrázku barevné">
            <a:extLst>
              <a:ext uri="{FF2B5EF4-FFF2-40B4-BE49-F238E27FC236}">
                <a16:creationId xmlns:a16="http://schemas.microsoft.com/office/drawing/2014/main" id="{BA879865-431D-341B-DE5C-59C35624B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6943" y="2079170"/>
            <a:ext cx="2431143" cy="24311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 txBox="1">
            <a:spLocks noGrp="1"/>
          </p:cNvSpPr>
          <p:nvPr>
            <p:ph type="title"/>
          </p:nvPr>
        </p:nvSpPr>
        <p:spPr>
          <a:xfrm>
            <a:off x="1457098" y="192918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cs-CZ" dirty="0"/>
              <a:t>PŘÍKLAD (I)</a:t>
            </a:r>
            <a:endParaRPr dirty="0"/>
          </a:p>
        </p:txBody>
      </p:sp>
      <p:sp>
        <p:nvSpPr>
          <p:cNvPr id="194" name="Google Shape;194;p10"/>
          <p:cNvSpPr txBox="1">
            <a:spLocks noGrp="1"/>
          </p:cNvSpPr>
          <p:nvPr>
            <p:ph idx="1"/>
          </p:nvPr>
        </p:nvSpPr>
        <p:spPr>
          <a:xfrm>
            <a:off x="598715" y="1701799"/>
            <a:ext cx="9643949" cy="4965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79999"/>
              <a:buChar char="▶"/>
            </a:pPr>
            <a:br>
              <a:rPr lang="cs-CZ" sz="2600" b="1" dirty="0"/>
            </a:br>
            <a:r>
              <a:rPr lang="cs-CZ" sz="2600" b="1" dirty="0"/>
              <a:t>TÉMA</a:t>
            </a:r>
            <a:r>
              <a:rPr lang="cs-CZ" sz="2600" dirty="0"/>
              <a:t>: ETNOGRAFIE DIVERZITY V PREGRADUÁLNÍ PŘÍPRAVĚ UČITELŮ</a:t>
            </a:r>
            <a:endParaRPr dirty="0"/>
          </a:p>
          <a:p>
            <a:pPr marL="285750" lvl="0" indent="-183388" algn="l" rtl="0">
              <a:spcBef>
                <a:spcPts val="1003"/>
              </a:spcBef>
              <a:spcAft>
                <a:spcPts val="0"/>
              </a:spcAft>
              <a:buSzPct val="79999"/>
              <a:buNone/>
            </a:pPr>
            <a:endParaRPr sz="2600" dirty="0"/>
          </a:p>
          <a:p>
            <a:pPr marL="742950" lvl="1" indent="-285750" algn="l" rtl="0">
              <a:spcBef>
                <a:spcPts val="972"/>
              </a:spcBef>
              <a:spcAft>
                <a:spcPts val="0"/>
              </a:spcAft>
              <a:buSzPct val="80000"/>
              <a:buChar char="▶"/>
            </a:pPr>
            <a:r>
              <a:rPr lang="cs-CZ" sz="2400" b="1" dirty="0"/>
              <a:t>VÝZKUMNÁ OTÁZKA</a:t>
            </a:r>
            <a:r>
              <a:rPr lang="cs-CZ" sz="2400" dirty="0"/>
              <a:t>: JAK PROVÁZEJÍCÍ UČITELÉ PODPORUJÍ STUDENTY UČITELSTVÍ NA PRAXI PŘI PRÁCI S ŽÁKOVKSOU DIVERZITOU?</a:t>
            </a:r>
            <a:endParaRPr dirty="0"/>
          </a:p>
          <a:p>
            <a:pPr marL="285750" lvl="0" indent="-183388" algn="l" rtl="0">
              <a:spcBef>
                <a:spcPts val="1003"/>
              </a:spcBef>
              <a:spcAft>
                <a:spcPts val="0"/>
              </a:spcAft>
              <a:buSzPct val="79999"/>
              <a:buNone/>
            </a:pPr>
            <a:endParaRPr sz="2600" dirty="0"/>
          </a:p>
          <a:p>
            <a:pPr marL="1371600" lvl="3" indent="0" algn="l" rtl="0">
              <a:spcBef>
                <a:spcPts val="910"/>
              </a:spcBef>
              <a:spcAft>
                <a:spcPts val="0"/>
              </a:spcAft>
              <a:buSzPct val="80000"/>
              <a:buNone/>
            </a:pPr>
            <a:r>
              <a:rPr lang="cs-CZ" sz="2000" b="1" dirty="0"/>
              <a:t>SPECIFICKÁ VÝZKUMNÁ OTÁZKA</a:t>
            </a:r>
            <a:r>
              <a:rPr lang="cs-CZ" sz="2000" dirty="0"/>
              <a:t>: JAKÝ TYP RAD VZTAHUJÍCÍCH SE K ŽÁKOVSKÉ DIVERZITĚ DÁVAJÍ PROVÁZEJÍCÍ UČITELÉ STUDENTŮM UČITELSTVÍ NA PRAXI ? </a:t>
            </a:r>
            <a:endParaRPr dirty="0"/>
          </a:p>
          <a:p>
            <a:pPr marL="285750" lvl="0" indent="-183388" algn="l" rtl="0">
              <a:spcBef>
                <a:spcPts val="1003"/>
              </a:spcBef>
              <a:spcAft>
                <a:spcPts val="0"/>
              </a:spcAft>
              <a:buSzPct val="79999"/>
              <a:buNone/>
            </a:pPr>
            <a:endParaRPr sz="2600" dirty="0"/>
          </a:p>
          <a:p>
            <a:pPr marL="2000250" lvl="4" indent="-171450" algn="l" rtl="0">
              <a:spcBef>
                <a:spcPts val="910"/>
              </a:spcBef>
              <a:spcAft>
                <a:spcPts val="0"/>
              </a:spcAft>
              <a:buSzPct val="80000"/>
              <a:buChar char="▶"/>
            </a:pPr>
            <a:r>
              <a:rPr lang="cs-CZ" sz="2000" b="1" dirty="0"/>
              <a:t>OTÁZKA DO ROZHOVORU S PROVÁZEJÍCÍM UČITELEM</a:t>
            </a:r>
            <a:r>
              <a:rPr lang="cs-CZ" sz="2000" dirty="0"/>
              <a:t>: HOVOŘÍTE SE STUDENTEM O SPECIFIKÁCH ŽÁKŮ V TÉTO TŘÍDĚ? </a:t>
            </a:r>
            <a:endParaRPr dirty="0"/>
          </a:p>
          <a:p>
            <a:pPr marL="285750" lvl="0" indent="-183388" algn="l" rtl="0">
              <a:spcBef>
                <a:spcPts val="1003"/>
              </a:spcBef>
              <a:spcAft>
                <a:spcPts val="0"/>
              </a:spcAft>
              <a:buSzPct val="79999"/>
              <a:buNone/>
            </a:pPr>
            <a:endParaRPr sz="2600" dirty="0"/>
          </a:p>
          <a:p>
            <a:pPr marL="2000250" lvl="4" indent="-171450" algn="l" rtl="0">
              <a:spcBef>
                <a:spcPts val="925"/>
              </a:spcBef>
              <a:spcAft>
                <a:spcPts val="0"/>
              </a:spcAft>
              <a:buSzPct val="80000"/>
              <a:buChar char="▶"/>
            </a:pPr>
            <a:r>
              <a:rPr lang="cs-CZ" sz="2000" b="1" dirty="0"/>
              <a:t>OTÁZKA DO ROZHOVORU SE STUDENTEM</a:t>
            </a:r>
            <a:r>
              <a:rPr lang="cs-CZ" sz="2000" dirty="0"/>
              <a:t>: </a:t>
            </a:r>
            <a:r>
              <a:rPr lang="cs-CZ" sz="2100" dirty="0"/>
              <a:t>Mluvil/a s vámi váš/vaše provázející učitel/</a:t>
            </a:r>
            <a:r>
              <a:rPr lang="cs-CZ" sz="2100" dirty="0" err="1"/>
              <a:t>ka</a:t>
            </a:r>
            <a:r>
              <a:rPr lang="cs-CZ" sz="2100" dirty="0"/>
              <a:t> o individuálních vzdělávacích potřebách žáků ve zkoumané třídě? </a:t>
            </a:r>
            <a:endParaRPr dirty="0"/>
          </a:p>
          <a:p>
            <a:pPr marL="285750" lvl="0" indent="-207009" algn="l" rtl="0">
              <a:spcBef>
                <a:spcPts val="910"/>
              </a:spcBef>
              <a:spcAft>
                <a:spcPts val="0"/>
              </a:spcAft>
              <a:buSzPct val="80000"/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>
            <a:spLocks noGrp="1"/>
          </p:cNvSpPr>
          <p:nvPr>
            <p:ph type="title"/>
          </p:nvPr>
        </p:nvSpPr>
        <p:spPr>
          <a:xfrm>
            <a:off x="1293812" y="1439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cs-CZ" dirty="0"/>
              <a:t>PŘÍKLAD (II)</a:t>
            </a:r>
            <a:endParaRPr dirty="0"/>
          </a:p>
        </p:txBody>
      </p:sp>
      <p:sp>
        <p:nvSpPr>
          <p:cNvPr id="188" name="Google Shape;188;p9"/>
          <p:cNvSpPr txBox="1">
            <a:spLocks noGrp="1"/>
          </p:cNvSpPr>
          <p:nvPr>
            <p:ph idx="1"/>
          </p:nvPr>
        </p:nvSpPr>
        <p:spPr>
          <a:xfrm>
            <a:off x="171450" y="1371600"/>
            <a:ext cx="9256712" cy="521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79999"/>
              <a:buChar char="▶"/>
            </a:pPr>
            <a:endParaRPr lang="cs-CZ" sz="2600" b="1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79999"/>
              <a:buChar char="▶"/>
            </a:pPr>
            <a:br>
              <a:rPr lang="cs-CZ" sz="2600" b="1" dirty="0"/>
            </a:br>
            <a:r>
              <a:rPr lang="cs-CZ" sz="2600" b="1" dirty="0"/>
              <a:t>TÉMA</a:t>
            </a:r>
            <a:r>
              <a:rPr lang="cs-CZ" sz="2600" dirty="0"/>
              <a:t>: ETNOGRAFIE ETNICITY A ETNIZACÍ V DESEGREGOVANÉ ŠKOLNÍ TŘÍDĚ</a:t>
            </a:r>
            <a:endParaRPr dirty="0"/>
          </a:p>
          <a:p>
            <a:pPr marL="285750" lvl="0" indent="-173482" algn="l" rtl="0">
              <a:spcBef>
                <a:spcPts val="1042"/>
              </a:spcBef>
              <a:spcAft>
                <a:spcPts val="0"/>
              </a:spcAft>
              <a:buSzPct val="79999"/>
              <a:buNone/>
            </a:pPr>
            <a:endParaRPr sz="2600" dirty="0"/>
          </a:p>
          <a:p>
            <a:pPr marL="742950" lvl="1" indent="-285750" algn="l" rtl="0">
              <a:spcBef>
                <a:spcPts val="1008"/>
              </a:spcBef>
              <a:spcAft>
                <a:spcPts val="0"/>
              </a:spcAft>
              <a:buSzPct val="80000"/>
              <a:buChar char="▶"/>
            </a:pPr>
            <a:r>
              <a:rPr lang="cs-CZ" sz="2400" b="1" dirty="0"/>
              <a:t>VÝZKUMNÁ OTÁZKA</a:t>
            </a:r>
            <a:r>
              <a:rPr lang="cs-CZ" sz="2400" dirty="0"/>
              <a:t>: JAKÝMI ZPŮSOBY JE ETNICITA ZVÝZNAMŇOVÁNA V KAŽDODENNOSTI ŠKOLNÍ TŘÍDY?</a:t>
            </a:r>
            <a:endParaRPr dirty="0"/>
          </a:p>
          <a:p>
            <a:pPr marL="285750" lvl="0" indent="-173482" algn="l" rtl="0">
              <a:spcBef>
                <a:spcPts val="1042"/>
              </a:spcBef>
              <a:spcAft>
                <a:spcPts val="0"/>
              </a:spcAft>
              <a:buSzPct val="79999"/>
              <a:buNone/>
            </a:pPr>
            <a:endParaRPr sz="2600" dirty="0"/>
          </a:p>
          <a:p>
            <a:pPr marL="1371600" lvl="3" indent="0" algn="l" rtl="0">
              <a:spcBef>
                <a:spcPts val="940"/>
              </a:spcBef>
              <a:spcAft>
                <a:spcPts val="0"/>
              </a:spcAft>
              <a:buSzPct val="80000"/>
              <a:buNone/>
            </a:pPr>
            <a:r>
              <a:rPr lang="cs-CZ" sz="2000" b="1" dirty="0"/>
              <a:t>SPECIFICKÁ VÝZKUMNÁ OTÁZKA</a:t>
            </a:r>
            <a:r>
              <a:rPr lang="cs-CZ" sz="2000" dirty="0"/>
              <a:t>: JAKÝMI ZPŮSOBY DOCHÁZÍ K PŘEDVÁDĚNÍ ETNICKÝCH IDENTIT V RÁMCI INTERAKČNÍCH RITUÁLŮ BĚHEM PŘESTÁVKY A VÝUKY? </a:t>
            </a:r>
            <a:endParaRPr dirty="0"/>
          </a:p>
          <a:p>
            <a:pPr marL="285750" lvl="0" indent="-173482" algn="l" rtl="0">
              <a:spcBef>
                <a:spcPts val="1042"/>
              </a:spcBef>
              <a:spcAft>
                <a:spcPts val="0"/>
              </a:spcAft>
              <a:buSzPct val="79999"/>
              <a:buNone/>
            </a:pPr>
            <a:endParaRPr sz="2600" dirty="0"/>
          </a:p>
          <a:p>
            <a:pPr marL="2000250" lvl="4" indent="-171450" algn="l" rtl="0">
              <a:spcBef>
                <a:spcPts val="940"/>
              </a:spcBef>
              <a:spcAft>
                <a:spcPts val="0"/>
              </a:spcAft>
              <a:buSzPct val="80000"/>
              <a:buChar char="▶"/>
            </a:pPr>
            <a:r>
              <a:rPr lang="cs-CZ" sz="2000" b="1" dirty="0"/>
              <a:t>OTÁZKA DO ROZHOVORU S VYUČUJÍCÍ</a:t>
            </a:r>
            <a:r>
              <a:rPr lang="cs-CZ" sz="2000" dirty="0"/>
              <a:t>: JAKÉ JSOU PODLE VÁS VZTAY MEZI ŽÁKY VE VTŘÍDĚ 8.A?</a:t>
            </a:r>
            <a:endParaRPr dirty="0"/>
          </a:p>
          <a:p>
            <a:pPr marL="285750" lvl="0" indent="-173482" algn="l" rtl="0">
              <a:spcBef>
                <a:spcPts val="1042"/>
              </a:spcBef>
              <a:spcAft>
                <a:spcPts val="0"/>
              </a:spcAft>
              <a:buSzPct val="79999"/>
              <a:buNone/>
            </a:pPr>
            <a:endParaRPr sz="2600" dirty="0"/>
          </a:p>
          <a:p>
            <a:pPr marL="2000250" lvl="4" indent="-171450" algn="l" rtl="0">
              <a:spcBef>
                <a:spcPts val="940"/>
              </a:spcBef>
              <a:spcAft>
                <a:spcPts val="0"/>
              </a:spcAft>
              <a:buSzPct val="80000"/>
              <a:buChar char="▶"/>
            </a:pPr>
            <a:r>
              <a:rPr lang="cs-CZ" sz="2000" b="1" dirty="0"/>
              <a:t>OTÁZKA DO OHNISKOVÉ SKUPINY S ŽÁKY</a:t>
            </a:r>
            <a:r>
              <a:rPr lang="cs-CZ" sz="2000" dirty="0"/>
              <a:t>: JAK SE CÍTÍTE V KOLEKTIVU TÉTO TŘÍDY?</a:t>
            </a:r>
            <a:endParaRPr dirty="0"/>
          </a:p>
          <a:p>
            <a:pPr marL="285750" lvl="0" indent="-199390" algn="l" rtl="0">
              <a:spcBef>
                <a:spcPts val="940"/>
              </a:spcBef>
              <a:spcAft>
                <a:spcPts val="0"/>
              </a:spcAft>
              <a:buSzPct val="80000"/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Rectangle 204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1" name="Rectangle 210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99" name="Google Shape;199;p11"/>
          <p:cNvSpPr txBox="1"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>
              <a:spcAft>
                <a:spcPts val="0"/>
              </a:spcAft>
              <a:buClr>
                <a:schemeClr val="lt1"/>
              </a:buClr>
              <a:buSzPts val="3600"/>
            </a:pPr>
            <a:r>
              <a:rPr lang="en-US" sz="4400" dirty="0">
                <a:solidFill>
                  <a:srgbClr val="FFFFFF"/>
                </a:solidFill>
              </a:rPr>
              <a:t>AKTIVITA</a:t>
            </a:r>
            <a:r>
              <a:rPr lang="cs-CZ" sz="4400" dirty="0">
                <a:solidFill>
                  <a:srgbClr val="FFFFFF"/>
                </a:solidFill>
              </a:rPr>
              <a:t> III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00" name="Google Shape;200;p11"/>
          <p:cNvSpPr txBox="1">
            <a:spLocks noGrp="1"/>
          </p:cNvSpPr>
          <p:nvPr>
            <p:ph idx="4294967295"/>
          </p:nvPr>
        </p:nvSpPr>
        <p:spPr>
          <a:xfrm>
            <a:off x="4397829" y="794658"/>
            <a:ext cx="6787347" cy="5867886"/>
          </a:xfrm>
          <a:prstGeom prst="rect">
            <a:avLst/>
          </a:prstGeom>
        </p:spPr>
        <p:txBody>
          <a:bodyPr spcFirstLastPara="1" vert="horz" lIns="0" tIns="45720" rIns="0" bIns="45720" rtlCol="0" anchor="ctr" anchorCtr="0">
            <a:normAutofit lnSpcReduction="10000"/>
          </a:bodyPr>
          <a:lstStyle/>
          <a:p>
            <a:pPr marL="285750" lvl="0" indent="-285750">
              <a:spcBef>
                <a:spcPts val="0"/>
              </a:spcBef>
              <a:spcAft>
                <a:spcPts val="0"/>
              </a:spcAft>
              <a:buSzPct val="80000"/>
              <a:buFont typeface="Calibri" panose="020F0502020204030204" pitchFamily="34" charset="0"/>
              <a:buChar char="▶"/>
            </a:pPr>
            <a:r>
              <a:rPr lang="cs-CZ" sz="2800" dirty="0"/>
              <a:t>(Re)formulujte výzkumnou otázku a v návaznosti na ni </a:t>
            </a:r>
            <a:r>
              <a:rPr lang="cs-CZ" sz="2800" b="1" dirty="0"/>
              <a:t>5</a:t>
            </a:r>
            <a:r>
              <a:rPr lang="cs-CZ" sz="2800" dirty="0"/>
              <a:t> otázek do kvalitativního interview </a:t>
            </a:r>
          </a:p>
          <a:p>
            <a:pPr marL="285750" lvl="0" indent="-172974">
              <a:spcBef>
                <a:spcPts val="1044"/>
              </a:spcBef>
              <a:spcAft>
                <a:spcPts val="0"/>
              </a:spcAft>
              <a:buSzPct val="80000"/>
              <a:buFont typeface="Calibri" panose="020F0502020204030204" pitchFamily="34" charset="0"/>
              <a:buNone/>
            </a:pPr>
            <a:endParaRPr lang="cs-CZ" sz="2800" dirty="0"/>
          </a:p>
          <a:p>
            <a:pPr marL="285750" lvl="0" indent="-285750">
              <a:spcBef>
                <a:spcPts val="1044"/>
              </a:spcBef>
              <a:spcAft>
                <a:spcPts val="0"/>
              </a:spcAft>
              <a:buSzPct val="80000"/>
              <a:buFont typeface="Calibri" panose="020F0502020204030204" pitchFamily="34" charset="0"/>
              <a:buChar char="▶"/>
            </a:pPr>
            <a:r>
              <a:rPr lang="cs-CZ" sz="2800" dirty="0"/>
              <a:t>S kolegou/kolegyní ve dvojici realizujte cvičné interview jednou v roli tazatele/</a:t>
            </a:r>
            <a:r>
              <a:rPr lang="cs-CZ" sz="2800" dirty="0" err="1"/>
              <a:t>ky</a:t>
            </a:r>
            <a:r>
              <a:rPr lang="cs-CZ" sz="2800" dirty="0"/>
              <a:t> a podruhé v roli informanta/</a:t>
            </a:r>
            <a:r>
              <a:rPr lang="cs-CZ" sz="2800" dirty="0" err="1"/>
              <a:t>ky</a:t>
            </a:r>
            <a:endParaRPr lang="cs-CZ" sz="2800" dirty="0"/>
          </a:p>
          <a:p>
            <a:pPr marL="285750" lvl="0" indent="-172974">
              <a:spcBef>
                <a:spcPts val="1044"/>
              </a:spcBef>
              <a:spcAft>
                <a:spcPts val="0"/>
              </a:spcAft>
              <a:buSzPct val="80000"/>
              <a:buFont typeface="Calibri" panose="020F0502020204030204" pitchFamily="34" charset="0"/>
              <a:buNone/>
            </a:pPr>
            <a:endParaRPr lang="cs-CZ" sz="2800" dirty="0"/>
          </a:p>
          <a:p>
            <a:pPr marL="285750" lvl="0" indent="-285750">
              <a:spcBef>
                <a:spcPts val="1044"/>
              </a:spcBef>
              <a:spcAft>
                <a:spcPts val="0"/>
              </a:spcAft>
              <a:buSzPct val="80000"/>
              <a:buFont typeface="Calibri" panose="020F0502020204030204" pitchFamily="34" charset="0"/>
              <a:buChar char="▶"/>
            </a:pPr>
            <a:r>
              <a:rPr lang="cs-CZ" sz="2800" dirty="0"/>
              <a:t>V roli tazatele sledujte kromě obsahu interview rovněž nonverbální komunikaci kolegy/kolegyně</a:t>
            </a:r>
          </a:p>
          <a:p>
            <a:pPr marL="285750" lvl="0" indent="-172974">
              <a:spcBef>
                <a:spcPts val="1044"/>
              </a:spcBef>
              <a:spcAft>
                <a:spcPts val="0"/>
              </a:spcAft>
              <a:buSzPct val="80000"/>
              <a:buFont typeface="Calibri" panose="020F0502020204030204" pitchFamily="34" charset="0"/>
              <a:buNone/>
            </a:pPr>
            <a:endParaRPr lang="cs-CZ" sz="2800" dirty="0"/>
          </a:p>
          <a:p>
            <a:pPr marL="285750" lvl="0" indent="-285750">
              <a:spcBef>
                <a:spcPts val="1044"/>
              </a:spcBef>
              <a:spcAft>
                <a:spcPts val="0"/>
              </a:spcAft>
              <a:buSzPct val="80000"/>
              <a:buFont typeface="Calibri" panose="020F0502020204030204" pitchFamily="34" charset="0"/>
              <a:buChar char="▶"/>
            </a:pPr>
            <a:r>
              <a:rPr lang="cs-CZ" sz="2800" dirty="0"/>
              <a:t>V roli informanta/</a:t>
            </a:r>
            <a:r>
              <a:rPr lang="cs-CZ" sz="2800" dirty="0" err="1"/>
              <a:t>ky</a:t>
            </a:r>
            <a:r>
              <a:rPr lang="cs-CZ" sz="2800" dirty="0"/>
              <a:t> si všímejte toho, jaké otázky jsou vám kladeny</a:t>
            </a:r>
          </a:p>
          <a:p>
            <a:pPr marL="285750" lvl="0" indent="-172974">
              <a:spcBef>
                <a:spcPts val="1044"/>
              </a:spcBef>
              <a:spcAft>
                <a:spcPts val="0"/>
              </a:spcAft>
              <a:buSzPct val="80000"/>
              <a:buFont typeface="Calibri" panose="020F0502020204030204" pitchFamily="34" charset="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cs-CZ" b="1" dirty="0"/>
              <a:t>OTÁZKY K REFLEXI PO INTERVIEW</a:t>
            </a:r>
            <a:endParaRPr b="1" dirty="0"/>
          </a:p>
        </p:txBody>
      </p:sp>
      <p:sp>
        <p:nvSpPr>
          <p:cNvPr id="206" name="Google Shape;206;p12"/>
          <p:cNvSpPr txBox="1">
            <a:spLocks noGrp="1"/>
          </p:cNvSpPr>
          <p:nvPr>
            <p:ph idx="1"/>
          </p:nvPr>
        </p:nvSpPr>
        <p:spPr>
          <a:xfrm>
            <a:off x="380999" y="1799717"/>
            <a:ext cx="9425327" cy="5058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75" algn="l" rtl="0">
              <a:spcBef>
                <a:spcPts val="0"/>
              </a:spcBef>
              <a:spcAft>
                <a:spcPts val="0"/>
              </a:spcAft>
              <a:buSzPct val="80000"/>
              <a:buChar char="▶"/>
            </a:pPr>
            <a:r>
              <a:rPr lang="cs-CZ" sz="2400" dirty="0"/>
              <a:t>Jak jste se cítili v roli tazatele/tazatelky?</a:t>
            </a:r>
            <a:endParaRPr sz="2400" dirty="0"/>
          </a:p>
          <a:p>
            <a:pPr marL="285750" lvl="0" indent="-177698" algn="l" rtl="0">
              <a:spcBef>
                <a:spcPts val="1025"/>
              </a:spcBef>
              <a:spcAft>
                <a:spcPts val="0"/>
              </a:spcAft>
              <a:buSzPct val="80000"/>
              <a:buNone/>
            </a:pPr>
            <a:endParaRPr sz="2400" dirty="0"/>
          </a:p>
          <a:p>
            <a:pPr marL="285750" lvl="0" indent="-285775" algn="l" rtl="0">
              <a:spcBef>
                <a:spcPts val="1025"/>
              </a:spcBef>
              <a:spcAft>
                <a:spcPts val="0"/>
              </a:spcAft>
              <a:buSzPct val="80000"/>
              <a:buChar char="▶"/>
            </a:pPr>
            <a:r>
              <a:rPr lang="cs-CZ" sz="2400" dirty="0"/>
              <a:t>Dozvěděli jste se z odpovědí informanta/</a:t>
            </a:r>
            <a:r>
              <a:rPr lang="cs-CZ" sz="2400" dirty="0" err="1"/>
              <a:t>ky</a:t>
            </a:r>
            <a:r>
              <a:rPr lang="cs-CZ" sz="2400" dirty="0"/>
              <a:t> něco podstatného/zajímavého z hlediska vaší výzkumné otázky? </a:t>
            </a:r>
            <a:endParaRPr sz="2400" dirty="0"/>
          </a:p>
          <a:p>
            <a:pPr marL="285750" lvl="0" indent="-177698" algn="l" rtl="0">
              <a:spcBef>
                <a:spcPts val="1025"/>
              </a:spcBef>
              <a:spcAft>
                <a:spcPts val="0"/>
              </a:spcAft>
              <a:buSzPct val="80000"/>
              <a:buNone/>
            </a:pPr>
            <a:endParaRPr sz="2400" dirty="0"/>
          </a:p>
          <a:p>
            <a:pPr marL="285750" lvl="0" indent="-285775" algn="l" rtl="0">
              <a:spcBef>
                <a:spcPts val="1025"/>
              </a:spcBef>
              <a:spcAft>
                <a:spcPts val="0"/>
              </a:spcAft>
              <a:buSzPct val="80000"/>
              <a:buChar char="▶"/>
            </a:pPr>
            <a:r>
              <a:rPr lang="cs-CZ" sz="2400" dirty="0"/>
              <a:t>Jak jste se cítili v roli informanta/</a:t>
            </a:r>
            <a:r>
              <a:rPr lang="cs-CZ" sz="2400" dirty="0" err="1"/>
              <a:t>ky</a:t>
            </a:r>
            <a:r>
              <a:rPr lang="cs-CZ" sz="2400" dirty="0"/>
              <a:t>?</a:t>
            </a:r>
            <a:endParaRPr sz="2400" dirty="0"/>
          </a:p>
          <a:p>
            <a:pPr marL="285750" lvl="0" indent="-177698" algn="l" rtl="0">
              <a:spcBef>
                <a:spcPts val="1025"/>
              </a:spcBef>
              <a:spcAft>
                <a:spcPts val="0"/>
              </a:spcAft>
              <a:buSzPct val="80000"/>
              <a:buNone/>
            </a:pPr>
            <a:endParaRPr sz="2400" dirty="0"/>
          </a:p>
          <a:p>
            <a:pPr marL="285750" lvl="0" indent="-285775" algn="l" rtl="0">
              <a:spcBef>
                <a:spcPts val="1025"/>
              </a:spcBef>
              <a:spcAft>
                <a:spcPts val="0"/>
              </a:spcAft>
              <a:buSzPct val="80000"/>
              <a:buChar char="▶"/>
            </a:pPr>
            <a:r>
              <a:rPr lang="cs-CZ" sz="2400" dirty="0"/>
              <a:t>Jakým způsobem kolega/kolegyně v roli tazatele/</a:t>
            </a:r>
            <a:r>
              <a:rPr lang="cs-CZ" sz="2400" dirty="0" err="1"/>
              <a:t>ky</a:t>
            </a:r>
            <a:r>
              <a:rPr lang="cs-CZ" sz="2400" dirty="0"/>
              <a:t> otázky kladl/a? </a:t>
            </a:r>
            <a:endParaRPr sz="2400" dirty="0"/>
          </a:p>
          <a:p>
            <a:pPr marL="285750" lvl="0" indent="-177698" algn="l" rtl="0">
              <a:spcBef>
                <a:spcPts val="1025"/>
              </a:spcBef>
              <a:spcAft>
                <a:spcPts val="0"/>
              </a:spcAft>
              <a:buSzPct val="80000"/>
              <a:buNone/>
            </a:pPr>
            <a:endParaRPr sz="2400" dirty="0"/>
          </a:p>
          <a:p>
            <a:pPr marL="285750" lvl="0" indent="-285775" algn="l" rtl="0">
              <a:spcBef>
                <a:spcPts val="1025"/>
              </a:spcBef>
              <a:spcAft>
                <a:spcPts val="0"/>
              </a:spcAft>
              <a:buSzPct val="80000"/>
              <a:buChar char="▶"/>
            </a:pPr>
            <a:r>
              <a:rPr lang="cs-CZ" sz="2400" dirty="0"/>
              <a:t>Jaká byla verbální i neverbální komunikace kolegy/kolegyně?</a:t>
            </a:r>
            <a:endParaRPr sz="2400" dirty="0"/>
          </a:p>
          <a:p>
            <a:pPr marL="285750" lvl="0" indent="-177698" algn="l" rtl="0">
              <a:spcBef>
                <a:spcPts val="1025"/>
              </a:spcBef>
              <a:spcAft>
                <a:spcPts val="0"/>
              </a:spcAft>
              <a:buSzPct val="80000"/>
              <a:buNone/>
            </a:pPr>
            <a:endParaRPr sz="2300" b="1" dirty="0"/>
          </a:p>
          <a:p>
            <a:pPr marL="285750" lvl="0" indent="-191770" algn="l" rtl="0">
              <a:spcBef>
                <a:spcPts val="970"/>
              </a:spcBef>
              <a:spcAft>
                <a:spcPts val="0"/>
              </a:spcAft>
              <a:buSzPct val="80000"/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4" name="Rectangle 217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5" name="Rectangle 219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Google Shape;211;p13"/>
          <p:cNvSpPr txBox="1">
            <a:spLocks noGrp="1"/>
          </p:cNvSpPr>
          <p:nvPr>
            <p:ph type="title"/>
          </p:nvPr>
        </p:nvSpPr>
        <p:spPr>
          <a:xfrm>
            <a:off x="5090161" y="169724"/>
            <a:ext cx="6368142" cy="1450757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cs-CZ" sz="3400" b="1" dirty="0"/>
              <a:t>PRINCIPY SPRÁVNÉHO VEDENÍ ROZHOVORU </a:t>
            </a:r>
            <a:r>
              <a:rPr lang="cs-CZ" sz="3400" dirty="0"/>
              <a:t>– </a:t>
            </a:r>
            <a:r>
              <a:rPr lang="cs-CZ" sz="3400" b="1" dirty="0"/>
              <a:t>KROK ZA KROKEM (I)</a:t>
            </a:r>
          </a:p>
        </p:txBody>
      </p:sp>
      <p:pic>
        <p:nvPicPr>
          <p:cNvPr id="226" name="Picture 213">
            <a:extLst>
              <a:ext uri="{FF2B5EF4-FFF2-40B4-BE49-F238E27FC236}">
                <a16:creationId xmlns:a16="http://schemas.microsoft.com/office/drawing/2014/main" id="{2C7C9F8B-AD0C-AD75-7AAC-9EAC67C96E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86" r="34807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27" name="Straight Connector 221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Google Shape;212;p13"/>
          <p:cNvSpPr txBox="1">
            <a:spLocks noGrp="1"/>
          </p:cNvSpPr>
          <p:nvPr>
            <p:ph idx="1"/>
          </p:nvPr>
        </p:nvSpPr>
        <p:spPr>
          <a:xfrm>
            <a:off x="4972216" y="2120538"/>
            <a:ext cx="6604031" cy="4679000"/>
          </a:xfrm>
          <a:prstGeom prst="rect">
            <a:avLst/>
          </a:prstGeom>
        </p:spPr>
        <p:txBody>
          <a:bodyPr spcFirstLastPara="1" lIns="91425" tIns="45700" rIns="91425" bIns="45700" anchorCtr="0">
            <a:normAutofit fontScale="92500" lnSpcReduction="10000"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SzPts val="1600"/>
              <a:buChar char="▶"/>
            </a:pPr>
            <a:r>
              <a:rPr lang="cs-CZ" sz="2400" dirty="0"/>
              <a:t>Dobře zvolte místo, kde bude rozhovor probíhat – mělo by být klidné a příjemné pro vás i informanta/informantku</a:t>
            </a:r>
          </a:p>
          <a:p>
            <a:pPr marL="285750" lvl="0" indent="-184150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lang="cs-CZ" sz="2400" dirty="0"/>
          </a:p>
          <a:p>
            <a:pPr marL="285750" lvl="0" indent="-285750" rtl="0"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cs-CZ" sz="2400" dirty="0"/>
              <a:t>Vezměte si s sebou nahrávací zařízení (raději dvě, kdyby se jedno vybilo, nebo náhradní baterie) a vytištěný scénář rozhovoru</a:t>
            </a:r>
          </a:p>
          <a:p>
            <a:pPr marL="285750" lvl="0" indent="-184150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lang="cs-CZ" sz="2400" dirty="0"/>
          </a:p>
          <a:p>
            <a:pPr marL="285750" lvl="0" indent="-285750" rtl="0"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cs-CZ" sz="2400" dirty="0"/>
              <a:t>Připravte si informovaný souhlas ve dvou kopiích – jeden si vezmete a druhý necháte informantovi/informantce</a:t>
            </a:r>
            <a:br>
              <a:rPr lang="cs-CZ" sz="2400" dirty="0"/>
            </a:br>
            <a:endParaRPr lang="cs-CZ" sz="2400" dirty="0"/>
          </a:p>
          <a:p>
            <a:pPr marL="285750" lvl="0" indent="-285750" rtl="0"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cs-CZ" sz="2400" dirty="0"/>
              <a:t>Nechte informanta/ku podepsat informovaný souhlas ještě před začátkem rozhovoru</a:t>
            </a:r>
          </a:p>
          <a:p>
            <a:pPr marL="285750" lvl="0" indent="-184150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lang="cs-CZ" sz="1500" b="1" dirty="0"/>
          </a:p>
          <a:p>
            <a:pPr marL="3886200" lvl="8" indent="-127000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lang="cs-CZ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"/>
          <p:cNvSpPr txBox="1">
            <a:spLocks noGrp="1"/>
          </p:cNvSpPr>
          <p:nvPr>
            <p:ph type="title"/>
          </p:nvPr>
        </p:nvSpPr>
        <p:spPr>
          <a:xfrm>
            <a:off x="1474787" y="458257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cs-CZ" b="1" dirty="0"/>
              <a:t>PRINCIPY SPRÁVNÉHO VEDENÍ ROZHOVORU</a:t>
            </a:r>
            <a:r>
              <a:rPr lang="cs-CZ" dirty="0"/>
              <a:t> – </a:t>
            </a:r>
            <a:r>
              <a:rPr lang="cs-CZ" b="1" dirty="0"/>
              <a:t>KROK ZA KROKEM (II)</a:t>
            </a:r>
            <a:endParaRPr b="1" dirty="0"/>
          </a:p>
        </p:txBody>
      </p:sp>
      <p:sp>
        <p:nvSpPr>
          <p:cNvPr id="218" name="Google Shape;218;p14"/>
          <p:cNvSpPr txBox="1">
            <a:spLocks noGrp="1"/>
          </p:cNvSpPr>
          <p:nvPr>
            <p:ph idx="1"/>
          </p:nvPr>
        </p:nvSpPr>
        <p:spPr>
          <a:xfrm>
            <a:off x="466725" y="1965324"/>
            <a:ext cx="9018587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600"/>
              <a:buChar char="▶"/>
            </a:pPr>
            <a:r>
              <a:rPr lang="cs-CZ" sz="2400" dirty="0"/>
              <a:t>Informujte informanta/ku o cíli rozhovoru (např. je součástí bakalářské práce nebo výzkumu XY)  </a:t>
            </a:r>
            <a:endParaRPr sz="2400" dirty="0"/>
          </a:p>
          <a:p>
            <a:pPr marL="285750" lvl="0" indent="-18415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400" dirty="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cs-CZ" sz="2400" dirty="0"/>
              <a:t>Dobře zvažte pořadí otázek – začněte zahřívacími (</a:t>
            </a:r>
            <a:r>
              <a:rPr lang="cs-CZ" sz="2400" dirty="0" err="1"/>
              <a:t>ice</a:t>
            </a:r>
            <a:r>
              <a:rPr lang="cs-CZ" sz="2400" dirty="0"/>
              <a:t> </a:t>
            </a:r>
            <a:r>
              <a:rPr lang="cs-CZ" sz="2400" dirty="0" err="1"/>
              <a:t>breakery</a:t>
            </a:r>
            <a:r>
              <a:rPr lang="cs-CZ" sz="2400" dirty="0"/>
              <a:t>), osobní a náročnější otázky klaďte až později, demografické (např. otázky na věk, rodinný či socioekonomický status) nechte až na konec </a:t>
            </a:r>
            <a:endParaRPr sz="2400" dirty="0"/>
          </a:p>
          <a:p>
            <a:pPr marL="285750" lvl="0" indent="-18415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400" dirty="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cs-CZ" sz="2400" dirty="0"/>
              <a:t>Všímejte si neverbální komunikace </a:t>
            </a:r>
            <a:endParaRPr sz="2400" dirty="0"/>
          </a:p>
          <a:p>
            <a:pPr marL="285750" lvl="0" indent="-18415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400" dirty="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cs-CZ" sz="2400" dirty="0"/>
              <a:t>Usilujte o pozitivní atmosféru – ujišťujte informanta/ku o tom, že jste se toho hodně dozvěděli a že je to pro vás přínosné</a:t>
            </a:r>
            <a:endParaRPr sz="2400" dirty="0"/>
          </a:p>
          <a:p>
            <a:pPr marL="285750" lvl="0" indent="-18415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ctangle 266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3" name="Rectangle 272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Google Shape;229;p16"/>
          <p:cNvSpPr txBox="1">
            <a:spLocks noGrp="1"/>
          </p:cNvSpPr>
          <p:nvPr>
            <p:ph type="title"/>
          </p:nvPr>
        </p:nvSpPr>
        <p:spPr>
          <a:xfrm>
            <a:off x="5285418" y="102011"/>
            <a:ext cx="6253317" cy="234391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spcAft>
                <a:spcPts val="0"/>
              </a:spcAft>
              <a:buClr>
                <a:schemeClr val="lt1"/>
              </a:buClr>
              <a:buSzPts val="3600"/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AKTIVITA III</a:t>
            </a:r>
          </a:p>
        </p:txBody>
      </p:sp>
      <p:sp>
        <p:nvSpPr>
          <p:cNvPr id="230" name="Google Shape;230;p16"/>
          <p:cNvSpPr txBox="1">
            <a:spLocks noGrp="1"/>
          </p:cNvSpPr>
          <p:nvPr>
            <p:ph idx="1"/>
          </p:nvPr>
        </p:nvSpPr>
        <p:spPr>
          <a:xfrm>
            <a:off x="4855030" y="4669976"/>
            <a:ext cx="7119256" cy="1807022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0">
              <a:buNone/>
            </a:pPr>
            <a:r>
              <a:rPr lang="en-US" sz="3600" b="1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HLEDEJTE CHYBY V PŘEDLOŽENÉM SCÉNÁŘI ROZHOVORU</a:t>
            </a:r>
            <a:endParaRPr lang="en-US" sz="3600" b="1" cap="all" spc="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239" name="Picture 238" descr="Slunéčko sedmitečné lezoucí po stéble trávy">
            <a:extLst>
              <a:ext uri="{FF2B5EF4-FFF2-40B4-BE49-F238E27FC236}">
                <a16:creationId xmlns:a16="http://schemas.microsoft.com/office/drawing/2014/main" id="{D8A19458-7E89-D07D-3D3A-2790EC9D51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9" r="53114" b="-1"/>
          <a:stretch/>
        </p:blipFill>
        <p:spPr>
          <a:xfrm>
            <a:off x="-1" y="10"/>
            <a:ext cx="4635315" cy="6857989"/>
          </a:xfrm>
          <a:prstGeom prst="rect">
            <a:avLst/>
          </a:prstGeom>
        </p:spPr>
      </p:pic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9" name="Rectangle 228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23" name="Google Shape;223;p15"/>
          <p:cNvSpPr txBox="1"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cs-CZ" sz="3600">
                <a:solidFill>
                  <a:srgbClr val="FFFFFF"/>
                </a:solidFill>
              </a:rPr>
              <a:t>ČASTÉ CHYBY PŘI VEDENÍ ROZHOVORU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24" name="Google Shape;224;p15"/>
          <p:cNvSpPr txBox="1">
            <a:spLocks noGrp="1"/>
          </p:cNvSpPr>
          <p:nvPr>
            <p:ph idx="1"/>
          </p:nvPr>
        </p:nvSpPr>
        <p:spPr>
          <a:xfrm>
            <a:off x="4201306" y="478972"/>
            <a:ext cx="6834051" cy="6237514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 fontScale="92500" lnSpcReduction="20000"/>
          </a:bodyPr>
          <a:lstStyle/>
          <a:p>
            <a:pPr marL="274320" lvl="0" indent="-256032" rtl="0">
              <a:spcBef>
                <a:spcPts val="0"/>
              </a:spcBef>
              <a:spcAft>
                <a:spcPts val="0"/>
              </a:spcAft>
              <a:buSzPct val="80000"/>
              <a:buChar char="▶"/>
            </a:pPr>
            <a:r>
              <a:rPr lang="cs-CZ" sz="2400" dirty="0"/>
              <a:t>vyvarovat se sugestivních otázek - např. </a:t>
            </a:r>
            <a:r>
              <a:rPr lang="cs-CZ" sz="2400" i="1" dirty="0"/>
              <a:t>Většina lidí si myslí, že kdo neumí, ten učí. Myslíte si to také? </a:t>
            </a:r>
            <a:endParaRPr lang="cs-CZ" sz="2400" dirty="0"/>
          </a:p>
          <a:p>
            <a:pPr marL="274320" lvl="0" indent="-162052" rtl="0">
              <a:spcBef>
                <a:spcPts val="970"/>
              </a:spcBef>
              <a:spcAft>
                <a:spcPts val="0"/>
              </a:spcAft>
              <a:buSzPct val="80000"/>
              <a:buNone/>
            </a:pPr>
            <a:endParaRPr lang="cs-CZ" sz="2400" dirty="0"/>
          </a:p>
          <a:p>
            <a:pPr marL="274320" lvl="0" indent="-256032" rtl="0">
              <a:spcBef>
                <a:spcPts val="970"/>
              </a:spcBef>
              <a:spcAft>
                <a:spcPts val="0"/>
              </a:spcAft>
              <a:buSzPct val="80000"/>
              <a:buChar char="▶"/>
            </a:pPr>
            <a:r>
              <a:rPr lang="cs-CZ" sz="2400" dirty="0"/>
              <a:t>neklást více otázek zároveň – např. </a:t>
            </a:r>
            <a:r>
              <a:rPr lang="cs-CZ" sz="2400" i="1" dirty="0"/>
              <a:t>Jaké jsou vaše dojmy z první odučené hodiny na základní škole a jakou zpětnou vazbu jste na výuku dostala od provázejícího učitele?</a:t>
            </a:r>
          </a:p>
          <a:p>
            <a:pPr marL="274320" lvl="0" indent="-162052" rtl="0">
              <a:spcBef>
                <a:spcPts val="970"/>
              </a:spcBef>
              <a:spcAft>
                <a:spcPts val="0"/>
              </a:spcAft>
              <a:buSzPct val="80000"/>
              <a:buNone/>
            </a:pPr>
            <a:endParaRPr lang="cs-CZ" sz="2400" dirty="0"/>
          </a:p>
          <a:p>
            <a:pPr marL="274320" lvl="0" indent="-256032" rtl="0">
              <a:spcBef>
                <a:spcPts val="970"/>
              </a:spcBef>
              <a:spcAft>
                <a:spcPts val="0"/>
              </a:spcAft>
              <a:buSzPct val="80000"/>
              <a:buChar char="▶"/>
            </a:pPr>
            <a:r>
              <a:rPr lang="cs-CZ" sz="2400" dirty="0"/>
              <a:t>formulovat otázky srozumitelně, tj. běžným jazykem (nepoužívejte odborné pojmy) – např. </a:t>
            </a:r>
            <a:r>
              <a:rPr lang="cs-CZ" sz="2400" i="1" dirty="0"/>
              <a:t>Jaký je váš názor na současný veřejný diskurz o inkluzi? </a:t>
            </a:r>
            <a:endParaRPr lang="cs-CZ" sz="2400" dirty="0"/>
          </a:p>
          <a:p>
            <a:pPr marL="274320" lvl="0" indent="-162052" rtl="0">
              <a:spcBef>
                <a:spcPts val="970"/>
              </a:spcBef>
              <a:spcAft>
                <a:spcPts val="0"/>
              </a:spcAft>
              <a:buSzPct val="80000"/>
              <a:buNone/>
            </a:pPr>
            <a:endParaRPr lang="cs-CZ" sz="2400" dirty="0"/>
          </a:p>
          <a:p>
            <a:pPr marL="274320" lvl="0" indent="-256032" rtl="0">
              <a:spcBef>
                <a:spcPts val="970"/>
              </a:spcBef>
              <a:spcAft>
                <a:spcPts val="0"/>
              </a:spcAft>
              <a:buSzPct val="80000"/>
              <a:buChar char="▶"/>
            </a:pPr>
            <a:r>
              <a:rPr lang="cs-CZ" sz="2400" dirty="0"/>
              <a:t>doptávat se na zdánlivě samozřejmé jevy, abychom detailně zachytili významy, které s nimi informant/</a:t>
            </a:r>
            <a:r>
              <a:rPr lang="cs-CZ" sz="2400" dirty="0" err="1"/>
              <a:t>ka</a:t>
            </a:r>
            <a:r>
              <a:rPr lang="cs-CZ" sz="2400" dirty="0"/>
              <a:t> spojuje (např. </a:t>
            </a:r>
            <a:r>
              <a:rPr lang="cs-CZ" sz="2400" i="1" dirty="0"/>
              <a:t>Můžete blíže vysvětlit váš názor, že kdo neumí, ten učí? -</a:t>
            </a:r>
            <a:r>
              <a:rPr lang="cs-CZ" sz="2400" dirty="0"/>
              <a:t> v případě, že o tom informant/</a:t>
            </a:r>
            <a:r>
              <a:rPr lang="cs-CZ" sz="2400" dirty="0" err="1"/>
              <a:t>ka</a:t>
            </a:r>
            <a:r>
              <a:rPr lang="cs-CZ" sz="2400" dirty="0"/>
              <a:t> začali hovořit sami)</a:t>
            </a:r>
          </a:p>
          <a:p>
            <a:pPr marL="274320" lvl="0" indent="-162052" rtl="0">
              <a:spcBef>
                <a:spcPts val="970"/>
              </a:spcBef>
              <a:spcAft>
                <a:spcPts val="0"/>
              </a:spcAft>
              <a:buSzPct val="80000"/>
              <a:buNone/>
            </a:pPr>
            <a:endParaRPr lang="cs-CZ" sz="2400" i="1" dirty="0"/>
          </a:p>
          <a:p>
            <a:pPr marL="274320" lvl="0" indent="-256032" rtl="0">
              <a:spcBef>
                <a:spcPts val="970"/>
              </a:spcBef>
              <a:spcAft>
                <a:spcPts val="0"/>
              </a:spcAft>
              <a:buSzPct val="80000"/>
              <a:buChar char="▶"/>
            </a:pPr>
            <a:r>
              <a:rPr lang="cs-CZ" sz="2400" dirty="0"/>
              <a:t>neskákat do řeči, nechat informantovi dost času na vyjádření</a:t>
            </a:r>
          </a:p>
          <a:p>
            <a:pPr marL="285750" lvl="0" indent="-191770" rtl="0">
              <a:spcBef>
                <a:spcPts val="970"/>
              </a:spcBef>
              <a:spcAft>
                <a:spcPts val="0"/>
              </a:spcAft>
              <a:buSzPct val="80000"/>
              <a:buNone/>
            </a:pPr>
            <a:endParaRPr lang="cs-CZ" sz="17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51">
            <a:extLst>
              <a:ext uri="{FF2B5EF4-FFF2-40B4-BE49-F238E27FC236}">
                <a16:creationId xmlns:a16="http://schemas.microsoft.com/office/drawing/2014/main" id="{600B5AE2-C5CC-499C-8F2D-249888BE2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BA7A3698-B350-40E5-8475-9BCC41A08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0AC655C7-EC94-4BE6-84C8-2F9EFBBB2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8" name="Rectangle 157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0" name="Rectangle 159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Google Shape;145;p2"/>
          <p:cNvSpPr txBox="1">
            <a:spLocks noGrp="1"/>
          </p:cNvSpPr>
          <p:nvPr>
            <p:ph type="ctrTitle"/>
          </p:nvPr>
        </p:nvSpPr>
        <p:spPr>
          <a:xfrm>
            <a:off x="5181601" y="634946"/>
            <a:ext cx="6368142" cy="145075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 indent="0">
              <a:spcAft>
                <a:spcPts val="0"/>
              </a:spcAft>
              <a:buClr>
                <a:schemeClr val="lt1"/>
              </a:buClr>
              <a:buSzPts val="4800"/>
            </a:pPr>
            <a:r>
              <a:rPr lang="en-US" sz="4800" b="1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REŠERŠE</a:t>
            </a:r>
          </a:p>
        </p:txBody>
      </p:sp>
      <p:pic>
        <p:nvPicPr>
          <p:cNvPr id="148" name="Picture 147" descr="Abstraktní pozadí">
            <a:extLst>
              <a:ext uri="{FF2B5EF4-FFF2-40B4-BE49-F238E27FC236}">
                <a16:creationId xmlns:a16="http://schemas.microsoft.com/office/drawing/2014/main" id="{A6F0B1E6-BE76-737F-3571-978E5D3127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52" r="9901" b="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Google Shape;146;p2"/>
          <p:cNvSpPr txBox="1">
            <a:spLocks noGrp="1"/>
          </p:cNvSpPr>
          <p:nvPr>
            <p:ph type="subTitle" idx="1"/>
          </p:nvPr>
        </p:nvSpPr>
        <p:spPr>
          <a:xfrm>
            <a:off x="5090161" y="2598138"/>
            <a:ext cx="6368142" cy="3670180"/>
          </a:xfrm>
          <a:prstGeom prst="rect">
            <a:avLst/>
          </a:prstGeom>
        </p:spPr>
        <p:txBody>
          <a:bodyPr spcFirstLastPara="1" vert="horz" lIns="0" tIns="45720" rIns="0" bIns="45720" rtlCol="0" anchorCtr="0">
            <a:normAutofit fontScale="85000" lnSpcReduction="10000"/>
          </a:bodyPr>
          <a:lstStyle/>
          <a:p>
            <a:pPr marL="342900" lvl="0" indent="-342900" algn="ctr">
              <a:spcBef>
                <a:spcPts val="0"/>
              </a:spcBef>
              <a:spcAft>
                <a:spcPts val="0"/>
              </a:spcAft>
              <a:buSzPts val="2240"/>
              <a:buFont typeface="Calibri" panose="020F050202020403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Podařilo se vám najít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relevantní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studi</a:t>
            </a: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k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vašemu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tématu</a:t>
            </a: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/výzkumné otázce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?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lvl="0" indent="-342900" algn="ctr">
              <a:spcBef>
                <a:spcPts val="1160"/>
              </a:spcBef>
              <a:spcAft>
                <a:spcPts val="0"/>
              </a:spcAft>
              <a:buSzPts val="2240"/>
              <a:buFont typeface="Calibri" panose="020F0502020204030204" pitchFamily="34" charset="0"/>
              <a:buChar char="•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přes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jaký vyhledávač/databázi/nástroj </a:t>
            </a:r>
            <a:r>
              <a:rPr lang="cs-CZ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jste studii nakonec našli?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lvl="0" indent="-342900" algn="ctr">
              <a:spcBef>
                <a:spcPts val="1160"/>
              </a:spcBef>
              <a:spcAft>
                <a:spcPts val="0"/>
              </a:spcAft>
              <a:buSzPts val="2240"/>
              <a:buFont typeface="Calibri" panose="020F050202020403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Podařilo se vám najít všechny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požadované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informace</a:t>
            </a: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do rešeršní tabulky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? Pokud ne, tak proč?</a:t>
            </a:r>
          </a:p>
          <a:p>
            <a:pPr marL="342900" lvl="0" indent="-236220">
              <a:spcBef>
                <a:spcPts val="1020"/>
              </a:spcBef>
              <a:spcAft>
                <a:spcPts val="0"/>
              </a:spcAft>
              <a:buSzPts val="1680"/>
              <a:buFont typeface="Calibri" panose="020F0502020204030204" pitchFamily="34" charset="0"/>
              <a:buNone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lvl="0" indent="-236220">
              <a:spcBef>
                <a:spcPts val="1020"/>
              </a:spcBef>
              <a:spcAft>
                <a:spcPts val="0"/>
              </a:spcAft>
              <a:buSzPts val="1680"/>
              <a:buFont typeface="Calibri" panose="020F0502020204030204" pitchFamily="34" charset="0"/>
              <a:buNone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2" name="Rectangle 241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4" name="Rectangle 243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Google Shape;235;p17"/>
          <p:cNvSpPr txBox="1">
            <a:spLocks noGrp="1"/>
          </p:cNvSpPr>
          <p:nvPr>
            <p:ph type="title"/>
          </p:nvPr>
        </p:nvSpPr>
        <p:spPr>
          <a:xfrm>
            <a:off x="5181601" y="207905"/>
            <a:ext cx="6368142" cy="1450757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cs-CZ" b="1" dirty="0"/>
              <a:t>PŘEPIS ROZHOVORU</a:t>
            </a:r>
          </a:p>
        </p:txBody>
      </p:sp>
      <p:pic>
        <p:nvPicPr>
          <p:cNvPr id="238" name="Picture 237" descr="Pero umístěné nad řádkem podpisu">
            <a:extLst>
              <a:ext uri="{FF2B5EF4-FFF2-40B4-BE49-F238E27FC236}">
                <a16:creationId xmlns:a16="http://schemas.microsoft.com/office/drawing/2014/main" id="{0DCAC025-4531-D30E-858E-AD42EA3193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35" r="2444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Google Shape;236;p17"/>
          <p:cNvSpPr txBox="1">
            <a:spLocks noGrp="1"/>
          </p:cNvSpPr>
          <p:nvPr>
            <p:ph idx="1"/>
          </p:nvPr>
        </p:nvSpPr>
        <p:spPr>
          <a:xfrm>
            <a:off x="5041931" y="2271506"/>
            <a:ext cx="6662057" cy="4586494"/>
          </a:xfrm>
          <a:prstGeom prst="rect">
            <a:avLst/>
          </a:prstGeom>
        </p:spPr>
        <p:txBody>
          <a:bodyPr spcFirstLastPara="1" lIns="91425" tIns="45700" rIns="91425" bIns="45700" anchorCtr="0">
            <a:normAutofit fontScale="92500" lnSpcReduction="10000"/>
          </a:bodyPr>
          <a:lstStyle/>
          <a:p>
            <a:pPr marL="285750" lvl="0" indent="-294894" rtl="0">
              <a:spcBef>
                <a:spcPts val="0"/>
              </a:spcBef>
              <a:spcAft>
                <a:spcPts val="0"/>
              </a:spcAft>
              <a:buSzPts val="1920"/>
              <a:buChar char="▶"/>
            </a:pPr>
            <a:r>
              <a:rPr lang="cs-CZ" sz="2800" dirty="0"/>
              <a:t>Používají se transkripční pravidla</a:t>
            </a:r>
          </a:p>
          <a:p>
            <a:pPr marL="285750" lvl="0" indent="-172974" rtl="0">
              <a:spcBef>
                <a:spcPts val="1044"/>
              </a:spcBef>
              <a:spcAft>
                <a:spcPts val="0"/>
              </a:spcAft>
              <a:buSzPts val="1920"/>
              <a:buNone/>
            </a:pPr>
            <a:endParaRPr lang="cs-CZ" sz="2800" dirty="0"/>
          </a:p>
          <a:p>
            <a:pPr marL="285750" lvl="0" indent="-294894" rtl="0">
              <a:spcBef>
                <a:spcPts val="1044"/>
              </a:spcBef>
              <a:spcAft>
                <a:spcPts val="0"/>
              </a:spcAft>
              <a:buSzPts val="1920"/>
              <a:buChar char="▶"/>
            </a:pPr>
            <a:r>
              <a:rPr lang="cs-CZ" sz="28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Rozhovor můžete přepisovat pomocí softwarových programů – např. F4, </a:t>
            </a:r>
            <a:r>
              <a:rPr lang="cs-CZ" sz="2800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oTranscribe</a:t>
            </a:r>
            <a:r>
              <a:rPr lang="cs-CZ" sz="2800" dirty="0"/>
              <a:t>, </a:t>
            </a:r>
            <a:r>
              <a:rPr lang="cs-CZ" sz="2800" dirty="0" err="1"/>
              <a:t>Transana</a:t>
            </a:r>
            <a:r>
              <a:rPr lang="cs-CZ" sz="2800"/>
              <a:t> apod.</a:t>
            </a:r>
            <a:endParaRPr lang="cs-CZ" sz="2800" dirty="0"/>
          </a:p>
          <a:p>
            <a:pPr marL="285750" lvl="0" indent="-172974" rtl="0">
              <a:spcBef>
                <a:spcPts val="1044"/>
              </a:spcBef>
              <a:spcAft>
                <a:spcPts val="0"/>
              </a:spcAft>
              <a:buSzPts val="1920"/>
              <a:buNone/>
            </a:pPr>
            <a:endParaRPr lang="cs-CZ" sz="2800" dirty="0"/>
          </a:p>
          <a:p>
            <a:pPr marL="285750" lvl="0" indent="-294894" rtl="0">
              <a:spcBef>
                <a:spcPts val="1044"/>
              </a:spcBef>
              <a:spcAft>
                <a:spcPts val="0"/>
              </a:spcAft>
              <a:buSzPts val="1920"/>
              <a:buChar char="▶"/>
            </a:pPr>
            <a:r>
              <a:rPr lang="cs-CZ" sz="2800" dirty="0"/>
              <a:t>Přepis je dobré si po sobě přečíst a opravit si překlepy a chyby</a:t>
            </a:r>
          </a:p>
          <a:p>
            <a:pPr marL="285750" lvl="0" indent="-172974" rtl="0">
              <a:spcBef>
                <a:spcPts val="1044"/>
              </a:spcBef>
              <a:spcAft>
                <a:spcPts val="0"/>
              </a:spcAft>
              <a:buSzPts val="1920"/>
              <a:buNone/>
            </a:pPr>
            <a:endParaRPr lang="cs-CZ" sz="2800" dirty="0"/>
          </a:p>
          <a:p>
            <a:pPr marL="285750" lvl="0" indent="-294894" rtl="0">
              <a:spcBef>
                <a:spcPts val="1044"/>
              </a:spcBef>
              <a:spcAft>
                <a:spcPts val="0"/>
              </a:spcAft>
              <a:buSzPts val="1920"/>
              <a:buChar char="▶"/>
            </a:pPr>
            <a:r>
              <a:rPr lang="cs-CZ" sz="2800" dirty="0"/>
              <a:t>Jedná se o časově náročnou činnost, je třeba mít vyhrazeno dostatečné množství času</a:t>
            </a:r>
          </a:p>
          <a:p>
            <a:pPr marL="285750" lvl="0" indent="-191770" rtl="0">
              <a:spcBef>
                <a:spcPts val="970"/>
              </a:spcBef>
              <a:spcAft>
                <a:spcPts val="0"/>
              </a:spcAft>
              <a:buSzPts val="1600"/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64B799-6EC5-B6E2-9F01-E67F3504D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ETICKÉ ZÁSADY</a:t>
            </a:r>
          </a:p>
        </p:txBody>
      </p:sp>
      <p:pic>
        <p:nvPicPr>
          <p:cNvPr id="5" name="Picture 4" descr="Ruka držící na listu pero a stínování">
            <a:extLst>
              <a:ext uri="{FF2B5EF4-FFF2-40B4-BE49-F238E27FC236}">
                <a16:creationId xmlns:a16="http://schemas.microsoft.com/office/drawing/2014/main" id="{C8E0B77D-91C3-1137-25DE-453280F2C4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3" r="18035" b="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630629-B040-59C5-AADA-CDB567AB9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b="0" i="0" dirty="0">
                <a:effectLst/>
                <a:latin typeface="Open Sans" panose="020B0606030504020204" pitchFamily="34" charset="0"/>
              </a:rPr>
              <a:t>U transkriptu rozhovoru uplatňujeme </a:t>
            </a:r>
            <a:r>
              <a:rPr lang="cs-CZ" sz="2400" b="1" i="0" dirty="0">
                <a:effectLst/>
                <a:latin typeface="Open Sans" panose="020B0606030504020204" pitchFamily="34" charset="0"/>
              </a:rPr>
              <a:t>anonymizaci dat</a:t>
            </a:r>
            <a:r>
              <a:rPr lang="cs-CZ" sz="2400" b="0" i="0" dirty="0">
                <a:effectLst/>
                <a:latin typeface="Open Sans" panose="020B0606030504020204" pitchFamily="34" charset="0"/>
              </a:rPr>
              <a:t>, která zajišťuje ochranu osobních údajů (GDPR), zejména jmen účastníků a organizací, v nichž působí.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0" i="0" dirty="0">
                <a:effectLst/>
                <a:latin typeface="Open Sans" panose="020B0606030504020204" pitchFamily="34" charset="0"/>
              </a:rPr>
              <a:t>Během přepisu reálná jména nahrazujeme </a:t>
            </a:r>
            <a:r>
              <a:rPr lang="cs-CZ" sz="2400" b="1" i="0" dirty="0">
                <a:effectLst/>
                <a:latin typeface="Open Sans" panose="020B0606030504020204" pitchFamily="34" charset="0"/>
              </a:rPr>
              <a:t>pseudonymy podle šifrovacího klíče </a:t>
            </a:r>
            <a:r>
              <a:rPr lang="cs-CZ" sz="2400" b="0" i="0" dirty="0">
                <a:effectLst/>
                <a:latin typeface="Open Sans" panose="020B0606030504020204" pitchFamily="34" charset="0"/>
              </a:rPr>
              <a:t>(např. jméno a příjmení začíná o písmeno dále v abecedě než iniciály skutečné, jiní volí jména rostlin nebo fiktivní křestní jména). 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05370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"/>
          <p:cNvSpPr txBox="1">
            <a:spLocks noGrp="1"/>
          </p:cNvSpPr>
          <p:nvPr>
            <p:ph idx="1"/>
          </p:nvPr>
        </p:nvSpPr>
        <p:spPr>
          <a:xfrm>
            <a:off x="642257" y="413658"/>
            <a:ext cx="8576355" cy="6168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cs-CZ" sz="3600" dirty="0">
                <a:solidFill>
                  <a:schemeClr val="tx1"/>
                </a:solidFill>
              </a:rPr>
              <a:t>INFORMOVANÝ SOUHLAS</a:t>
            </a:r>
            <a:r>
              <a:rPr lang="cs-CZ" sz="3600" dirty="0">
                <a:solidFill>
                  <a:schemeClr val="lt1"/>
                </a:solidFill>
              </a:rPr>
              <a:t>SOUHLAS </a:t>
            </a:r>
            <a:r>
              <a:rPr lang="cs-CZ" sz="2400" b="1" dirty="0">
                <a:solidFill>
                  <a:schemeClr val="lt1"/>
                </a:solidFill>
              </a:rPr>
              <a:t>OBSAHUJE: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b="1" dirty="0"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920"/>
              <a:buChar char="▶"/>
            </a:pPr>
            <a:r>
              <a:rPr lang="cs-CZ" sz="2400" dirty="0"/>
              <a:t>krátká informace o výzkumu (cíle, kdo jej realizuje)</a:t>
            </a:r>
            <a:endParaRPr dirty="0"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920"/>
              <a:buChar char="▶"/>
            </a:pPr>
            <a:r>
              <a:rPr lang="cs-CZ" sz="2400" dirty="0"/>
              <a:t>ujištění o anonymitě rozhovoru/výzkumu</a:t>
            </a:r>
            <a:endParaRPr dirty="0"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920"/>
              <a:buChar char="▶"/>
            </a:pPr>
            <a:r>
              <a:rPr lang="cs-CZ" sz="2400" dirty="0"/>
              <a:t>souhlas s pořízením záznamu rozhovoru</a:t>
            </a:r>
            <a:endParaRPr dirty="0"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920"/>
              <a:buChar char="▶"/>
            </a:pPr>
            <a:r>
              <a:rPr lang="cs-CZ" sz="2400" dirty="0"/>
              <a:t>informaci o důvěrném zacházení s daty (jak přesně budou data anonymizována a kde budou uložena?)</a:t>
            </a:r>
            <a:endParaRPr dirty="0"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920"/>
              <a:buChar char="▶"/>
            </a:pPr>
            <a:r>
              <a:rPr lang="cs-CZ" sz="2400" dirty="0"/>
              <a:t>informace o dobrovolné účasti na výzkumu (informant/</a:t>
            </a:r>
            <a:r>
              <a:rPr lang="cs-CZ" sz="2400" dirty="0" err="1"/>
              <a:t>ka</a:t>
            </a:r>
            <a:r>
              <a:rPr lang="cs-CZ" sz="2400" dirty="0"/>
              <a:t> mohou kdykoliv účast na výzkumu odřeknout, a to i v průběhu výzkumu)</a:t>
            </a:r>
            <a:endParaRPr dirty="0"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920"/>
              <a:buChar char="▶"/>
            </a:pPr>
            <a:r>
              <a:rPr lang="cs-CZ" sz="2400" dirty="0"/>
              <a:t>datum a podpis výzkumníka a informanta/</a:t>
            </a:r>
            <a:r>
              <a:rPr lang="cs-CZ" sz="2400" dirty="0" err="1"/>
              <a:t>ky</a:t>
            </a:r>
            <a:endParaRPr lang="cs-CZ" sz="2400" dirty="0"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920"/>
              <a:buChar char="▶"/>
            </a:pPr>
            <a:r>
              <a:rPr lang="cs-CZ" sz="2400" dirty="0"/>
              <a:t>více </a:t>
            </a:r>
            <a:r>
              <a:rPr lang="cs-CZ" sz="2400" dirty="0" err="1"/>
              <a:t>info</a:t>
            </a:r>
            <a:r>
              <a:rPr lang="cs-CZ" sz="2400" dirty="0"/>
              <a:t>: </a:t>
            </a:r>
            <a:r>
              <a:rPr lang="cs-CZ" sz="2400" dirty="0">
                <a:hlinkClick r:id="rId3"/>
              </a:rPr>
              <a:t>https://www.ped.muni.cz/pedagogika/studujici/zaverecne-prace/bc-mgr</a:t>
            </a:r>
            <a:r>
              <a:rPr lang="cs-CZ" sz="2400" dirty="0"/>
              <a:t> nebo v interaktivní osnově předmětu: https://is.muni.cz/auth/el/ped/podzim2022/SZ6006/index.qwarp?prejit=9574632</a:t>
            </a:r>
            <a:endParaRPr sz="2400" dirty="0"/>
          </a:p>
          <a:p>
            <a:pPr marL="285750" lvl="0" indent="-18415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53E930-D922-CC61-1069-660815627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na příště - dobrovolná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6E13C8-A0A7-18E7-B6E8-0F1715681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Na příštím semináři se budeme věnovat kvalitativní analýze dat. </a:t>
            </a:r>
          </a:p>
          <a:p>
            <a:r>
              <a:rPr lang="cs-CZ" sz="2800" dirty="0"/>
              <a:t>Nabízím možnost zkusit realizovat rozhovor na vámi vybrané téma. Pokud si přinesete přepis vlastního rozhovoru na příští seminář, budete s ním pracovat na příštím semináři a před čtvrtým seminářem odevzdáte kvalitativní zprávu z analýzy daného rozhovoru, ocením vás 5 body navíc. </a:t>
            </a:r>
          </a:p>
          <a:p>
            <a:r>
              <a:rPr lang="cs-CZ" sz="2800" dirty="0"/>
              <a:t>Pokud vlastní rozhovor nezrealizujete, budete na příštím semináři pracovat se cvičnými daty. </a:t>
            </a:r>
          </a:p>
        </p:txBody>
      </p:sp>
    </p:spTree>
    <p:extLst>
      <p:ext uri="{BB962C8B-B14F-4D97-AF65-F5344CB8AC3E}">
        <p14:creationId xmlns:p14="http://schemas.microsoft.com/office/powerpoint/2010/main" val="4030292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A7C08A-CAA8-8F78-17A8-AFD2557E3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A2C5A3-B5BD-ABA6-6D03-C8F19EAE8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cs-CZ" sz="3600" dirty="0"/>
          </a:p>
          <a:p>
            <a:pPr algn="ctr"/>
            <a:r>
              <a:rPr lang="cs-CZ" sz="3600" dirty="0"/>
              <a:t>Docházka</a:t>
            </a:r>
          </a:p>
          <a:p>
            <a:pPr algn="ctr"/>
            <a:endParaRPr lang="cs-CZ" sz="3600" dirty="0"/>
          </a:p>
          <a:p>
            <a:pPr algn="ctr"/>
            <a:r>
              <a:rPr lang="cs-CZ" sz="3600" dirty="0"/>
              <a:t>Děkuji za pozornost</a:t>
            </a:r>
            <a:r>
              <a:rPr lang="cs-CZ" sz="3600" dirty="0">
                <a:sym typeface="Wingdings" panose="05000000000000000000" pitchFamily="2" charset="2"/>
              </a:rPr>
              <a:t>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183923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"/>
          <p:cNvSpPr txBox="1">
            <a:spLocks noGrp="1"/>
          </p:cNvSpPr>
          <p:nvPr>
            <p:ph type="title"/>
          </p:nvPr>
        </p:nvSpPr>
        <p:spPr>
          <a:xfrm>
            <a:off x="684212" y="20997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cs-CZ" b="1" dirty="0"/>
              <a:t>AKTIVITA I: </a:t>
            </a:r>
            <a:r>
              <a:rPr lang="cs-CZ" b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VYMĚŇTE SI VE DVOJICÍCH</a:t>
            </a:r>
            <a:r>
              <a:rPr lang="cs-CZ" b="1" dirty="0"/>
              <a:t> REŠERŠNÍ TABULKY A ZKONTROLUJTE</a:t>
            </a:r>
            <a:r>
              <a:rPr lang="cs-CZ" dirty="0"/>
              <a:t>:</a:t>
            </a:r>
            <a:endParaRPr dirty="0"/>
          </a:p>
        </p:txBody>
      </p:sp>
      <p:sp>
        <p:nvSpPr>
          <p:cNvPr id="152" name="Google Shape;152;p3"/>
          <p:cNvSpPr txBox="1">
            <a:spLocks noGrp="1"/>
          </p:cNvSpPr>
          <p:nvPr>
            <p:ph idx="1"/>
          </p:nvPr>
        </p:nvSpPr>
        <p:spPr>
          <a:xfrm>
            <a:off x="522514" y="1746792"/>
            <a:ext cx="8696098" cy="5358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2240"/>
              <a:buChar char="▶"/>
            </a:pPr>
            <a:r>
              <a:rPr lang="cs-CZ" sz="3200" dirty="0"/>
              <a:t>Formulaci výzkumného cíle/otázky</a:t>
            </a:r>
            <a:endParaRPr sz="2400" dirty="0"/>
          </a:p>
          <a:p>
            <a:pPr marL="285750" lvl="0" indent="-143510" algn="l" rtl="0">
              <a:spcBef>
                <a:spcPts val="1160"/>
              </a:spcBef>
              <a:spcAft>
                <a:spcPts val="0"/>
              </a:spcAft>
              <a:buSzPts val="2240"/>
              <a:buNone/>
            </a:pPr>
            <a:endParaRPr sz="3200" dirty="0"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2240"/>
              <a:buChar char="▶"/>
            </a:pPr>
            <a:r>
              <a:rPr lang="cs-CZ" sz="3200" dirty="0"/>
              <a:t>Byl vzorek jasně popsán?</a:t>
            </a:r>
            <a:endParaRPr sz="2400" dirty="0"/>
          </a:p>
          <a:p>
            <a:pPr marL="285750" lvl="0" indent="-143510" algn="l" rtl="0">
              <a:spcBef>
                <a:spcPts val="1160"/>
              </a:spcBef>
              <a:spcAft>
                <a:spcPts val="0"/>
              </a:spcAft>
              <a:buSzPts val="2240"/>
              <a:buNone/>
            </a:pPr>
            <a:endParaRPr sz="3200" dirty="0"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2240"/>
              <a:buChar char="▶"/>
            </a:pPr>
            <a:r>
              <a:rPr lang="cs-CZ" sz="3200" dirty="0"/>
              <a:t>Jaké jsou použité metody sběru dat (jde skutečně o metody)?</a:t>
            </a:r>
            <a:endParaRPr sz="2400" dirty="0"/>
          </a:p>
          <a:p>
            <a:pPr marL="285750" lvl="0" indent="-143510" algn="l" rtl="0">
              <a:spcBef>
                <a:spcPts val="1160"/>
              </a:spcBef>
              <a:spcAft>
                <a:spcPts val="0"/>
              </a:spcAft>
              <a:buSzPts val="2240"/>
              <a:buNone/>
            </a:pPr>
            <a:endParaRPr sz="3200" b="1" dirty="0"/>
          </a:p>
          <a:p>
            <a:pPr marL="285750" lvl="0" indent="-18415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"/>
          <p:cNvSpPr txBox="1">
            <a:spLocks noGrp="1"/>
          </p:cNvSpPr>
          <p:nvPr>
            <p:ph type="title"/>
          </p:nvPr>
        </p:nvSpPr>
        <p:spPr>
          <a:xfrm>
            <a:off x="1027112" y="16298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cs-CZ" b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CITOVÁNÍ PODLE APY</a:t>
            </a:r>
            <a:endParaRPr b="1" dirty="0"/>
          </a:p>
        </p:txBody>
      </p:sp>
      <p:sp>
        <p:nvSpPr>
          <p:cNvPr id="158" name="Google Shape;158;p4"/>
          <p:cNvSpPr txBox="1">
            <a:spLocks noGrp="1"/>
          </p:cNvSpPr>
          <p:nvPr>
            <p:ph idx="1"/>
          </p:nvPr>
        </p:nvSpPr>
        <p:spPr>
          <a:xfrm>
            <a:off x="1230086" y="2111829"/>
            <a:ext cx="8422594" cy="398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cs-CZ" sz="3200" b="1" dirty="0"/>
              <a:t>Jednotná citační norma podle </a:t>
            </a:r>
            <a:r>
              <a:rPr lang="cs-CZ" sz="3200" b="1" dirty="0" err="1"/>
              <a:t>American</a:t>
            </a:r>
            <a:r>
              <a:rPr lang="cs-CZ" sz="3200" b="1" dirty="0"/>
              <a:t> </a:t>
            </a:r>
            <a:r>
              <a:rPr lang="cs-CZ" sz="3200" b="1" dirty="0" err="1"/>
              <a:t>Psychological</a:t>
            </a:r>
            <a:r>
              <a:rPr lang="cs-CZ" sz="3200" b="1" dirty="0"/>
              <a:t> </a:t>
            </a:r>
            <a:r>
              <a:rPr lang="cs-CZ" sz="3200" b="1" dirty="0" err="1"/>
              <a:t>Association</a:t>
            </a:r>
            <a:r>
              <a:rPr lang="cs-CZ" sz="3200" b="1" dirty="0"/>
              <a:t> (APA)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80"/>
              <a:buNone/>
            </a:pPr>
            <a:endParaRPr sz="1800" b="1" dirty="0"/>
          </a:p>
          <a:p>
            <a:pPr marL="285750" indent="-102870">
              <a:spcBef>
                <a:spcPts val="1320"/>
              </a:spcBef>
              <a:spcAft>
                <a:spcPts val="0"/>
              </a:spcAft>
              <a:buSzPts val="2880"/>
              <a:buNone/>
            </a:pPr>
            <a:r>
              <a:rPr lang="cs-CZ" sz="2800" dirty="0"/>
              <a:t>https://www.ped.muni.cz/pedagogika/wp-content/uploads/2022/06/szp_KPed_prilohy_rev_cerven2022.pdf</a:t>
            </a:r>
          </a:p>
          <a:p>
            <a:pPr marL="285750" lvl="0" indent="-102870" algn="l" rtl="0">
              <a:spcBef>
                <a:spcPts val="1320"/>
              </a:spcBef>
              <a:spcAft>
                <a:spcPts val="0"/>
              </a:spcAft>
              <a:buSzPts val="2880"/>
              <a:buNone/>
            </a:pPr>
            <a:r>
              <a:rPr lang="cs-CZ" sz="2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https://is.muni.cz/do/sukb/kuk/materialy/cze/citace/pages/APA_article.html</a:t>
            </a:r>
            <a:endParaRPr lang="cs-CZ" sz="2800" dirty="0"/>
          </a:p>
          <a:p>
            <a:pPr marL="285750" indent="-102870">
              <a:spcBef>
                <a:spcPts val="1320"/>
              </a:spcBef>
              <a:spcAft>
                <a:spcPts val="0"/>
              </a:spcAft>
              <a:buSzPts val="2880"/>
              <a:buNone/>
            </a:pPr>
            <a:r>
              <a:rPr lang="cs-CZ" sz="2800" dirty="0"/>
              <a:t>https://journals.muni.cz/public/journals/10/pokynyproautorydleapa_151113_pedor.pdf</a:t>
            </a:r>
          </a:p>
          <a:p>
            <a:pPr marL="285750" lvl="0" indent="-102870" algn="l" rtl="0">
              <a:spcBef>
                <a:spcPts val="1320"/>
              </a:spcBef>
              <a:spcAft>
                <a:spcPts val="0"/>
              </a:spcAft>
              <a:buSzPts val="2880"/>
              <a:buNone/>
            </a:pPr>
            <a:r>
              <a:rPr lang="cs-CZ" sz="2800" dirty="0"/>
              <a:t>Odkaz v interaktivní osnově k 1. semináři</a:t>
            </a:r>
            <a:endParaRPr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CC6A8EF-E6EE-F76E-2979-69EC4B235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sz="5400" dirty="0"/>
              <a:t>Aktivita II</a:t>
            </a:r>
          </a:p>
        </p:txBody>
      </p:sp>
      <p:pic>
        <p:nvPicPr>
          <p:cNvPr id="5" name="Picture 4" descr="Nástěnka v učebně s nálepkami vyznačujícími pokroky">
            <a:extLst>
              <a:ext uri="{FF2B5EF4-FFF2-40B4-BE49-F238E27FC236}">
                <a16:creationId xmlns:a16="http://schemas.microsoft.com/office/drawing/2014/main" id="{94DFDFC9-5D4F-3F31-FA6C-CDAE4D24C0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16" r="5273" b="-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696D60-49A1-6AD1-0612-9826E1389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sz="3600" dirty="0"/>
          </a:p>
          <a:p>
            <a:r>
              <a:rPr lang="cs-CZ" sz="3600" dirty="0"/>
              <a:t>DOPLŇTE DO REŠERŠNÍ TABULKY CITACI STUDIE/ODBORNÉHO ZDROJE V SOULADU S CITAČNÍ NORMOU APA</a:t>
            </a:r>
          </a:p>
        </p:txBody>
      </p:sp>
    </p:spTree>
    <p:extLst>
      <p:ext uri="{BB962C8B-B14F-4D97-AF65-F5344CB8AC3E}">
        <p14:creationId xmlns:p14="http://schemas.microsoft.com/office/powerpoint/2010/main" val="2981008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63" name="Google Shape;163;p5"/>
          <p:cNvSpPr txBox="1"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cs-CZ" sz="3600">
                <a:solidFill>
                  <a:srgbClr val="FFFFFF"/>
                </a:solidFill>
              </a:rPr>
              <a:t>VÝZKUMNÁ OTÁZKA VERSUS CÍL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aphicFrame>
        <p:nvGraphicFramePr>
          <p:cNvPr id="166" name="Google Shape;164;p5">
            <a:extLst>
              <a:ext uri="{FF2B5EF4-FFF2-40B4-BE49-F238E27FC236}">
                <a16:creationId xmlns:a16="http://schemas.microsoft.com/office/drawing/2014/main" id="{3D72BE11-D737-271C-6100-2A33ABE060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781065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cs-CZ"/>
              <a:t>VÝZKUMNÁ OTÁZKA VERSUS CÍL</a:t>
            </a:r>
          </a:p>
        </p:txBody>
      </p:sp>
      <p:sp>
        <p:nvSpPr>
          <p:cNvPr id="170" name="Google Shape;170;p6"/>
          <p:cNvSpPr txBox="1">
            <a:spLocks noGrp="1"/>
          </p:cNvSpPr>
          <p:nvPr>
            <p:ph idx="1"/>
          </p:nvPr>
        </p:nvSpPr>
        <p:spPr>
          <a:xfrm>
            <a:off x="683622" y="2084269"/>
            <a:ext cx="7611292" cy="472566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SzPct val="80000"/>
              <a:buChar char="▶"/>
            </a:pPr>
            <a:r>
              <a:rPr lang="cs-CZ" sz="2400" dirty="0"/>
              <a:t>Výzkumný cíl: Věnují se začínající učitelé více přípravě na vyučování než zkušenější učitelé?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SzPct val="80000"/>
              <a:buChar char="▶"/>
            </a:pPr>
            <a:endParaRPr lang="cs-CZ" sz="2400" dirty="0"/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SzPct val="80000"/>
              <a:buChar char="▶"/>
            </a:pPr>
            <a:r>
              <a:rPr lang="cs-CZ" sz="2400" dirty="0"/>
              <a:t>Cílem této práce by mělo být zjištění, zda se na školách moc učitele vyskytuje. A to buďto moc pozitivní nebo negativní. Ve skrytu duše doufám, že pozitivní vliv na školách převáží vliv negativní. Avšak z mé dosavadní zkušenosti a z pročtených materiálů, které jsem výše uvedla, nyní už vím, že nevhodné chování učitele a jeho moc v negativním smyslu je ve školách častým jevem.</a:t>
            </a:r>
            <a:br>
              <a:rPr lang="cs-CZ" sz="2000" dirty="0"/>
            </a:br>
            <a:endParaRPr lang="en-US" sz="2000" dirty="0"/>
          </a:p>
          <a:p>
            <a:pPr marL="285750" lvl="0" indent="-172974" rtl="0">
              <a:spcBef>
                <a:spcPts val="1044"/>
              </a:spcBef>
              <a:spcAft>
                <a:spcPts val="0"/>
              </a:spcAft>
              <a:buSzPct val="80000"/>
              <a:buNone/>
            </a:pPr>
            <a:endParaRPr lang="cs-CZ" sz="2400" dirty="0"/>
          </a:p>
        </p:txBody>
      </p:sp>
      <p:pic>
        <p:nvPicPr>
          <p:cNvPr id="174" name="Graphic 173" descr="Trefa do černého">
            <a:extLst>
              <a:ext uri="{FF2B5EF4-FFF2-40B4-BE49-F238E27FC236}">
                <a16:creationId xmlns:a16="http://schemas.microsoft.com/office/drawing/2014/main" id="{61FE85F0-C88F-FECA-AAD2-6FD70E82A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7" name="Rectangle 180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2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75" name="Google Shape;175;p7"/>
          <p:cNvSpPr txBox="1"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cs-CZ" sz="3600">
                <a:solidFill>
                  <a:srgbClr val="FFFFFF"/>
                </a:solidFill>
              </a:rPr>
              <a:t>STRUKTURA NÁVRHU PROJEKTU VÝZKUMU</a:t>
            </a:r>
          </a:p>
        </p:txBody>
      </p:sp>
      <p:sp>
        <p:nvSpPr>
          <p:cNvPr id="189" name="Rectangle 184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76" name="Google Shape;176;p7"/>
          <p:cNvSpPr txBox="1">
            <a:spLocks noGrp="1"/>
          </p:cNvSpPr>
          <p:nvPr>
            <p:ph idx="1"/>
          </p:nvPr>
        </p:nvSpPr>
        <p:spPr>
          <a:xfrm>
            <a:off x="4352980" y="402771"/>
            <a:ext cx="6627619" cy="6473296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cs-CZ" sz="2400" b="1" i="0" u="none" strike="noStrike" dirty="0">
                <a:latin typeface="Trebuchet MS"/>
                <a:ea typeface="Trebuchet MS"/>
                <a:cs typeface="Trebuchet MS"/>
                <a:sym typeface="Trebuchet MS"/>
              </a:rPr>
              <a:t>TÉMA</a:t>
            </a:r>
            <a:endParaRPr lang="cs-CZ" sz="2400" b="1" i="0" u="none" strike="noStrike" dirty="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285750" lvl="0" indent="-285750" rtl="0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cs-CZ" sz="2400" b="1" i="0" u="none" strike="noStrike" dirty="0">
                <a:latin typeface="Trebuchet MS"/>
                <a:ea typeface="Trebuchet MS"/>
                <a:cs typeface="Trebuchet MS"/>
                <a:sym typeface="Trebuchet MS"/>
              </a:rPr>
              <a:t>CÍL VÝZKUMU/VÝZKUMNÁ OTÁZKA</a:t>
            </a:r>
            <a:endParaRPr lang="cs-CZ" sz="2400" b="1" i="0" u="none" strike="noStrike" dirty="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285750" lvl="0" indent="-285750" rtl="0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cs-CZ" sz="2400" b="1" i="0" u="none" strike="noStrike" dirty="0">
                <a:latin typeface="Trebuchet MS"/>
                <a:ea typeface="Trebuchet MS"/>
                <a:cs typeface="Trebuchet MS"/>
                <a:sym typeface="Trebuchet MS"/>
              </a:rPr>
              <a:t>REŠERŠE LITERATURY K TÉMATU</a:t>
            </a:r>
            <a:endParaRPr lang="cs-CZ" sz="2400" b="1" i="0" u="none" strike="noStrike" dirty="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285750" lvl="0" indent="-285750" rtl="0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cs-CZ" sz="2400" b="1" i="0" u="none" strike="noStrike" dirty="0">
                <a:latin typeface="Trebuchet MS"/>
                <a:ea typeface="Trebuchet MS"/>
                <a:cs typeface="Trebuchet MS"/>
                <a:sym typeface="Trebuchet MS"/>
              </a:rPr>
              <a:t>VOLBA VÝZKUMNÉHO DESIGNU </a:t>
            </a:r>
            <a:r>
              <a:rPr lang="cs-CZ" sz="2400" u="none" strike="noStrike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(kvalitativní)</a:t>
            </a:r>
            <a:endParaRPr lang="cs-CZ" sz="2400" u="none" strike="noStrike" dirty="0">
              <a:solidFill>
                <a:srgbClr val="FF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285750" indent="-285750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cs-CZ" sz="2400" b="0" i="0" u="none" strike="noStrike" dirty="0">
                <a:latin typeface="Trebuchet MS"/>
                <a:ea typeface="Trebuchet MS"/>
                <a:cs typeface="Trebuchet MS"/>
                <a:sym typeface="Trebuchet MS"/>
              </a:rPr>
              <a:t>FORMULACE A OPERACIONALIZACE HYPOTÉZ (KVANTI)</a:t>
            </a:r>
            <a:endParaRPr lang="cs-CZ" sz="2400" b="0" i="0" u="none" strike="noStrike" dirty="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285750" indent="-285750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cs-CZ" sz="2400" b="1" i="0" u="none" strike="noStrike" dirty="0">
                <a:latin typeface="Trebuchet MS"/>
                <a:ea typeface="Trebuchet MS"/>
                <a:cs typeface="Trebuchet MS"/>
                <a:sym typeface="Trebuchet MS"/>
              </a:rPr>
              <a:t>TECHNIKY SBĚRU DAT </a:t>
            </a:r>
            <a:r>
              <a:rPr lang="cs-CZ" sz="2400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(rozhovor)</a:t>
            </a:r>
            <a:endParaRPr lang="cs-CZ" sz="2400" dirty="0">
              <a:solidFill>
                <a:srgbClr val="FF0000"/>
              </a:solidFill>
              <a:latin typeface="Trebuchet MS"/>
              <a:ea typeface="Trebuchet MS"/>
              <a:cs typeface="Trebuchet MS"/>
              <a:sym typeface="Noto Sans Symbols"/>
            </a:endParaRPr>
          </a:p>
          <a:p>
            <a:pPr marL="285750" lvl="0" indent="-285750" rtl="0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cs-CZ" sz="2400" b="0" i="0" u="none" strike="noStrike" dirty="0">
                <a:latin typeface="Trebuchet MS"/>
                <a:ea typeface="Trebuchet MS"/>
                <a:cs typeface="Trebuchet MS"/>
                <a:sym typeface="Trebuchet MS"/>
              </a:rPr>
              <a:t>STRATEGIE VÝBĚRU PŘÍPADŮ </a:t>
            </a:r>
            <a:endParaRPr lang="cs-CZ" sz="2400" b="0" i="0" u="none" strike="noStrike" dirty="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285750" lvl="0" indent="-285750" rtl="0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cs-CZ" sz="2400" b="0" i="0" u="none" strike="noStrike" dirty="0">
                <a:latin typeface="Trebuchet MS"/>
                <a:ea typeface="Trebuchet MS"/>
                <a:cs typeface="Trebuchet MS"/>
                <a:sym typeface="Trebuchet MS"/>
              </a:rPr>
              <a:t>SBĚR DAT V TERÉNU</a:t>
            </a:r>
            <a:endParaRPr lang="cs-CZ" sz="2400" b="0" i="0" u="none" strike="noStrike" dirty="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285750" lvl="0" indent="-285750" rtl="0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cs-CZ" sz="2400" b="0" i="0" u="none" strike="noStrike" dirty="0">
                <a:latin typeface="Trebuchet MS"/>
                <a:ea typeface="Trebuchet MS"/>
                <a:cs typeface="Trebuchet MS"/>
                <a:sym typeface="Trebuchet MS"/>
              </a:rPr>
              <a:t>ANALÝZA DAT</a:t>
            </a:r>
            <a:endParaRPr lang="cs-CZ" sz="2400" b="0" i="0" u="none" strike="noStrike" dirty="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285750" lvl="0" indent="-285750" rtl="0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cs-CZ" sz="2400" b="0" i="0" u="none" strike="noStrike" dirty="0">
                <a:latin typeface="Trebuchet MS"/>
                <a:ea typeface="Trebuchet MS"/>
                <a:cs typeface="Trebuchet MS"/>
                <a:sym typeface="Trebuchet MS"/>
              </a:rPr>
              <a:t>VÝZKUMNÁ ZPRÁVA/BAKALÁŘSKÁ PRÁCE/ODBORNÝ ČLÁNEK</a:t>
            </a:r>
            <a:endParaRPr lang="cs-CZ" sz="2400" b="0" i="0" u="none" strike="noStrike" dirty="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0" lvl="0" indent="0" rtl="0">
              <a:spcBef>
                <a:spcPts val="400"/>
              </a:spcBef>
              <a:spcAft>
                <a:spcPts val="0"/>
              </a:spcAft>
              <a:buSzPts val="1600"/>
              <a:buNone/>
            </a:pPr>
            <a:br>
              <a:rPr lang="cs-CZ" b="0" dirty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BFB982-94AF-B333-C530-3951D9864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61" y="88921"/>
            <a:ext cx="6368142" cy="1450757"/>
          </a:xfrm>
        </p:spPr>
        <p:txBody>
          <a:bodyPr>
            <a:normAutofit/>
          </a:bodyPr>
          <a:lstStyle/>
          <a:p>
            <a:r>
              <a:rPr lang="cs-CZ" b="1" dirty="0"/>
              <a:t>KVALITATIVNÍ ROZHOVOR</a:t>
            </a:r>
          </a:p>
        </p:txBody>
      </p:sp>
      <p:pic>
        <p:nvPicPr>
          <p:cNvPr id="5" name="Picture 4" descr="Ruka, který se dostane na slunce">
            <a:extLst>
              <a:ext uri="{FF2B5EF4-FFF2-40B4-BE49-F238E27FC236}">
                <a16:creationId xmlns:a16="http://schemas.microsoft.com/office/drawing/2014/main" id="{78E19B6E-C8CB-5F0C-6D98-F5EB746B0A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99" r="18112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3FB346-1CAB-57B1-ADAF-E63B8A982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1125" y="2085703"/>
            <a:ext cx="7330875" cy="486121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Open Sans" panose="020B0606030504020204" pitchFamily="34" charset="0"/>
              </a:rPr>
              <a:t>Nejpoužívanější metoda kvalitativního designu je rozhovor</a:t>
            </a:r>
            <a:r>
              <a:rPr lang="cs-CZ" dirty="0">
                <a:latin typeface="Open Sans" panose="020B0606030504020204" pitchFamily="34" charset="0"/>
              </a:rPr>
              <a:t> nebo také </a:t>
            </a:r>
            <a:r>
              <a:rPr lang="cs-CZ" b="1" i="0" dirty="0">
                <a:effectLst/>
                <a:latin typeface="Open Sans" panose="020B0606030504020204" pitchFamily="34" charset="0"/>
              </a:rPr>
              <a:t>hloubkový rozhovor</a:t>
            </a:r>
            <a:r>
              <a:rPr lang="cs-CZ" b="0" i="0" dirty="0">
                <a:effectLst/>
                <a:latin typeface="Open Sans" panose="020B0606030504020204" pitchFamily="34" charset="0"/>
              </a:rPr>
              <a:t> (angl. </a:t>
            </a:r>
            <a:r>
              <a:rPr lang="cs-CZ" b="0" i="1" dirty="0">
                <a:effectLst/>
                <a:latin typeface="Open Sans" panose="020B0606030504020204" pitchFamily="34" charset="0"/>
              </a:rPr>
              <a:t>in-</a:t>
            </a:r>
            <a:r>
              <a:rPr lang="cs-CZ" b="0" i="1" dirty="0" err="1">
                <a:effectLst/>
                <a:latin typeface="Open Sans" panose="020B0606030504020204" pitchFamily="34" charset="0"/>
              </a:rPr>
              <a:t>depth</a:t>
            </a:r>
            <a:r>
              <a:rPr lang="cs-CZ" b="0" i="1" dirty="0">
                <a:effectLst/>
                <a:latin typeface="Open Sans" panose="020B0606030504020204" pitchFamily="34" charset="0"/>
              </a:rPr>
              <a:t> interview</a:t>
            </a:r>
            <a:r>
              <a:rPr lang="cs-CZ" b="0" i="0" dirty="0">
                <a:effectLst/>
                <a:latin typeface="Open Sans" panose="020B0606030504020204" pitchFamily="34" charset="0"/>
              </a:rPr>
              <a:t>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Open Sans" panose="020B0606030504020204" pitchFamily="34" charset="0"/>
              </a:rPr>
              <a:t>Nestandardizované dotazování jednoho respondenta zpravidla jedním tazatelem za užití několika otevřených otázek.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Open Sans" panose="020B0606030504020204" pitchFamily="34" charset="0"/>
              </a:rPr>
              <a:t>Zkoumáme příslušníky nějakého prostředí, určitou sociální skupinu, abychom získali vhled do dějů a jednání</a:t>
            </a:r>
            <a:r>
              <a:rPr lang="cs-CZ" dirty="0">
                <a:latin typeface="Open Sans" panose="020B0606030504020204" pitchFamily="34" charset="0"/>
              </a:rPr>
              <a:t> </a:t>
            </a:r>
            <a:r>
              <a:rPr lang="cs-CZ" b="0" i="0" dirty="0">
                <a:effectLst/>
                <a:latin typeface="Open Sans" panose="020B0606030504020204" pitchFamily="34" charset="0"/>
              </a:rPr>
              <a:t>členů dané skupiny.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i="0" dirty="0">
                <a:effectLst/>
                <a:latin typeface="Open Sans" panose="020B0606030504020204" pitchFamily="34" charset="0"/>
              </a:rPr>
              <a:t>Otevřené otázky </a:t>
            </a:r>
            <a:r>
              <a:rPr lang="cs-CZ" b="0" i="0" dirty="0">
                <a:effectLst/>
                <a:latin typeface="Open Sans" panose="020B0606030504020204" pitchFamily="34" charset="0"/>
              </a:rPr>
              <a:t>nám pomáhají lépe pochopit úhel pohledu jiných lidí, aniž bychom jejich perspektivu omezovali výběrem položek z dotazníku.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Open Sans" panose="020B0606030504020204" pitchFamily="34" charset="0"/>
              </a:rPr>
              <a:t>Trvá zpravidla 60-90 minut, je-li respondentem žák základní školy, tak max. 30 minut.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028651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615</TotalTime>
  <Words>1611</Words>
  <Application>Microsoft Office PowerPoint</Application>
  <PresentationFormat>Širokoúhlá obrazovka</PresentationFormat>
  <Paragraphs>160</Paragraphs>
  <Slides>24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2" baseType="lpstr">
      <vt:lpstr>Trebuchet MS</vt:lpstr>
      <vt:lpstr>Open Sans</vt:lpstr>
      <vt:lpstr>Arial</vt:lpstr>
      <vt:lpstr>Century Gothic</vt:lpstr>
      <vt:lpstr>Calibri</vt:lpstr>
      <vt:lpstr>Noto Sans Symbols</vt:lpstr>
      <vt:lpstr>Calibri Light</vt:lpstr>
      <vt:lpstr>Retrospektiva</vt:lpstr>
      <vt:lpstr>VÝZKUM V PEDAGOGICKÉ PRAXI</vt:lpstr>
      <vt:lpstr>REŠERŠE</vt:lpstr>
      <vt:lpstr>AKTIVITA I: VYMĚŇTE SI VE DVOJICÍCH REŠERŠNÍ TABULKY A ZKONTROLUJTE:</vt:lpstr>
      <vt:lpstr>CITOVÁNÍ PODLE APY</vt:lpstr>
      <vt:lpstr>Aktivita II</vt:lpstr>
      <vt:lpstr>VÝZKUMNÁ OTÁZKA VERSUS CÍL</vt:lpstr>
      <vt:lpstr>VÝZKUMNÁ OTÁZKA VERSUS CÍL</vt:lpstr>
      <vt:lpstr>STRUKTURA NÁVRHU PROJEKTU VÝZKUMU</vt:lpstr>
      <vt:lpstr>KVALITATIVNÍ ROZHOVOR</vt:lpstr>
      <vt:lpstr>TYPY KVALITATIVNÍHO ROZHOVORU</vt:lpstr>
      <vt:lpstr>JAK FORMULOVAT OTÁZKY KE KVALITATIVNÍMU ROZHOVORU?</vt:lpstr>
      <vt:lpstr>PŘÍKLAD (I)</vt:lpstr>
      <vt:lpstr>PŘÍKLAD (II)</vt:lpstr>
      <vt:lpstr>AKTIVITA III</vt:lpstr>
      <vt:lpstr>OTÁZKY K REFLEXI PO INTERVIEW</vt:lpstr>
      <vt:lpstr>PRINCIPY SPRÁVNÉHO VEDENÍ ROZHOVORU – KROK ZA KROKEM (I)</vt:lpstr>
      <vt:lpstr>PRINCIPY SPRÁVNÉHO VEDENÍ ROZHOVORU – KROK ZA KROKEM (II)</vt:lpstr>
      <vt:lpstr>AKTIVITA III</vt:lpstr>
      <vt:lpstr>ČASTÉ CHYBY PŘI VEDENÍ ROZHOVORU</vt:lpstr>
      <vt:lpstr>PŘEPIS ROZHOVORU</vt:lpstr>
      <vt:lpstr>ETICKÉ ZÁSADY</vt:lpstr>
      <vt:lpstr>Prezentace aplikace PowerPoint</vt:lpstr>
      <vt:lpstr>Příprava na příště - dobrovolná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VÝZKUM V PEDAGOGICKÉ PRAXI</dc:title>
  <dc:creator>Jana Obrovská</dc:creator>
  <cp:lastModifiedBy>Jana Obrovská</cp:lastModifiedBy>
  <cp:revision>54</cp:revision>
  <dcterms:created xsi:type="dcterms:W3CDTF">2017-09-29T11:54:34Z</dcterms:created>
  <dcterms:modified xsi:type="dcterms:W3CDTF">2023-10-02T08:10:53Z</dcterms:modified>
</cp:coreProperties>
</file>