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5" r:id="rId3"/>
    <p:sldId id="257" r:id="rId4"/>
    <p:sldId id="258" r:id="rId5"/>
    <p:sldId id="259" r:id="rId6"/>
    <p:sldId id="270" r:id="rId7"/>
    <p:sldId id="260" r:id="rId8"/>
    <p:sldId id="269" r:id="rId9"/>
    <p:sldId id="263" r:id="rId10"/>
    <p:sldId id="267" r:id="rId11"/>
    <p:sldId id="268" r:id="rId12"/>
    <p:sldId id="264" r:id="rId13"/>
    <p:sldId id="276" r:id="rId14"/>
    <p:sldId id="261" r:id="rId15"/>
    <p:sldId id="266" r:id="rId16"/>
    <p:sldId id="272" r:id="rId17"/>
    <p:sldId id="273" r:id="rId18"/>
    <p:sldId id="271" r:id="rId19"/>
    <p:sldId id="274" r:id="rId20"/>
    <p:sldId id="26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7B919-1F5C-4BB7-8C21-BB717A3260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34533-330A-48E2-A80C-C05F81D75C4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Řádky respondenti/sloupce proměnné</a:t>
          </a:r>
          <a:endParaRPr lang="en-US" b="1" dirty="0"/>
        </a:p>
      </dgm:t>
    </dgm:pt>
    <dgm:pt modelId="{0A078DD0-24D9-4327-BC99-E424B0348FA7}" type="parTrans" cxnId="{0C4B5C02-7185-4123-81ED-AC2B5C548D27}">
      <dgm:prSet/>
      <dgm:spPr/>
      <dgm:t>
        <a:bodyPr/>
        <a:lstStyle/>
        <a:p>
          <a:endParaRPr lang="en-US"/>
        </a:p>
      </dgm:t>
    </dgm:pt>
    <dgm:pt modelId="{77E90AC9-D9FD-4C06-9118-C6BE744D4A52}" type="sibTrans" cxnId="{0C4B5C02-7185-4123-81ED-AC2B5C548D27}">
      <dgm:prSet/>
      <dgm:spPr/>
      <dgm:t>
        <a:bodyPr/>
        <a:lstStyle/>
        <a:p>
          <a:endParaRPr lang="en-US"/>
        </a:p>
      </dgm:t>
    </dgm:pt>
    <dgm:pt modelId="{CE9FE686-519A-40D8-AF08-D28BFAC6B21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Typy proměnných (nominální, ordinální, intervalové)</a:t>
          </a:r>
          <a:endParaRPr lang="en-US" b="1" dirty="0"/>
        </a:p>
      </dgm:t>
    </dgm:pt>
    <dgm:pt modelId="{454E75D9-F31D-44D9-B7F9-62C2E34A16B3}" type="parTrans" cxnId="{1844D53D-F472-4815-950D-8CB5C6DD48C0}">
      <dgm:prSet/>
      <dgm:spPr/>
      <dgm:t>
        <a:bodyPr/>
        <a:lstStyle/>
        <a:p>
          <a:endParaRPr lang="en-US"/>
        </a:p>
      </dgm:t>
    </dgm:pt>
    <dgm:pt modelId="{3E53C458-97E9-4C20-8DF4-CEB1B71A90AA}" type="sibTrans" cxnId="{1844D53D-F472-4815-950D-8CB5C6DD48C0}">
      <dgm:prSet/>
      <dgm:spPr/>
      <dgm:t>
        <a:bodyPr/>
        <a:lstStyle/>
        <a:p>
          <a:endParaRPr lang="en-US"/>
        </a:p>
      </dgm:t>
    </dgm:pt>
    <dgm:pt modelId="{3A9BAD62-A961-4E6C-B42A-2D93F6365BD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Úprava typu proměnných</a:t>
          </a:r>
          <a:endParaRPr lang="en-US" b="1" dirty="0"/>
        </a:p>
      </dgm:t>
    </dgm:pt>
    <dgm:pt modelId="{DF249BF9-AC5B-418A-B841-3425714982B4}" type="parTrans" cxnId="{69C26CC4-3DFF-4A74-B31A-AAC679A7E759}">
      <dgm:prSet/>
      <dgm:spPr/>
      <dgm:t>
        <a:bodyPr/>
        <a:lstStyle/>
        <a:p>
          <a:endParaRPr lang="en-US"/>
        </a:p>
      </dgm:t>
    </dgm:pt>
    <dgm:pt modelId="{09AE7860-FCFE-4368-AE15-FA26C4918FC5}" type="sibTrans" cxnId="{69C26CC4-3DFF-4A74-B31A-AAC679A7E759}">
      <dgm:prSet/>
      <dgm:spPr/>
      <dgm:t>
        <a:bodyPr/>
        <a:lstStyle/>
        <a:p>
          <a:endParaRPr lang="en-US"/>
        </a:p>
      </dgm:t>
    </dgm:pt>
    <dgm:pt modelId="{93D29785-FF5E-402F-9BF1-4DBA740E98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Filtry: můžu např. chtít analyzovat pouze data od studentek (dvojklik na záhlaví sloupce proměnné a odškrtnutí hodnoty, kterou nechci zobrazovat)</a:t>
          </a:r>
          <a:endParaRPr lang="en-US" dirty="0"/>
        </a:p>
      </dgm:t>
    </dgm:pt>
    <dgm:pt modelId="{8079E421-6CD1-426F-9EF8-9FD2293C5EDE}" type="parTrans" cxnId="{6A612B25-DBAE-469D-8140-D3EF4D99E586}">
      <dgm:prSet/>
      <dgm:spPr/>
      <dgm:t>
        <a:bodyPr/>
        <a:lstStyle/>
        <a:p>
          <a:endParaRPr lang="en-US"/>
        </a:p>
      </dgm:t>
    </dgm:pt>
    <dgm:pt modelId="{9663D1AE-14BC-497B-B4EB-A3DC6318598F}" type="sibTrans" cxnId="{6A612B25-DBAE-469D-8140-D3EF4D99E586}">
      <dgm:prSet/>
      <dgm:spPr/>
      <dgm:t>
        <a:bodyPr/>
        <a:lstStyle/>
        <a:p>
          <a:endParaRPr lang="en-US"/>
        </a:p>
      </dgm:t>
    </dgm:pt>
    <dgm:pt modelId="{E3255A42-51B9-4268-BFB5-2DBE82CB8427}" type="pres">
      <dgm:prSet presAssocID="{C807B919-1F5C-4BB7-8C21-BB717A32601E}" presName="root" presStyleCnt="0">
        <dgm:presLayoutVars>
          <dgm:dir/>
          <dgm:resizeHandles val="exact"/>
        </dgm:presLayoutVars>
      </dgm:prSet>
      <dgm:spPr/>
    </dgm:pt>
    <dgm:pt modelId="{62DA73B2-6906-4B8B-AB30-E72C2662613B}" type="pres">
      <dgm:prSet presAssocID="{8B834533-330A-48E2-A80C-C05F81D75C4B}" presName="compNode" presStyleCnt="0"/>
      <dgm:spPr/>
    </dgm:pt>
    <dgm:pt modelId="{5D64C779-E815-44D7-B15C-8A398C8ABDCC}" type="pres">
      <dgm:prSet presAssocID="{8B834533-330A-48E2-A80C-C05F81D75C4B}" presName="bgRect" presStyleLbl="bgShp" presStyleIdx="0" presStyleCnt="4"/>
      <dgm:spPr/>
    </dgm:pt>
    <dgm:pt modelId="{2FD972DB-BE30-4AB9-A760-0C4D4DEB5233}" type="pres">
      <dgm:prSet presAssocID="{8B834533-330A-48E2-A80C-C05F81D75C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ulka"/>
        </a:ext>
      </dgm:extLst>
    </dgm:pt>
    <dgm:pt modelId="{1D477D7E-7E68-48FB-A127-53EC25AFBC0F}" type="pres">
      <dgm:prSet presAssocID="{8B834533-330A-48E2-A80C-C05F81D75C4B}" presName="spaceRect" presStyleCnt="0"/>
      <dgm:spPr/>
    </dgm:pt>
    <dgm:pt modelId="{E93F00C2-CE38-4842-A351-412952594E24}" type="pres">
      <dgm:prSet presAssocID="{8B834533-330A-48E2-A80C-C05F81D75C4B}" presName="parTx" presStyleLbl="revTx" presStyleIdx="0" presStyleCnt="4">
        <dgm:presLayoutVars>
          <dgm:chMax val="0"/>
          <dgm:chPref val="0"/>
        </dgm:presLayoutVars>
      </dgm:prSet>
      <dgm:spPr/>
    </dgm:pt>
    <dgm:pt modelId="{9DBD59F7-97EC-4D99-887A-2B76D2AA4171}" type="pres">
      <dgm:prSet presAssocID="{77E90AC9-D9FD-4C06-9118-C6BE744D4A52}" presName="sibTrans" presStyleCnt="0"/>
      <dgm:spPr/>
    </dgm:pt>
    <dgm:pt modelId="{BD481D16-5B5A-43A0-844E-88B0ADF713F8}" type="pres">
      <dgm:prSet presAssocID="{CE9FE686-519A-40D8-AF08-D28BFAC6B21D}" presName="compNode" presStyleCnt="0"/>
      <dgm:spPr/>
    </dgm:pt>
    <dgm:pt modelId="{2994A3A7-634F-4BA9-9137-B9F71F12A0E8}" type="pres">
      <dgm:prSet presAssocID="{CE9FE686-519A-40D8-AF08-D28BFAC6B21D}" presName="bgRect" presStyleLbl="bgShp" presStyleIdx="1" presStyleCnt="4"/>
      <dgm:spPr/>
    </dgm:pt>
    <dgm:pt modelId="{0FB3FEB4-100F-4C61-91EB-B9B30DFA8C57}" type="pres">
      <dgm:prSet presAssocID="{CE9FE686-519A-40D8-AF08-D28BFAC6B2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konečno"/>
        </a:ext>
      </dgm:extLst>
    </dgm:pt>
    <dgm:pt modelId="{47D8166A-E64F-44AC-8A58-78537B895144}" type="pres">
      <dgm:prSet presAssocID="{CE9FE686-519A-40D8-AF08-D28BFAC6B21D}" presName="spaceRect" presStyleCnt="0"/>
      <dgm:spPr/>
    </dgm:pt>
    <dgm:pt modelId="{69AC3532-4E89-4034-9F83-A9DCCC95894A}" type="pres">
      <dgm:prSet presAssocID="{CE9FE686-519A-40D8-AF08-D28BFAC6B21D}" presName="parTx" presStyleLbl="revTx" presStyleIdx="1" presStyleCnt="4">
        <dgm:presLayoutVars>
          <dgm:chMax val="0"/>
          <dgm:chPref val="0"/>
        </dgm:presLayoutVars>
      </dgm:prSet>
      <dgm:spPr/>
    </dgm:pt>
    <dgm:pt modelId="{82EC76E4-9B10-4566-96A0-337D2BB188BA}" type="pres">
      <dgm:prSet presAssocID="{3E53C458-97E9-4C20-8DF4-CEB1B71A90AA}" presName="sibTrans" presStyleCnt="0"/>
      <dgm:spPr/>
    </dgm:pt>
    <dgm:pt modelId="{947341D4-0426-43C3-8D2D-CE063CF825DF}" type="pres">
      <dgm:prSet presAssocID="{3A9BAD62-A961-4E6C-B42A-2D93F6365BDD}" presName="compNode" presStyleCnt="0"/>
      <dgm:spPr/>
    </dgm:pt>
    <dgm:pt modelId="{9AEE7265-0A54-440D-A4AE-C4207ECEA33A}" type="pres">
      <dgm:prSet presAssocID="{3A9BAD62-A961-4E6C-B42A-2D93F6365BDD}" presName="bgRect" presStyleLbl="bgShp" presStyleIdx="2" presStyleCnt="4"/>
      <dgm:spPr/>
    </dgm:pt>
    <dgm:pt modelId="{65263E0C-AA1B-4FB4-8961-428BA20E15FF}" type="pres">
      <dgm:prSet presAssocID="{3A9BAD62-A961-4E6C-B42A-2D93F6365B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933D8052-0611-4F97-9BA3-8B9105C4CC83}" type="pres">
      <dgm:prSet presAssocID="{3A9BAD62-A961-4E6C-B42A-2D93F6365BDD}" presName="spaceRect" presStyleCnt="0"/>
      <dgm:spPr/>
    </dgm:pt>
    <dgm:pt modelId="{2F2441DC-0558-4E43-ABFE-0EAC63ECE772}" type="pres">
      <dgm:prSet presAssocID="{3A9BAD62-A961-4E6C-B42A-2D93F6365BDD}" presName="parTx" presStyleLbl="revTx" presStyleIdx="2" presStyleCnt="4">
        <dgm:presLayoutVars>
          <dgm:chMax val="0"/>
          <dgm:chPref val="0"/>
        </dgm:presLayoutVars>
      </dgm:prSet>
      <dgm:spPr/>
    </dgm:pt>
    <dgm:pt modelId="{9399EAF7-2E9D-4B46-9FAC-FF5587A0DBCC}" type="pres">
      <dgm:prSet presAssocID="{09AE7860-FCFE-4368-AE15-FA26C4918FC5}" presName="sibTrans" presStyleCnt="0"/>
      <dgm:spPr/>
    </dgm:pt>
    <dgm:pt modelId="{67F11C02-FE70-46F5-AF91-4F9CEF547A7F}" type="pres">
      <dgm:prSet presAssocID="{93D29785-FF5E-402F-9BF1-4DBA740E98FA}" presName="compNode" presStyleCnt="0"/>
      <dgm:spPr/>
    </dgm:pt>
    <dgm:pt modelId="{FBB58D5B-B4F9-4963-9BD4-4D52B16036E4}" type="pres">
      <dgm:prSet presAssocID="{93D29785-FF5E-402F-9BF1-4DBA740E98FA}" presName="bgRect" presStyleLbl="bgShp" presStyleIdx="3" presStyleCnt="4"/>
      <dgm:spPr/>
    </dgm:pt>
    <dgm:pt modelId="{3DFA5C17-B3F1-4EE2-A649-5CF39996F63E}" type="pres">
      <dgm:prSet presAssocID="{93D29785-FF5E-402F-9BF1-4DBA740E98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ematika"/>
        </a:ext>
      </dgm:extLst>
    </dgm:pt>
    <dgm:pt modelId="{4B8B0CC1-6706-4ACF-8B5F-4D916F63668D}" type="pres">
      <dgm:prSet presAssocID="{93D29785-FF5E-402F-9BF1-4DBA740E98FA}" presName="spaceRect" presStyleCnt="0"/>
      <dgm:spPr/>
    </dgm:pt>
    <dgm:pt modelId="{19465A85-AE9C-4091-B175-639B804A5A90}" type="pres">
      <dgm:prSet presAssocID="{93D29785-FF5E-402F-9BF1-4DBA740E98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C4B5C02-7185-4123-81ED-AC2B5C548D27}" srcId="{C807B919-1F5C-4BB7-8C21-BB717A32601E}" destId="{8B834533-330A-48E2-A80C-C05F81D75C4B}" srcOrd="0" destOrd="0" parTransId="{0A078DD0-24D9-4327-BC99-E424B0348FA7}" sibTransId="{77E90AC9-D9FD-4C06-9118-C6BE744D4A52}"/>
    <dgm:cxn modelId="{B8AE9E0F-A027-4CAA-A070-B8C7A05EC3EB}" type="presOf" srcId="{CE9FE686-519A-40D8-AF08-D28BFAC6B21D}" destId="{69AC3532-4E89-4034-9F83-A9DCCC95894A}" srcOrd="0" destOrd="0" presId="urn:microsoft.com/office/officeart/2018/2/layout/IconVerticalSolidList"/>
    <dgm:cxn modelId="{6A612B25-DBAE-469D-8140-D3EF4D99E586}" srcId="{C807B919-1F5C-4BB7-8C21-BB717A32601E}" destId="{93D29785-FF5E-402F-9BF1-4DBA740E98FA}" srcOrd="3" destOrd="0" parTransId="{8079E421-6CD1-426F-9EF8-9FD2293C5EDE}" sibTransId="{9663D1AE-14BC-497B-B4EB-A3DC6318598F}"/>
    <dgm:cxn modelId="{1844D53D-F472-4815-950D-8CB5C6DD48C0}" srcId="{C807B919-1F5C-4BB7-8C21-BB717A32601E}" destId="{CE9FE686-519A-40D8-AF08-D28BFAC6B21D}" srcOrd="1" destOrd="0" parTransId="{454E75D9-F31D-44D9-B7F9-62C2E34A16B3}" sibTransId="{3E53C458-97E9-4C20-8DF4-CEB1B71A90AA}"/>
    <dgm:cxn modelId="{3E0B5C7C-E13C-443F-AE26-3ABDFADD3963}" type="presOf" srcId="{C807B919-1F5C-4BB7-8C21-BB717A32601E}" destId="{E3255A42-51B9-4268-BFB5-2DBE82CB8427}" srcOrd="0" destOrd="0" presId="urn:microsoft.com/office/officeart/2018/2/layout/IconVerticalSolidList"/>
    <dgm:cxn modelId="{FE76349F-09D3-4045-A764-87D883B31435}" type="presOf" srcId="{93D29785-FF5E-402F-9BF1-4DBA740E98FA}" destId="{19465A85-AE9C-4091-B175-639B804A5A90}" srcOrd="0" destOrd="0" presId="urn:microsoft.com/office/officeart/2018/2/layout/IconVerticalSolidList"/>
    <dgm:cxn modelId="{69C26CC4-3DFF-4A74-B31A-AAC679A7E759}" srcId="{C807B919-1F5C-4BB7-8C21-BB717A32601E}" destId="{3A9BAD62-A961-4E6C-B42A-2D93F6365BDD}" srcOrd="2" destOrd="0" parTransId="{DF249BF9-AC5B-418A-B841-3425714982B4}" sibTransId="{09AE7860-FCFE-4368-AE15-FA26C4918FC5}"/>
    <dgm:cxn modelId="{C5B18DC5-9E7C-4319-8ACA-371C9AD71AF1}" type="presOf" srcId="{3A9BAD62-A961-4E6C-B42A-2D93F6365BDD}" destId="{2F2441DC-0558-4E43-ABFE-0EAC63ECE772}" srcOrd="0" destOrd="0" presId="urn:microsoft.com/office/officeart/2018/2/layout/IconVerticalSolidList"/>
    <dgm:cxn modelId="{E3CE1BCE-2524-4C5A-84B0-C860A20FC898}" type="presOf" srcId="{8B834533-330A-48E2-A80C-C05F81D75C4B}" destId="{E93F00C2-CE38-4842-A351-412952594E24}" srcOrd="0" destOrd="0" presId="urn:microsoft.com/office/officeart/2018/2/layout/IconVerticalSolidList"/>
    <dgm:cxn modelId="{C9040652-EED1-4E4B-B900-2FE56BB80CCB}" type="presParOf" srcId="{E3255A42-51B9-4268-BFB5-2DBE82CB8427}" destId="{62DA73B2-6906-4B8B-AB30-E72C2662613B}" srcOrd="0" destOrd="0" presId="urn:microsoft.com/office/officeart/2018/2/layout/IconVerticalSolidList"/>
    <dgm:cxn modelId="{7E8893A9-CAB6-4C77-B48B-0107F5500433}" type="presParOf" srcId="{62DA73B2-6906-4B8B-AB30-E72C2662613B}" destId="{5D64C779-E815-44D7-B15C-8A398C8ABDCC}" srcOrd="0" destOrd="0" presId="urn:microsoft.com/office/officeart/2018/2/layout/IconVerticalSolidList"/>
    <dgm:cxn modelId="{FDD9AE9D-B30A-43A1-B305-0329E4E20EA5}" type="presParOf" srcId="{62DA73B2-6906-4B8B-AB30-E72C2662613B}" destId="{2FD972DB-BE30-4AB9-A760-0C4D4DEB5233}" srcOrd="1" destOrd="0" presId="urn:microsoft.com/office/officeart/2018/2/layout/IconVerticalSolidList"/>
    <dgm:cxn modelId="{8D2E5C28-8348-431D-B3C4-B58B23C1F989}" type="presParOf" srcId="{62DA73B2-6906-4B8B-AB30-E72C2662613B}" destId="{1D477D7E-7E68-48FB-A127-53EC25AFBC0F}" srcOrd="2" destOrd="0" presId="urn:microsoft.com/office/officeart/2018/2/layout/IconVerticalSolidList"/>
    <dgm:cxn modelId="{6345D2AC-862C-464F-8E9A-7A06F73FCB3C}" type="presParOf" srcId="{62DA73B2-6906-4B8B-AB30-E72C2662613B}" destId="{E93F00C2-CE38-4842-A351-412952594E24}" srcOrd="3" destOrd="0" presId="urn:microsoft.com/office/officeart/2018/2/layout/IconVerticalSolidList"/>
    <dgm:cxn modelId="{A9C6D7BF-8776-48C7-9D5D-A2CBA08109A9}" type="presParOf" srcId="{E3255A42-51B9-4268-BFB5-2DBE82CB8427}" destId="{9DBD59F7-97EC-4D99-887A-2B76D2AA4171}" srcOrd="1" destOrd="0" presId="urn:microsoft.com/office/officeart/2018/2/layout/IconVerticalSolidList"/>
    <dgm:cxn modelId="{B17F6B85-DE25-4990-9EF1-E88FA4355C81}" type="presParOf" srcId="{E3255A42-51B9-4268-BFB5-2DBE82CB8427}" destId="{BD481D16-5B5A-43A0-844E-88B0ADF713F8}" srcOrd="2" destOrd="0" presId="urn:microsoft.com/office/officeart/2018/2/layout/IconVerticalSolidList"/>
    <dgm:cxn modelId="{910036CE-4788-4EB1-BD58-3E5888805775}" type="presParOf" srcId="{BD481D16-5B5A-43A0-844E-88B0ADF713F8}" destId="{2994A3A7-634F-4BA9-9137-B9F71F12A0E8}" srcOrd="0" destOrd="0" presId="urn:microsoft.com/office/officeart/2018/2/layout/IconVerticalSolidList"/>
    <dgm:cxn modelId="{45EA87DE-14E0-4454-845A-40CBCBA89A70}" type="presParOf" srcId="{BD481D16-5B5A-43A0-844E-88B0ADF713F8}" destId="{0FB3FEB4-100F-4C61-91EB-B9B30DFA8C57}" srcOrd="1" destOrd="0" presId="urn:microsoft.com/office/officeart/2018/2/layout/IconVerticalSolidList"/>
    <dgm:cxn modelId="{F7CB3EF0-532E-4C1B-A724-3D36B63FD878}" type="presParOf" srcId="{BD481D16-5B5A-43A0-844E-88B0ADF713F8}" destId="{47D8166A-E64F-44AC-8A58-78537B895144}" srcOrd="2" destOrd="0" presId="urn:microsoft.com/office/officeart/2018/2/layout/IconVerticalSolidList"/>
    <dgm:cxn modelId="{EA7C59C2-C2C3-429C-8410-20CD3B7A14E6}" type="presParOf" srcId="{BD481D16-5B5A-43A0-844E-88B0ADF713F8}" destId="{69AC3532-4E89-4034-9F83-A9DCCC95894A}" srcOrd="3" destOrd="0" presId="urn:microsoft.com/office/officeart/2018/2/layout/IconVerticalSolidList"/>
    <dgm:cxn modelId="{4EEB3F96-7424-4174-9B8C-F6D5BE0664EE}" type="presParOf" srcId="{E3255A42-51B9-4268-BFB5-2DBE82CB8427}" destId="{82EC76E4-9B10-4566-96A0-337D2BB188BA}" srcOrd="3" destOrd="0" presId="urn:microsoft.com/office/officeart/2018/2/layout/IconVerticalSolidList"/>
    <dgm:cxn modelId="{C026C679-BB7D-410C-9CAE-17313C9BF9DD}" type="presParOf" srcId="{E3255A42-51B9-4268-BFB5-2DBE82CB8427}" destId="{947341D4-0426-43C3-8D2D-CE063CF825DF}" srcOrd="4" destOrd="0" presId="urn:microsoft.com/office/officeart/2018/2/layout/IconVerticalSolidList"/>
    <dgm:cxn modelId="{4969B354-C341-4111-BFF4-DB91C4344632}" type="presParOf" srcId="{947341D4-0426-43C3-8D2D-CE063CF825DF}" destId="{9AEE7265-0A54-440D-A4AE-C4207ECEA33A}" srcOrd="0" destOrd="0" presId="urn:microsoft.com/office/officeart/2018/2/layout/IconVerticalSolidList"/>
    <dgm:cxn modelId="{2CBA6C26-5308-4CEC-9F25-8017D8E2F263}" type="presParOf" srcId="{947341D4-0426-43C3-8D2D-CE063CF825DF}" destId="{65263E0C-AA1B-4FB4-8961-428BA20E15FF}" srcOrd="1" destOrd="0" presId="urn:microsoft.com/office/officeart/2018/2/layout/IconVerticalSolidList"/>
    <dgm:cxn modelId="{ECF05C4F-2E3E-4E46-A175-14DEAEABC6F4}" type="presParOf" srcId="{947341D4-0426-43C3-8D2D-CE063CF825DF}" destId="{933D8052-0611-4F97-9BA3-8B9105C4CC83}" srcOrd="2" destOrd="0" presId="urn:microsoft.com/office/officeart/2018/2/layout/IconVerticalSolidList"/>
    <dgm:cxn modelId="{A2B45105-68BA-42E4-8724-C137D0FD70CA}" type="presParOf" srcId="{947341D4-0426-43C3-8D2D-CE063CF825DF}" destId="{2F2441DC-0558-4E43-ABFE-0EAC63ECE772}" srcOrd="3" destOrd="0" presId="urn:microsoft.com/office/officeart/2018/2/layout/IconVerticalSolidList"/>
    <dgm:cxn modelId="{005C281C-0DEA-4FC7-9D31-D48FCCA861C5}" type="presParOf" srcId="{E3255A42-51B9-4268-BFB5-2DBE82CB8427}" destId="{9399EAF7-2E9D-4B46-9FAC-FF5587A0DBCC}" srcOrd="5" destOrd="0" presId="urn:microsoft.com/office/officeart/2018/2/layout/IconVerticalSolidList"/>
    <dgm:cxn modelId="{95BA6169-1C5C-4B14-AB5B-344CEAEF8C70}" type="presParOf" srcId="{E3255A42-51B9-4268-BFB5-2DBE82CB8427}" destId="{67F11C02-FE70-46F5-AF91-4F9CEF547A7F}" srcOrd="6" destOrd="0" presId="urn:microsoft.com/office/officeart/2018/2/layout/IconVerticalSolidList"/>
    <dgm:cxn modelId="{C688743C-4159-486B-BCE9-25B5F7064CD7}" type="presParOf" srcId="{67F11C02-FE70-46F5-AF91-4F9CEF547A7F}" destId="{FBB58D5B-B4F9-4963-9BD4-4D52B16036E4}" srcOrd="0" destOrd="0" presId="urn:microsoft.com/office/officeart/2018/2/layout/IconVerticalSolidList"/>
    <dgm:cxn modelId="{B84C8D16-4AB7-4963-93B6-BEC367ABF644}" type="presParOf" srcId="{67F11C02-FE70-46F5-AF91-4F9CEF547A7F}" destId="{3DFA5C17-B3F1-4EE2-A649-5CF39996F63E}" srcOrd="1" destOrd="0" presId="urn:microsoft.com/office/officeart/2018/2/layout/IconVerticalSolidList"/>
    <dgm:cxn modelId="{3790875E-C1D6-4DC4-B86E-A2D5925D4386}" type="presParOf" srcId="{67F11C02-FE70-46F5-AF91-4F9CEF547A7F}" destId="{4B8B0CC1-6706-4ACF-8B5F-4D916F63668D}" srcOrd="2" destOrd="0" presId="urn:microsoft.com/office/officeart/2018/2/layout/IconVerticalSolidList"/>
    <dgm:cxn modelId="{8C679B27-4D84-4655-B8D2-FACA46400BFB}" type="presParOf" srcId="{67F11C02-FE70-46F5-AF91-4F9CEF547A7F}" destId="{19465A85-AE9C-4091-B175-639B804A5A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33E47-B12E-426F-BBC9-CED3E41163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C118B2-65FF-4565-B8B2-A717BF067A23}">
      <dgm:prSet custT="1"/>
      <dgm:spPr/>
      <dgm:t>
        <a:bodyPr/>
        <a:lstStyle/>
        <a:p>
          <a:r>
            <a:rPr lang="cs-CZ" sz="1800" b="1" i="0" dirty="0"/>
            <a:t>nominální proměnné </a:t>
          </a:r>
          <a:r>
            <a:rPr lang="cs-CZ" sz="1800" b="0" i="0" dirty="0"/>
            <a:t>– jsou proměnné, u nichž nejsme schopni nijak odlišit jejich intenzitu, neexistuje více nebo méně. Typickou nominální proměnnou je pohlaví (přestože v datové matici přidělíme např. 1-muž a 2-žena neznamená to, že jedno pohlaví je lepší 😊</a:t>
          </a:r>
          <a:r>
            <a:rPr lang="en-US" sz="1800" b="0" i="0" dirty="0"/>
            <a:t>;</a:t>
          </a:r>
          <a:r>
            <a:rPr lang="cs-CZ" sz="1800" b="0" i="0" dirty="0"/>
            <a:t> místo narození)</a:t>
          </a:r>
          <a:endParaRPr lang="en-US" sz="1800" dirty="0"/>
        </a:p>
      </dgm:t>
    </dgm:pt>
    <dgm:pt modelId="{739C84F3-7185-405A-ADBE-1AE629A2880C}" type="parTrans" cxnId="{8E73BBE0-0847-4AC3-91E6-644EBC79ED33}">
      <dgm:prSet/>
      <dgm:spPr/>
      <dgm:t>
        <a:bodyPr/>
        <a:lstStyle/>
        <a:p>
          <a:endParaRPr lang="en-US"/>
        </a:p>
      </dgm:t>
    </dgm:pt>
    <dgm:pt modelId="{E991749C-721B-4296-877E-0FBE605C5AD6}" type="sibTrans" cxnId="{8E73BBE0-0847-4AC3-91E6-644EBC79ED33}">
      <dgm:prSet/>
      <dgm:spPr/>
      <dgm:t>
        <a:bodyPr/>
        <a:lstStyle/>
        <a:p>
          <a:endParaRPr lang="en-US"/>
        </a:p>
      </dgm:t>
    </dgm:pt>
    <dgm:pt modelId="{0E13774C-DA0E-4460-BAC2-AECD2E659DA6}">
      <dgm:prSet custT="1"/>
      <dgm:spPr/>
      <dgm:t>
        <a:bodyPr/>
        <a:lstStyle/>
        <a:p>
          <a:r>
            <a:rPr lang="cs-CZ" sz="1800" b="1" i="0" dirty="0"/>
            <a:t>ordinální proměnné </a:t>
          </a:r>
          <a:r>
            <a:rPr lang="cs-CZ" sz="1800" b="0" i="0" dirty="0"/>
            <a:t>– jsou proměnné, u nichž jsme schopni odlišit intenzitu, tzn. můžeme odlišit více nebo méně, ale máme pouze menší množství kategorií (typicky 5-10). Typickou ordinální proměnnou může být výše příjmu, která je rozdělena do několika kategorií (do 9 999; 10 000 – 14 999; 15 000 -  19 999; 20 000 – 29 999; 30 000 – 49 999; 50 000 – 99 999; 100 000 a více) </a:t>
          </a:r>
          <a:endParaRPr lang="en-US" sz="1800" dirty="0"/>
        </a:p>
      </dgm:t>
    </dgm:pt>
    <dgm:pt modelId="{79032D8E-38C1-46DF-87AC-6F3F3958C359}" type="parTrans" cxnId="{AF54FDAE-36C2-48DD-9A19-41490C076685}">
      <dgm:prSet/>
      <dgm:spPr/>
      <dgm:t>
        <a:bodyPr/>
        <a:lstStyle/>
        <a:p>
          <a:endParaRPr lang="en-US"/>
        </a:p>
      </dgm:t>
    </dgm:pt>
    <dgm:pt modelId="{0E5C2F26-4AA3-460A-A7C8-852AAE20FF98}" type="sibTrans" cxnId="{AF54FDAE-36C2-48DD-9A19-41490C076685}">
      <dgm:prSet/>
      <dgm:spPr/>
      <dgm:t>
        <a:bodyPr/>
        <a:lstStyle/>
        <a:p>
          <a:endParaRPr lang="en-US"/>
        </a:p>
      </dgm:t>
    </dgm:pt>
    <dgm:pt modelId="{C0877502-8287-4CEE-875D-39FEDF0EA26B}">
      <dgm:prSet/>
      <dgm:spPr/>
      <dgm:t>
        <a:bodyPr/>
        <a:lstStyle/>
        <a:p>
          <a:r>
            <a:rPr lang="cs-CZ" b="1" i="0" dirty="0"/>
            <a:t>intervalové proměnné </a:t>
          </a:r>
          <a:r>
            <a:rPr lang="cs-CZ" b="0" i="0" dirty="0"/>
            <a:t>= jsou proměnné, u nichž jsme velmi dobře schopni odlišit intenzitu, máme velké množství kategorií. Typickou intervalovou proměnnou může být výše příjmu, kterou respondent vypisuje číslem.</a:t>
          </a:r>
          <a:endParaRPr lang="en-US" dirty="0"/>
        </a:p>
      </dgm:t>
    </dgm:pt>
    <dgm:pt modelId="{9856ED33-68AE-4F13-BDC8-6C8708C12648}" type="parTrans" cxnId="{157EC728-3365-4801-AD81-D30E31E4EB05}">
      <dgm:prSet/>
      <dgm:spPr/>
      <dgm:t>
        <a:bodyPr/>
        <a:lstStyle/>
        <a:p>
          <a:endParaRPr lang="en-US"/>
        </a:p>
      </dgm:t>
    </dgm:pt>
    <dgm:pt modelId="{4F5A1F77-948D-4D69-8106-5E3F736EA7F6}" type="sibTrans" cxnId="{157EC728-3365-4801-AD81-D30E31E4EB05}">
      <dgm:prSet/>
      <dgm:spPr/>
      <dgm:t>
        <a:bodyPr/>
        <a:lstStyle/>
        <a:p>
          <a:endParaRPr lang="en-US"/>
        </a:p>
      </dgm:t>
    </dgm:pt>
    <dgm:pt modelId="{78192ACB-775C-47A6-84EB-BBF54DC475D1}" type="pres">
      <dgm:prSet presAssocID="{26A33E47-B12E-426F-BBC9-CED3E41163B9}" presName="vert0" presStyleCnt="0">
        <dgm:presLayoutVars>
          <dgm:dir/>
          <dgm:animOne val="branch"/>
          <dgm:animLvl val="lvl"/>
        </dgm:presLayoutVars>
      </dgm:prSet>
      <dgm:spPr/>
    </dgm:pt>
    <dgm:pt modelId="{C8866DB8-5F87-45D2-B966-F0066DDE91E7}" type="pres">
      <dgm:prSet presAssocID="{4FC118B2-65FF-4565-B8B2-A717BF067A23}" presName="thickLine" presStyleLbl="alignNode1" presStyleIdx="0" presStyleCnt="3"/>
      <dgm:spPr/>
    </dgm:pt>
    <dgm:pt modelId="{EC541FB1-9FF8-4C3E-9D81-8CFE3E0E9558}" type="pres">
      <dgm:prSet presAssocID="{4FC118B2-65FF-4565-B8B2-A717BF067A23}" presName="horz1" presStyleCnt="0"/>
      <dgm:spPr/>
    </dgm:pt>
    <dgm:pt modelId="{09258A8E-89D5-49AF-B8B2-04C5B78060C1}" type="pres">
      <dgm:prSet presAssocID="{4FC118B2-65FF-4565-B8B2-A717BF067A23}" presName="tx1" presStyleLbl="revTx" presStyleIdx="0" presStyleCnt="3"/>
      <dgm:spPr/>
    </dgm:pt>
    <dgm:pt modelId="{A99AD3BF-2BF7-436E-9073-24C1FCE79E35}" type="pres">
      <dgm:prSet presAssocID="{4FC118B2-65FF-4565-B8B2-A717BF067A23}" presName="vert1" presStyleCnt="0"/>
      <dgm:spPr/>
    </dgm:pt>
    <dgm:pt modelId="{43AC2118-3059-4EDC-B330-33F02B61CF83}" type="pres">
      <dgm:prSet presAssocID="{0E13774C-DA0E-4460-BAC2-AECD2E659DA6}" presName="thickLine" presStyleLbl="alignNode1" presStyleIdx="1" presStyleCnt="3"/>
      <dgm:spPr/>
    </dgm:pt>
    <dgm:pt modelId="{AC335A63-7C11-4619-9E39-964F8B9F9315}" type="pres">
      <dgm:prSet presAssocID="{0E13774C-DA0E-4460-BAC2-AECD2E659DA6}" presName="horz1" presStyleCnt="0"/>
      <dgm:spPr/>
    </dgm:pt>
    <dgm:pt modelId="{8D0A8E83-8480-44CE-A754-6308E0188365}" type="pres">
      <dgm:prSet presAssocID="{0E13774C-DA0E-4460-BAC2-AECD2E659DA6}" presName="tx1" presStyleLbl="revTx" presStyleIdx="1" presStyleCnt="3" custScaleY="97310"/>
      <dgm:spPr/>
    </dgm:pt>
    <dgm:pt modelId="{1324EDA6-3815-4521-93C7-693CC4F33EB3}" type="pres">
      <dgm:prSet presAssocID="{0E13774C-DA0E-4460-BAC2-AECD2E659DA6}" presName="vert1" presStyleCnt="0"/>
      <dgm:spPr/>
    </dgm:pt>
    <dgm:pt modelId="{D35245E3-5B6B-4E31-AD4C-ED8B857CCDC7}" type="pres">
      <dgm:prSet presAssocID="{C0877502-8287-4CEE-875D-39FEDF0EA26B}" presName="thickLine" presStyleLbl="alignNode1" presStyleIdx="2" presStyleCnt="3"/>
      <dgm:spPr/>
    </dgm:pt>
    <dgm:pt modelId="{E8CB0AC4-19DA-4F37-A792-0C227EF5A543}" type="pres">
      <dgm:prSet presAssocID="{C0877502-8287-4CEE-875D-39FEDF0EA26B}" presName="horz1" presStyleCnt="0"/>
      <dgm:spPr/>
    </dgm:pt>
    <dgm:pt modelId="{CD252533-7B17-4A74-BBB6-AD2DB13260A3}" type="pres">
      <dgm:prSet presAssocID="{C0877502-8287-4CEE-875D-39FEDF0EA26B}" presName="tx1" presStyleLbl="revTx" presStyleIdx="2" presStyleCnt="3"/>
      <dgm:spPr/>
    </dgm:pt>
    <dgm:pt modelId="{EF3604BA-CEE3-4F11-A3F2-BF7CD22A2897}" type="pres">
      <dgm:prSet presAssocID="{C0877502-8287-4CEE-875D-39FEDF0EA26B}" presName="vert1" presStyleCnt="0"/>
      <dgm:spPr/>
    </dgm:pt>
  </dgm:ptLst>
  <dgm:cxnLst>
    <dgm:cxn modelId="{A8C3B90C-0AD1-4225-9DDA-CF9B8782A872}" type="presOf" srcId="{0E13774C-DA0E-4460-BAC2-AECD2E659DA6}" destId="{8D0A8E83-8480-44CE-A754-6308E0188365}" srcOrd="0" destOrd="0" presId="urn:microsoft.com/office/officeart/2008/layout/LinedList"/>
    <dgm:cxn modelId="{157EC728-3365-4801-AD81-D30E31E4EB05}" srcId="{26A33E47-B12E-426F-BBC9-CED3E41163B9}" destId="{C0877502-8287-4CEE-875D-39FEDF0EA26B}" srcOrd="2" destOrd="0" parTransId="{9856ED33-68AE-4F13-BDC8-6C8708C12648}" sibTransId="{4F5A1F77-948D-4D69-8106-5E3F736EA7F6}"/>
    <dgm:cxn modelId="{CEA2584A-29DF-4FC1-90C5-6BEA1A55D627}" type="presOf" srcId="{4FC118B2-65FF-4565-B8B2-A717BF067A23}" destId="{09258A8E-89D5-49AF-B8B2-04C5B78060C1}" srcOrd="0" destOrd="0" presId="urn:microsoft.com/office/officeart/2008/layout/LinedList"/>
    <dgm:cxn modelId="{D8189D4D-6855-437F-A2F5-356A937C3D40}" type="presOf" srcId="{C0877502-8287-4CEE-875D-39FEDF0EA26B}" destId="{CD252533-7B17-4A74-BBB6-AD2DB13260A3}" srcOrd="0" destOrd="0" presId="urn:microsoft.com/office/officeart/2008/layout/LinedList"/>
    <dgm:cxn modelId="{AF54FDAE-36C2-48DD-9A19-41490C076685}" srcId="{26A33E47-B12E-426F-BBC9-CED3E41163B9}" destId="{0E13774C-DA0E-4460-BAC2-AECD2E659DA6}" srcOrd="1" destOrd="0" parTransId="{79032D8E-38C1-46DF-87AC-6F3F3958C359}" sibTransId="{0E5C2F26-4AA3-460A-A7C8-852AAE20FF98}"/>
    <dgm:cxn modelId="{8E73BBE0-0847-4AC3-91E6-644EBC79ED33}" srcId="{26A33E47-B12E-426F-BBC9-CED3E41163B9}" destId="{4FC118B2-65FF-4565-B8B2-A717BF067A23}" srcOrd="0" destOrd="0" parTransId="{739C84F3-7185-405A-ADBE-1AE629A2880C}" sibTransId="{E991749C-721B-4296-877E-0FBE605C5AD6}"/>
    <dgm:cxn modelId="{B3A9DFE6-BC02-4713-9822-3D076797CFBA}" type="presOf" srcId="{26A33E47-B12E-426F-BBC9-CED3E41163B9}" destId="{78192ACB-775C-47A6-84EB-BBF54DC475D1}" srcOrd="0" destOrd="0" presId="urn:microsoft.com/office/officeart/2008/layout/LinedList"/>
    <dgm:cxn modelId="{58B922B5-33BC-4F9B-95B9-C07AAFF2120D}" type="presParOf" srcId="{78192ACB-775C-47A6-84EB-BBF54DC475D1}" destId="{C8866DB8-5F87-45D2-B966-F0066DDE91E7}" srcOrd="0" destOrd="0" presId="urn:microsoft.com/office/officeart/2008/layout/LinedList"/>
    <dgm:cxn modelId="{27ACA568-6F29-4DE4-BB53-97927ED40083}" type="presParOf" srcId="{78192ACB-775C-47A6-84EB-BBF54DC475D1}" destId="{EC541FB1-9FF8-4C3E-9D81-8CFE3E0E9558}" srcOrd="1" destOrd="0" presId="urn:microsoft.com/office/officeart/2008/layout/LinedList"/>
    <dgm:cxn modelId="{49B1CC50-7DF9-411C-874A-81E24408C77E}" type="presParOf" srcId="{EC541FB1-9FF8-4C3E-9D81-8CFE3E0E9558}" destId="{09258A8E-89D5-49AF-B8B2-04C5B78060C1}" srcOrd="0" destOrd="0" presId="urn:microsoft.com/office/officeart/2008/layout/LinedList"/>
    <dgm:cxn modelId="{6541CECC-6F82-4DE3-B1ED-E50DAEA89C14}" type="presParOf" srcId="{EC541FB1-9FF8-4C3E-9D81-8CFE3E0E9558}" destId="{A99AD3BF-2BF7-436E-9073-24C1FCE79E35}" srcOrd="1" destOrd="0" presId="urn:microsoft.com/office/officeart/2008/layout/LinedList"/>
    <dgm:cxn modelId="{3820922D-97D3-4E93-85D6-09C8ABC09F3F}" type="presParOf" srcId="{78192ACB-775C-47A6-84EB-BBF54DC475D1}" destId="{43AC2118-3059-4EDC-B330-33F02B61CF83}" srcOrd="2" destOrd="0" presId="urn:microsoft.com/office/officeart/2008/layout/LinedList"/>
    <dgm:cxn modelId="{0246B1D5-3FDB-46B9-B4BE-3F0DB54B98E2}" type="presParOf" srcId="{78192ACB-775C-47A6-84EB-BBF54DC475D1}" destId="{AC335A63-7C11-4619-9E39-964F8B9F9315}" srcOrd="3" destOrd="0" presId="urn:microsoft.com/office/officeart/2008/layout/LinedList"/>
    <dgm:cxn modelId="{246AA448-D390-47DD-99EA-C86E15B6C16E}" type="presParOf" srcId="{AC335A63-7C11-4619-9E39-964F8B9F9315}" destId="{8D0A8E83-8480-44CE-A754-6308E0188365}" srcOrd="0" destOrd="0" presId="urn:microsoft.com/office/officeart/2008/layout/LinedList"/>
    <dgm:cxn modelId="{FC6AB9A0-9B7E-4A10-8F45-C7907DBF768A}" type="presParOf" srcId="{AC335A63-7C11-4619-9E39-964F8B9F9315}" destId="{1324EDA6-3815-4521-93C7-693CC4F33EB3}" srcOrd="1" destOrd="0" presId="urn:microsoft.com/office/officeart/2008/layout/LinedList"/>
    <dgm:cxn modelId="{E91F80AA-F80A-463F-AAF8-C8D2D4436EF3}" type="presParOf" srcId="{78192ACB-775C-47A6-84EB-BBF54DC475D1}" destId="{D35245E3-5B6B-4E31-AD4C-ED8B857CCDC7}" srcOrd="4" destOrd="0" presId="urn:microsoft.com/office/officeart/2008/layout/LinedList"/>
    <dgm:cxn modelId="{34D0EB7B-E790-4356-A435-C029576F153F}" type="presParOf" srcId="{78192ACB-775C-47A6-84EB-BBF54DC475D1}" destId="{E8CB0AC4-19DA-4F37-A792-0C227EF5A543}" srcOrd="5" destOrd="0" presId="urn:microsoft.com/office/officeart/2008/layout/LinedList"/>
    <dgm:cxn modelId="{84EB1FA7-248E-490C-92D7-D6349E99688D}" type="presParOf" srcId="{E8CB0AC4-19DA-4F37-A792-0C227EF5A543}" destId="{CD252533-7B17-4A74-BBB6-AD2DB13260A3}" srcOrd="0" destOrd="0" presId="urn:microsoft.com/office/officeart/2008/layout/LinedList"/>
    <dgm:cxn modelId="{32A55CD1-C515-4150-8226-4EB268929291}" type="presParOf" srcId="{E8CB0AC4-19DA-4F37-A792-0C227EF5A543}" destId="{EF3604BA-CEE3-4F11-A3F2-BF7CD22A28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C779-E815-44D7-B15C-8A398C8ABDCC}">
      <dsp:nvSpPr>
        <dsp:cNvPr id="0" name=""/>
        <dsp:cNvSpPr/>
      </dsp:nvSpPr>
      <dsp:spPr>
        <a:xfrm>
          <a:off x="0" y="1726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972DB-BE30-4AB9-A760-0C4D4DEB5233}">
      <dsp:nvSpPr>
        <dsp:cNvPr id="0" name=""/>
        <dsp:cNvSpPr/>
      </dsp:nvSpPr>
      <dsp:spPr>
        <a:xfrm>
          <a:off x="264739" y="198640"/>
          <a:ext cx="481344" cy="481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F00C2-CE38-4842-A351-412952594E24}">
      <dsp:nvSpPr>
        <dsp:cNvPr id="0" name=""/>
        <dsp:cNvSpPr/>
      </dsp:nvSpPr>
      <dsp:spPr>
        <a:xfrm>
          <a:off x="1010823" y="1726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Řádky respondenti/sloupce proměnné</a:t>
          </a:r>
          <a:endParaRPr lang="en-US" sz="2000" b="1" kern="1200" dirty="0"/>
        </a:p>
      </dsp:txBody>
      <dsp:txXfrm>
        <a:off x="1010823" y="1726"/>
        <a:ext cx="9504776" cy="875171"/>
      </dsp:txXfrm>
    </dsp:sp>
    <dsp:sp modelId="{2994A3A7-634F-4BA9-9137-B9F71F12A0E8}">
      <dsp:nvSpPr>
        <dsp:cNvPr id="0" name=""/>
        <dsp:cNvSpPr/>
      </dsp:nvSpPr>
      <dsp:spPr>
        <a:xfrm>
          <a:off x="0" y="1095691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3FEB4-100F-4C61-91EB-B9B30DFA8C57}">
      <dsp:nvSpPr>
        <dsp:cNvPr id="0" name=""/>
        <dsp:cNvSpPr/>
      </dsp:nvSpPr>
      <dsp:spPr>
        <a:xfrm>
          <a:off x="264739" y="1292605"/>
          <a:ext cx="481344" cy="481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C3532-4E89-4034-9F83-A9DCCC95894A}">
      <dsp:nvSpPr>
        <dsp:cNvPr id="0" name=""/>
        <dsp:cNvSpPr/>
      </dsp:nvSpPr>
      <dsp:spPr>
        <a:xfrm>
          <a:off x="1010823" y="1095691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Typy proměnných (nominální, ordinální, intervalové)</a:t>
          </a:r>
          <a:endParaRPr lang="en-US" sz="2000" b="1" kern="1200" dirty="0"/>
        </a:p>
      </dsp:txBody>
      <dsp:txXfrm>
        <a:off x="1010823" y="1095691"/>
        <a:ext cx="9504776" cy="875171"/>
      </dsp:txXfrm>
    </dsp:sp>
    <dsp:sp modelId="{9AEE7265-0A54-440D-A4AE-C4207ECEA33A}">
      <dsp:nvSpPr>
        <dsp:cNvPr id="0" name=""/>
        <dsp:cNvSpPr/>
      </dsp:nvSpPr>
      <dsp:spPr>
        <a:xfrm>
          <a:off x="0" y="2189656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63E0C-AA1B-4FB4-8961-428BA20E15FF}">
      <dsp:nvSpPr>
        <dsp:cNvPr id="0" name=""/>
        <dsp:cNvSpPr/>
      </dsp:nvSpPr>
      <dsp:spPr>
        <a:xfrm>
          <a:off x="264739" y="2386570"/>
          <a:ext cx="481344" cy="4813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441DC-0558-4E43-ABFE-0EAC63ECE772}">
      <dsp:nvSpPr>
        <dsp:cNvPr id="0" name=""/>
        <dsp:cNvSpPr/>
      </dsp:nvSpPr>
      <dsp:spPr>
        <a:xfrm>
          <a:off x="1010823" y="2189656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Úprava typu proměnných</a:t>
          </a:r>
          <a:endParaRPr lang="en-US" sz="2000" b="1" kern="1200" dirty="0"/>
        </a:p>
      </dsp:txBody>
      <dsp:txXfrm>
        <a:off x="1010823" y="2189656"/>
        <a:ext cx="9504776" cy="875171"/>
      </dsp:txXfrm>
    </dsp:sp>
    <dsp:sp modelId="{FBB58D5B-B4F9-4963-9BD4-4D52B16036E4}">
      <dsp:nvSpPr>
        <dsp:cNvPr id="0" name=""/>
        <dsp:cNvSpPr/>
      </dsp:nvSpPr>
      <dsp:spPr>
        <a:xfrm>
          <a:off x="0" y="3283621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A5C17-B3F1-4EE2-A649-5CF39996F63E}">
      <dsp:nvSpPr>
        <dsp:cNvPr id="0" name=""/>
        <dsp:cNvSpPr/>
      </dsp:nvSpPr>
      <dsp:spPr>
        <a:xfrm>
          <a:off x="264739" y="3480535"/>
          <a:ext cx="481344" cy="4813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65A85-AE9C-4091-B175-639B804A5A90}">
      <dsp:nvSpPr>
        <dsp:cNvPr id="0" name=""/>
        <dsp:cNvSpPr/>
      </dsp:nvSpPr>
      <dsp:spPr>
        <a:xfrm>
          <a:off x="1010823" y="3283621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Filtry: můžu např. chtít analyzovat pouze data od studentek (dvojklik na záhlaví sloupce proměnné a odškrtnutí hodnoty, kterou nechci zobrazovat)</a:t>
          </a:r>
          <a:endParaRPr lang="en-US" sz="2000" kern="1200" dirty="0"/>
        </a:p>
      </dsp:txBody>
      <dsp:txXfrm>
        <a:off x="1010823" y="3283621"/>
        <a:ext cx="9504776" cy="875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66DB8-5F87-45D2-B966-F0066DDE91E7}">
      <dsp:nvSpPr>
        <dsp:cNvPr id="0" name=""/>
        <dsp:cNvSpPr/>
      </dsp:nvSpPr>
      <dsp:spPr>
        <a:xfrm>
          <a:off x="0" y="3837"/>
          <a:ext cx="64769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8A8E-89D5-49AF-B8B2-04C5B78060C1}">
      <dsp:nvSpPr>
        <dsp:cNvPr id="0" name=""/>
        <dsp:cNvSpPr/>
      </dsp:nvSpPr>
      <dsp:spPr>
        <a:xfrm>
          <a:off x="0" y="3837"/>
          <a:ext cx="6476999" cy="210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nominální proměnné </a:t>
          </a:r>
          <a:r>
            <a:rPr lang="cs-CZ" sz="1800" b="0" i="0" kern="1200" dirty="0"/>
            <a:t>– jsou proměnné, u nichž nejsme schopni nijak odlišit jejich intenzitu, neexistuje více nebo méně. Typickou nominální proměnnou je pohlaví (přestože v datové matici přidělíme např. 1-muž a 2-žena neznamená to, že jedno pohlaví je lepší 😊</a:t>
          </a:r>
          <a:r>
            <a:rPr lang="en-US" sz="1800" b="0" i="0" kern="1200" dirty="0"/>
            <a:t>;</a:t>
          </a:r>
          <a:r>
            <a:rPr lang="cs-CZ" sz="1800" b="0" i="0" kern="1200" dirty="0"/>
            <a:t> místo narození)</a:t>
          </a:r>
          <a:endParaRPr lang="en-US" sz="1800" kern="1200" dirty="0"/>
        </a:p>
      </dsp:txBody>
      <dsp:txXfrm>
        <a:off x="0" y="3837"/>
        <a:ext cx="6476999" cy="2105898"/>
      </dsp:txXfrm>
    </dsp:sp>
    <dsp:sp modelId="{43AC2118-3059-4EDC-B330-33F02B61CF83}">
      <dsp:nvSpPr>
        <dsp:cNvPr id="0" name=""/>
        <dsp:cNvSpPr/>
      </dsp:nvSpPr>
      <dsp:spPr>
        <a:xfrm>
          <a:off x="0" y="2109735"/>
          <a:ext cx="6476999" cy="0"/>
        </a:xfrm>
        <a:prstGeom prst="line">
          <a:avLst/>
        </a:prstGeom>
        <a:solidFill>
          <a:schemeClr val="accent2">
            <a:hueOff val="-743862"/>
            <a:satOff val="795"/>
            <a:lumOff val="3235"/>
            <a:alphaOff val="0"/>
          </a:schemeClr>
        </a:solidFill>
        <a:ln w="12700" cap="flat" cmpd="sng" algn="ctr">
          <a:solidFill>
            <a:schemeClr val="accent2">
              <a:hueOff val="-743862"/>
              <a:satOff val="795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A8E83-8480-44CE-A754-6308E0188365}">
      <dsp:nvSpPr>
        <dsp:cNvPr id="0" name=""/>
        <dsp:cNvSpPr/>
      </dsp:nvSpPr>
      <dsp:spPr>
        <a:xfrm>
          <a:off x="0" y="2109735"/>
          <a:ext cx="6476999" cy="204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/>
            <a:t>ordinální proměnné </a:t>
          </a:r>
          <a:r>
            <a:rPr lang="cs-CZ" sz="1800" b="0" i="0" kern="1200" dirty="0"/>
            <a:t>– jsou proměnné, u nichž jsme schopni odlišit intenzitu, tzn. můžeme odlišit více nebo méně, ale máme pouze menší množství kategorií (typicky 5-10). Typickou ordinální proměnnou může být výše příjmu, která je rozdělena do několika kategorií (do 9 999; 10 000 – 14 999; 15 000 -  19 999; 20 000 – 29 999; 30 000 – 49 999; 50 000 – 99 999; 100 000 a více) </a:t>
          </a:r>
          <a:endParaRPr lang="en-US" sz="1800" kern="1200" dirty="0"/>
        </a:p>
      </dsp:txBody>
      <dsp:txXfrm>
        <a:off x="0" y="2109735"/>
        <a:ext cx="6476999" cy="2049249"/>
      </dsp:txXfrm>
    </dsp:sp>
    <dsp:sp modelId="{D35245E3-5B6B-4E31-AD4C-ED8B857CCDC7}">
      <dsp:nvSpPr>
        <dsp:cNvPr id="0" name=""/>
        <dsp:cNvSpPr/>
      </dsp:nvSpPr>
      <dsp:spPr>
        <a:xfrm>
          <a:off x="0" y="4158984"/>
          <a:ext cx="6476999" cy="0"/>
        </a:xfrm>
        <a:prstGeom prst="line">
          <a:avLst/>
        </a:prstGeom>
        <a:solidFill>
          <a:schemeClr val="accent2">
            <a:hueOff val="-1487724"/>
            <a:satOff val="1590"/>
            <a:lumOff val="6469"/>
            <a:alphaOff val="0"/>
          </a:schemeClr>
        </a:solidFill>
        <a:ln w="12700" cap="flat" cmpd="sng" algn="ctr">
          <a:solidFill>
            <a:schemeClr val="accent2">
              <a:hueOff val="-1487724"/>
              <a:satOff val="1590"/>
              <a:lumOff val="6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52533-7B17-4A74-BBB6-AD2DB13260A3}">
      <dsp:nvSpPr>
        <dsp:cNvPr id="0" name=""/>
        <dsp:cNvSpPr/>
      </dsp:nvSpPr>
      <dsp:spPr>
        <a:xfrm>
          <a:off x="0" y="4158984"/>
          <a:ext cx="6476999" cy="210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 dirty="0"/>
            <a:t>intervalové proměnné </a:t>
          </a:r>
          <a:r>
            <a:rPr lang="cs-CZ" sz="2200" b="0" i="0" kern="1200" dirty="0"/>
            <a:t>= jsou proměnné, u nichž jsme velmi dobře schopni odlišit intenzitu, máme velké množství kategorií. Typickou intervalovou proměnnou může být výše příjmu, kterou respondent vypisuje číslem.</a:t>
          </a:r>
          <a:endParaRPr lang="en-US" sz="2200" kern="1200" dirty="0"/>
        </a:p>
      </dsp:txBody>
      <dsp:txXfrm>
        <a:off x="0" y="4158984"/>
        <a:ext cx="6476999" cy="2105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7AA874-27E4-354A-2835-F5342FABA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Seminář 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24A67B-64E5-13AF-146D-B78FCE31F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Výzkum v pedagogické praxi</a:t>
            </a:r>
          </a:p>
          <a:p>
            <a:pPr algn="ctr"/>
            <a:r>
              <a:rPr lang="cs-CZ" dirty="0"/>
              <a:t>Jana Obrovská</a:t>
            </a:r>
          </a:p>
        </p:txBody>
      </p:sp>
      <p:pic>
        <p:nvPicPr>
          <p:cNvPr id="4" name="Picture 3" descr="Návrh koncepčního vln s modrým barevným přechodem">
            <a:extLst>
              <a:ext uri="{FF2B5EF4-FFF2-40B4-BE49-F238E27FC236}">
                <a16:creationId xmlns:a16="http://schemas.microsoft.com/office/drawing/2014/main" id="{914D9785-1999-5FBC-035D-505949BC0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40" b="17808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829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zorce napsané na tabuli">
            <a:extLst>
              <a:ext uri="{FF2B5EF4-FFF2-40B4-BE49-F238E27FC236}">
                <a16:creationId xmlns:a16="http://schemas.microsoft.com/office/drawing/2014/main" id="{32D2A638-BC78-BA8B-A4FA-7203E98F1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r="22132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5EC599-5AFA-61C6-A9E5-63E5FC6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0" y="508000"/>
            <a:ext cx="5440678" cy="6349990"/>
          </a:xfrm>
        </p:spPr>
        <p:txBody>
          <a:bodyPr>
            <a:normAutofit/>
          </a:bodyPr>
          <a:lstStyle/>
          <a:p>
            <a:r>
              <a:rPr lang="cs-CZ" sz="2400" b="1" i="0" dirty="0">
                <a:effectLst/>
                <a:latin typeface="Open Sans" panose="020B0606030504020204" pitchFamily="34" charset="0"/>
              </a:rPr>
              <a:t>Modus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 = hodnota proměnné s největší četností, předpokládá se tedy, že proměnná nabývá různých hodnot znaku (min. 2 - jinak modus nemá význam), její použití je možné u všech typů proměnných (nominální, ordinální, intervalové). </a:t>
            </a:r>
          </a:p>
          <a:p>
            <a:endParaRPr lang="cs-CZ" sz="2400" b="0" i="0" dirty="0">
              <a:effectLst/>
              <a:latin typeface="Open Sans" panose="020B0606030504020204" pitchFamily="34" charset="0"/>
            </a:endParaRPr>
          </a:p>
          <a:p>
            <a:r>
              <a:rPr lang="cs-CZ" sz="2400" b="1" dirty="0">
                <a:latin typeface="Open Sans" panose="020B0606030504020204" pitchFamily="34" charset="0"/>
              </a:rPr>
              <a:t>Medián</a:t>
            </a:r>
            <a:r>
              <a:rPr lang="cs-CZ" sz="2400" dirty="0">
                <a:latin typeface="Open Sans" panose="020B0606030504020204" pitchFamily="34" charset="0"/>
              </a:rPr>
              <a:t> = hodnota, která dělí řadu vzestupně seřazených výsledků na dvě stejné poloviny. Znamená to, že 50 % hodnot je větších nebo rovných mediánu a 50 % hodnot je menších nebo rovných mediánu. </a:t>
            </a:r>
            <a:r>
              <a:rPr lang="pt-BR" sz="2400" dirty="0">
                <a:latin typeface="Open Sans" panose="020B0606030504020204" pitchFamily="34" charset="0"/>
              </a:rPr>
              <a:t>Využívá se pro ordinální a intervalové proměnné.</a:t>
            </a:r>
            <a:endParaRPr lang="cs-CZ" sz="24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4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226AD-3A54-8B28-A0BA-FD6B60403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3" r="3231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D5959-8391-1171-2684-3F7FC092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760" y="264160"/>
            <a:ext cx="5146038" cy="5862003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i="0" dirty="0">
                <a:effectLst/>
                <a:latin typeface="Open Sans" panose="020B0606030504020204" pitchFamily="34" charset="0"/>
              </a:rPr>
              <a:t>(Aritmetický) průměr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 = hodnota, která v jistém smyslu vyjadřuje typickou hodnotu popisující danou proměnnou. Její výpočet je součtem všech hodnot, kterých proměnná nabývá, vydělených počtem prvků. Její použití je vhodné především u intervalových proměnných.</a:t>
            </a:r>
          </a:p>
          <a:p>
            <a:endParaRPr lang="cs-CZ" sz="2400" b="0" i="0" dirty="0">
              <a:effectLst/>
              <a:latin typeface="Open Sans" panose="020B0606030504020204" pitchFamily="34" charset="0"/>
            </a:endParaRPr>
          </a:p>
          <a:p>
            <a:r>
              <a:rPr lang="cs-CZ" sz="2400" b="1" dirty="0">
                <a:latin typeface="Open Sans" panose="020B0606030504020204" pitchFamily="34" charset="0"/>
              </a:rPr>
              <a:t>Četnost</a:t>
            </a:r>
            <a:r>
              <a:rPr lang="cs-CZ" sz="2400" dirty="0">
                <a:latin typeface="Open Sans" panose="020B0606030504020204" pitchFamily="34" charset="0"/>
              </a:rPr>
              <a:t> = veličina, která udává, kolik hodnot daného znaku se vyskytuje ve statistickém souboru. Můžeme mluvit o absolutní četnosti nebo o relativní četnost. Relativní četnost vyjadřuje procentuální vyjádření absolutní četnosti vůči celkovému počtu.</a:t>
            </a:r>
          </a:p>
        </p:txBody>
      </p:sp>
    </p:spTree>
    <p:extLst>
      <p:ext uri="{BB962C8B-B14F-4D97-AF65-F5344CB8AC3E}">
        <p14:creationId xmlns:p14="http://schemas.microsoft.com/office/powerpoint/2010/main" val="84495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09B2CC-ED5C-A5E1-54AD-798A59B3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Deskriptivní statistiky (II)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DCA9E-5234-FEEB-603C-A921E305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2042160"/>
            <a:ext cx="4958080" cy="48158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Zkusíme na různých typech proměnných (např. pohlaví, Dokážu odpovídat na otázky…)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DESCRIPTIVE STATISTICS/TABLES/FREQUENCY TABLES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DESCRIPTIVE STATISTICS/STATISTICS/</a:t>
            </a:r>
            <a:r>
              <a:rPr lang="cs-CZ" sz="2400" dirty="0" err="1"/>
              <a:t>Mean</a:t>
            </a:r>
            <a:r>
              <a:rPr lang="cs-CZ" sz="2400" dirty="0"/>
              <a:t>/</a:t>
            </a:r>
            <a:r>
              <a:rPr lang="cs-CZ" sz="2400" dirty="0" err="1"/>
              <a:t>Median</a:t>
            </a:r>
            <a:r>
              <a:rPr lang="cs-CZ" sz="2400" dirty="0"/>
              <a:t>/Modus/Minimum/Maximum/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BASIC PLOTS/DISTRIBUTION PLOTS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CUSTOMIZIBLE BOX PLOTS/BOXPLOT ELEMENT/LABEL OUTLIERS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Výsledky – kontrola </a:t>
            </a:r>
            <a:r>
              <a:rPr lang="cs-CZ" sz="2400" dirty="0" err="1"/>
              <a:t>valid</a:t>
            </a:r>
            <a:r>
              <a:rPr lang="cs-CZ" sz="2400" dirty="0"/>
              <a:t>/</a:t>
            </a:r>
            <a:r>
              <a:rPr lang="cs-CZ" sz="2400" dirty="0" err="1"/>
              <a:t>missing</a:t>
            </a:r>
            <a:r>
              <a:rPr lang="cs-CZ" sz="2400" dirty="0"/>
              <a:t> </a:t>
            </a:r>
            <a:r>
              <a:rPr lang="cs-CZ" sz="2400" dirty="0" err="1"/>
              <a:t>values</a:t>
            </a:r>
            <a:r>
              <a:rPr lang="cs-CZ" sz="2400" dirty="0"/>
              <a:t>, průměr, modus, medián, minimum/maximum (v podstatě kontrola škály), kvartily…..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9A2CBA8B-2900-B5BB-A685-A39B4154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69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52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13D9E-26D5-62AF-C2B0-3A263B6D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D8283-306E-6456-2EA1-DFDAA162C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Podíváme se na to, jak různě odpovídaly ženy a muži (studentky a studenti) na otázku, zda-</a:t>
            </a:r>
            <a:r>
              <a:rPr lang="cs-CZ" dirty="0" err="1"/>
              <a:t>li</a:t>
            </a:r>
            <a:r>
              <a:rPr lang="cs-CZ" dirty="0"/>
              <a:t> dokáží odpovídat na otázky tak, aby žáci chápali i složitější otázky. </a:t>
            </a:r>
          </a:p>
          <a:p>
            <a:endParaRPr lang="cs-CZ" dirty="0"/>
          </a:p>
          <a:p>
            <a:r>
              <a:rPr lang="cs-CZ" dirty="0"/>
              <a:t>SPLIT podle pohlaví/zobrazit </a:t>
            </a:r>
            <a:r>
              <a:rPr lang="cs-CZ" dirty="0" err="1"/>
              <a:t>boxplots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5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5F30E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3AFD33-12FF-6234-E54A-8361A8F2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cs-CZ" dirty="0"/>
              <a:t>Test reliability (I)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DEFEC0-7834-DC3E-7D35-C024E7FA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1" y="274638"/>
            <a:ext cx="5888038" cy="6032500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Co je reliabilita???</a:t>
            </a:r>
          </a:p>
          <a:p>
            <a:r>
              <a:rPr lang="cs-CZ" sz="2400" dirty="0"/>
              <a:t>Reliabilita se měří koeficientem </a:t>
            </a:r>
            <a:r>
              <a:rPr lang="cs-CZ" sz="2400" b="1" dirty="0" err="1"/>
              <a:t>Cronbachovo</a:t>
            </a:r>
            <a:r>
              <a:rPr lang="cs-CZ" sz="2400" b="1" dirty="0"/>
              <a:t> alfa </a:t>
            </a:r>
            <a:r>
              <a:rPr lang="cs-CZ" sz="2400" dirty="0"/>
              <a:t>- měla by dosahovat ideálně hodnoty </a:t>
            </a:r>
            <a:r>
              <a:rPr lang="cs-CZ" sz="2400" b="1" dirty="0"/>
              <a:t>0,7</a:t>
            </a:r>
          </a:p>
          <a:p>
            <a:r>
              <a:rPr lang="cs-CZ" sz="2400" dirty="0"/>
              <a:t>Reliabilitu měříme pouze u proměnných, které operacionalizují náš konstrukt (např. prestiž, syndrom vyhoření, </a:t>
            </a:r>
            <a:r>
              <a:rPr lang="cs-CZ" sz="2400" dirty="0" err="1"/>
              <a:t>wellbeing</a:t>
            </a:r>
            <a:r>
              <a:rPr lang="cs-CZ" sz="2400" dirty="0"/>
              <a:t> apod.), nikoliv u deskriptivních proměnných typu věk, povolání, pohlaví apod.</a:t>
            </a:r>
          </a:p>
          <a:p>
            <a:r>
              <a:rPr lang="cs-CZ" sz="2400" dirty="0"/>
              <a:t>RELIABILITY/UNIDIMENSIONAL RELIABILITY/CRONBACH‘S ALPHA/CRONBACH‘S ALPHA IF ITEM DROPPED</a:t>
            </a:r>
          </a:p>
          <a:p>
            <a:r>
              <a:rPr lang="cs-CZ" sz="2400" dirty="0"/>
              <a:t>Co může snižovat hodnotu reliability?</a:t>
            </a:r>
          </a:p>
        </p:txBody>
      </p:sp>
    </p:spTree>
    <p:extLst>
      <p:ext uri="{BB962C8B-B14F-4D97-AF65-F5344CB8AC3E}">
        <p14:creationId xmlns:p14="http://schemas.microsoft.com/office/powerpoint/2010/main" val="33220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5F30E8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122BB3-7CFD-778A-6D7B-24CB715A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9" y="229999"/>
            <a:ext cx="5827643" cy="1433433"/>
          </a:xfrm>
        </p:spPr>
        <p:txBody>
          <a:bodyPr anchor="b">
            <a:normAutofit/>
          </a:bodyPr>
          <a:lstStyle/>
          <a:p>
            <a:r>
              <a:rPr lang="cs-CZ" sz="4400" dirty="0"/>
              <a:t>Shrnutí</a:t>
            </a:r>
            <a:endParaRPr lang="cs-CZ" dirty="0"/>
          </a:p>
        </p:txBody>
      </p:sp>
      <p:pic>
        <p:nvPicPr>
          <p:cNvPr id="7" name="Graphic 6" descr="Statistika">
            <a:extLst>
              <a:ext uri="{FF2B5EF4-FFF2-40B4-BE49-F238E27FC236}">
                <a16:creationId xmlns:a16="http://schemas.microsoft.com/office/drawing/2014/main" id="{5E49C4CA-24D7-36F8-2751-34EBFF62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A414A-4DD3-CECD-1466-838015DF4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920241"/>
            <a:ext cx="6324600" cy="4256722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3200" dirty="0"/>
              <a:t>Při analýze dat pro poster je třeba uvést výsledek testu reliability a základní deskriptivní statistiky, které dávají smysl ve vztahu k daným proměnným/položkám dotazníku, které zase dávají smysl ve vazbě na formulované hypotézy a ty musí vycházet z vašich výzkumných otázek</a:t>
            </a:r>
          </a:p>
          <a:p>
            <a:pPr>
              <a:lnSpc>
                <a:spcPct val="90000"/>
              </a:lnSpc>
            </a:pPr>
            <a:endParaRPr lang="cs-CZ" sz="3200" dirty="0"/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7386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C68B25-D8B2-1DB7-C024-456331BB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Zadání závěrečného úkolu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B0DEF-3551-D13A-F555-F50835D3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Použijte svou datovou matici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Zaměřte se na jednu výzkumnou otázku, kterou je možné z dotazníku zodpovědět.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Spočítejte si výsledky v JASP nebo v jiném statistickém softwaru.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Vytvořte stručnou zprávu z výzkumu ve formě posteru.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09B5D-11B5-BC17-6BA2-2186C002F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" r="3656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87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E27E6-9BB0-79D9-5A6B-B0F850EF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posteru podle IMRAD</a:t>
            </a:r>
            <a:br>
              <a:rPr lang="cs-CZ" dirty="0"/>
            </a:br>
            <a:r>
              <a:rPr lang="cs-CZ" sz="2000" dirty="0"/>
              <a:t>(</a:t>
            </a:r>
            <a:r>
              <a:rPr lang="cs-CZ" sz="2000" dirty="0" err="1"/>
              <a:t>Introduction</a:t>
            </a:r>
            <a:r>
              <a:rPr lang="cs-CZ" sz="2000" dirty="0"/>
              <a:t>, </a:t>
            </a:r>
            <a:r>
              <a:rPr lang="cs-CZ" sz="2000" dirty="0" err="1"/>
              <a:t>Methodology</a:t>
            </a:r>
            <a:r>
              <a:rPr lang="cs-CZ" sz="2000" dirty="0"/>
              <a:t>, </a:t>
            </a:r>
            <a:r>
              <a:rPr lang="cs-CZ" sz="2000" dirty="0" err="1"/>
              <a:t>Results</a:t>
            </a:r>
            <a:r>
              <a:rPr lang="cs-CZ" sz="2000" dirty="0"/>
              <a:t>, </a:t>
            </a:r>
            <a:r>
              <a:rPr lang="cs-CZ" sz="2000" dirty="0" err="1"/>
              <a:t>Analysis</a:t>
            </a:r>
            <a:r>
              <a:rPr lang="cs-CZ" sz="2000" dirty="0"/>
              <a:t>, </a:t>
            </a:r>
            <a:r>
              <a:rPr lang="cs-CZ" sz="2000" dirty="0" err="1"/>
              <a:t>Discussion</a:t>
            </a:r>
            <a:r>
              <a:rPr lang="cs-CZ" sz="20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3C25C2-5376-E118-BB28-CC0D5FB1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90688"/>
            <a:ext cx="10988040" cy="4974272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Název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odpovídá výzkumné otázce; jméno autora, UČO, semestr, předmět a jeho kód, sem. skupina, vyučující.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 do problematiky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co se o ní ví, teoretická východiska (odpovídají výzkumné otázce), vymezení základních pojmů, tak jak s nimi v analýze pracujete.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Formulovat </a:t>
            </a: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kvantitativní výzkumnou otázku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 otazníkem!) a uvést, proč je důležité danou výzkumnou otázku zkoumat. Otázka musí být zodpověditelná z dat, která máte.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Metodologie</a:t>
            </a:r>
            <a:r>
              <a:rPr lang="cs-CZ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design výzkumu, metody sběru dat, typ výběru vzorku a jeho velikost, popis způsobu zpracování dat a analýzy dat. Vyjádřete se k reliabilitě výzkumu.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Výsledky</a:t>
            </a: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přehledně, řazené dle výzkumné otázky a případné podotázky; tvrzení podložit – vložit tabulku/graf např. z Excelu; okomentovat hlavní zjištění z tabulky/grafu slovně. Tabulky a grafy označovat dle APA normy. Výsledky v kvantitativním výzkumu nezahrnují vlastní interpretace a názory, ty jsou v části Diskuse.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Diskuse výsledků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objasnit, co zjištění může znamenat; proč asi, co z toho plyne atd. Porovnání vašich výsledků s jinými výzkumy a s tím, co jste psali v teoretických východiscích. 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Závěry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metodologická doporučení na zlepšení postupu výzkumu, co ze zjištěných dat plyne, doporučení pro praxi, doporučení pro participanty výzkumu atd. 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 </a:t>
            </a: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dle APA normy</a:t>
            </a:r>
            <a:endParaRPr lang="cs-CZ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02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7E4A2-C554-5562-B106-E6E2FA18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 úspěšných posterů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4E0E4-41C0-B770-B240-3870221DD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9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55102-7086-7932-7D3E-9A9A3420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Termín odevzdání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F1ACF-7348-BC2C-FBD5-62AABD0A2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</a:t>
            </a:r>
            <a:r>
              <a:rPr lang="cs-CZ" sz="2800" dirty="0"/>
              <a:t>oster s výsledky QN analýzy  - termín odevzdání nejpozději </a:t>
            </a:r>
            <a:r>
              <a:rPr lang="cs-CZ" dirty="0">
                <a:highlight>
                  <a:srgbClr val="FFFF00"/>
                </a:highlight>
              </a:rPr>
              <a:t>3</a:t>
            </a:r>
            <a:r>
              <a:rPr lang="cs-CZ" sz="2800" dirty="0"/>
              <a:t> dny před </a:t>
            </a:r>
            <a:r>
              <a:rPr lang="cs-CZ" sz="2800" dirty="0">
                <a:highlight>
                  <a:srgbClr val="FFFF00"/>
                </a:highlight>
              </a:rPr>
              <a:t>6. </a:t>
            </a:r>
            <a:r>
              <a:rPr lang="cs-CZ" sz="2800" dirty="0"/>
              <a:t>seminářem), tzn. sobotní půlnoc. </a:t>
            </a:r>
          </a:p>
          <a:p>
            <a:endParaRPr lang="cs-CZ" dirty="0"/>
          </a:p>
          <a:p>
            <a:r>
              <a:rPr lang="cs-CZ" sz="2800" dirty="0"/>
              <a:t>Vyvěsit do odevzdávárny: PORTFOLIOVÝ ÚKOL_2/sem</a:t>
            </a:r>
            <a:r>
              <a:rPr lang="cs-CZ" dirty="0"/>
              <a:t>inární </a:t>
            </a:r>
            <a:r>
              <a:rPr lang="cs-CZ" sz="2800" dirty="0"/>
              <a:t>skupiny_</a:t>
            </a:r>
            <a:r>
              <a:rPr lang="cs-CZ" dirty="0"/>
              <a:t>7,8_</a:t>
            </a:r>
            <a:r>
              <a:rPr lang="cs-CZ" sz="2800" dirty="0"/>
              <a:t>Obrovská</a:t>
            </a:r>
          </a:p>
          <a:p>
            <a:endParaRPr lang="cs-CZ" b="1" dirty="0"/>
          </a:p>
          <a:p>
            <a:r>
              <a:rPr lang="cs-CZ" sz="2800" dirty="0"/>
              <a:t>Poster budete prezentovat ve skupinách na posledním semináři a vzájemn</a:t>
            </a:r>
            <a:r>
              <a:rPr lang="cs-CZ" dirty="0"/>
              <a:t>ě hodnotit dle kritérií formulovaných v zadání.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74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ED30D-DBAA-4C5D-4080-6E07A6EA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67C74-350B-3CF7-14AF-0AECED20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4000" dirty="0"/>
          </a:p>
          <a:p>
            <a:endParaRPr lang="cs-CZ" sz="4000" dirty="0"/>
          </a:p>
          <a:p>
            <a:r>
              <a:rPr lang="cs-CZ" sz="4000" dirty="0"/>
              <a:t>Jak šla tvorba dotazníku?</a:t>
            </a:r>
          </a:p>
          <a:p>
            <a:r>
              <a:rPr lang="cs-CZ" sz="4000" dirty="0"/>
              <a:t>Jak šlo zajišťování odpovědí?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92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FA03DC-F737-9350-E21D-8838281F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cs-CZ" dirty="0"/>
              <a:t>Doporučeno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EA1F5-A6CA-E777-2E15-86DEE2B6B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" y="1635760"/>
            <a:ext cx="4673600" cy="5222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 dirty="0">
                <a:latin typeface="Open Sans" panose="020B0606030504020204" pitchFamily="34" charset="0"/>
              </a:rPr>
              <a:t>Skripta a cvičení v interaktivní osnově předmětu.</a:t>
            </a:r>
          </a:p>
          <a:p>
            <a:pPr>
              <a:lnSpc>
                <a:spcPct val="90000"/>
              </a:lnSpc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Video-lekce kolegy Fica ve studijních materiálech předmětu</a:t>
            </a:r>
          </a:p>
          <a:p>
            <a:pPr marL="0" indent="0">
              <a:lnSpc>
                <a:spcPct val="90000"/>
              </a:lnSpc>
              <a:buNone/>
            </a:pPr>
            <a:endParaRPr lang="cs-CZ" sz="2200" b="0" i="0" u="sng" dirty="0">
              <a:effectLst/>
              <a:latin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200" b="0" i="0" u="sng" dirty="0">
                <a:effectLst/>
                <a:latin typeface="Open Sans" panose="020B0606030504020204" pitchFamily="34" charset="0"/>
              </a:rPr>
              <a:t>Literatura</a:t>
            </a:r>
            <a:r>
              <a:rPr lang="cs-CZ" sz="2200" b="0" i="0" dirty="0">
                <a:effectLst/>
                <a:latin typeface="Open Sans" panose="020B0606030504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sz="2200" b="0" i="0" dirty="0">
                <a:effectLst/>
                <a:latin typeface="Open Sans" panose="020B0606030504020204" pitchFamily="34" charset="0"/>
              </a:rPr>
              <a:t>Rabušic, L., Soukup, P., &amp; Mareš, P. (2019). </a:t>
            </a:r>
            <a:r>
              <a:rPr lang="cs-CZ" sz="2200" b="0" i="1" dirty="0">
                <a:effectLst/>
                <a:latin typeface="Open Sans" panose="020B0606030504020204" pitchFamily="34" charset="0"/>
              </a:rPr>
              <a:t>Statistická analýza </a:t>
            </a:r>
            <a:r>
              <a:rPr lang="cs-CZ" sz="2200" b="0" i="1" dirty="0" err="1">
                <a:effectLst/>
                <a:latin typeface="Open Sans" panose="020B0606030504020204" pitchFamily="34" charset="0"/>
              </a:rPr>
              <a:t>sociálněvědních</a:t>
            </a:r>
            <a:r>
              <a:rPr lang="cs-CZ" sz="2200" b="0" i="1" dirty="0">
                <a:effectLst/>
                <a:latin typeface="Open Sans" panose="020B0606030504020204" pitchFamily="34" charset="0"/>
              </a:rPr>
              <a:t> dat (prostřednictvím SPSS)</a:t>
            </a:r>
            <a:r>
              <a:rPr lang="cs-CZ" sz="2200" b="0" i="0" dirty="0">
                <a:effectLst/>
                <a:latin typeface="Open Sans" panose="020B0606030504020204" pitchFamily="34" charset="0"/>
              </a:rPr>
              <a:t> (2., přepracované vydání). Masarykova univerzita. </a:t>
            </a:r>
            <a:endParaRPr lang="cs-CZ" sz="2200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200" dirty="0">
                <a:latin typeface="Open Sans" panose="020B0606030504020204" pitchFamily="34" charset="0"/>
              </a:rPr>
              <a:t>Možnost využití alternativních softwarů (SPSS, </a:t>
            </a:r>
            <a:r>
              <a:rPr lang="cs-CZ" sz="2200" dirty="0" err="1">
                <a:latin typeface="Open Sans" panose="020B0606030504020204" pitchFamily="34" charset="0"/>
              </a:rPr>
              <a:t>Statistica</a:t>
            </a:r>
            <a:r>
              <a:rPr lang="cs-CZ" sz="2200" dirty="0">
                <a:latin typeface="Open Sans" panose="020B0606030504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5" name="Picture 4" descr="Různé velikosti barbells">
            <a:extLst>
              <a:ext uri="{FF2B5EF4-FFF2-40B4-BE49-F238E27FC236}">
                <a16:creationId xmlns:a16="http://schemas.microsoft.com/office/drawing/2014/main" id="{6C9A7C4C-3E61-CF37-6F93-F51FFB7A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0" r="6009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08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78F7F-883D-A0D5-AF6B-5D3CB611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B98CE-FA45-F53C-1EBB-C718766D1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Základy práce s programem JASP určeným pro statistickou analýzu dat</a:t>
            </a:r>
          </a:p>
          <a:p>
            <a:endParaRPr lang="cs-CZ" sz="3200" dirty="0"/>
          </a:p>
          <a:p>
            <a:pPr lvl="1"/>
            <a:r>
              <a:rPr lang="cs-CZ" sz="2800" dirty="0"/>
              <a:t>Import matice dat z Excelu do JASP</a:t>
            </a:r>
          </a:p>
          <a:p>
            <a:pPr lvl="1"/>
            <a:r>
              <a:rPr lang="cs-CZ" sz="2800" dirty="0"/>
              <a:t>Základní orientace v zobrazení dat a položek z dotazníku</a:t>
            </a:r>
          </a:p>
          <a:p>
            <a:pPr lvl="1"/>
            <a:r>
              <a:rPr lang="cs-CZ" sz="2800" dirty="0"/>
              <a:t>Deskriptivní statistiky: modus, medián, průměr, četnost, kvartily…</a:t>
            </a:r>
          </a:p>
          <a:p>
            <a:pPr lvl="1"/>
            <a:r>
              <a:rPr lang="cs-CZ" sz="2800" dirty="0"/>
              <a:t>Test reliability</a:t>
            </a:r>
          </a:p>
          <a:p>
            <a:pPr lvl="1"/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75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0DABA-2CEF-76DE-D907-68C15929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48943-EB94-22DF-3F53-C0837CB13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Nainstalovaný software JASP na počítači</a:t>
            </a:r>
          </a:p>
          <a:p>
            <a:endParaRPr lang="cs-CZ" dirty="0"/>
          </a:p>
          <a:p>
            <a:r>
              <a:rPr lang="cs-CZ" dirty="0"/>
              <a:t>Excelovský soubor s výsledky dotazníku, který jste tvořili v </a:t>
            </a:r>
            <a:r>
              <a:rPr lang="cs-CZ" dirty="0" err="1"/>
              <a:t>google</a:t>
            </a:r>
            <a:r>
              <a:rPr lang="cs-CZ" dirty="0"/>
              <a:t> formulářích (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Dobrou náladu a </a:t>
            </a:r>
            <a:r>
              <a:rPr lang="cs-CZ" dirty="0" err="1"/>
              <a:t>kafe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1ED4CA-2098-2FD6-2092-DC8171CA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Export dat z Excelu do JASP (I) </a:t>
            </a:r>
            <a:r>
              <a:rPr lang="cs-CZ"/>
              <a:t>aneb čištění datové matice</a:t>
            </a:r>
            <a:endParaRPr lang="cs-CZ" dirty="0"/>
          </a:p>
        </p:txBody>
      </p:sp>
      <p:pic>
        <p:nvPicPr>
          <p:cNvPr id="5" name="Picture 4" descr="Kódy na papírech">
            <a:extLst>
              <a:ext uri="{FF2B5EF4-FFF2-40B4-BE49-F238E27FC236}">
                <a16:creationId xmlns:a16="http://schemas.microsoft.com/office/drawing/2014/main" id="{7EFC9368-A10B-3E73-FECE-88006F5B8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r="7139" b="-3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E8021-1E0E-48A2-ADB8-B950129CC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840" y="1566705"/>
            <a:ext cx="6644640" cy="54152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Google </a:t>
            </a:r>
            <a:r>
              <a:rPr lang="cs-CZ" sz="2000" dirty="0" err="1"/>
              <a:t>forms</a:t>
            </a:r>
            <a:r>
              <a:rPr lang="cs-CZ" sz="2000" dirty="0"/>
              <a:t>: odpovědi/exportovat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V excelovské tabulce s odpověďmi z dotazníků je třeba mít pouze číselné hodnoty </a:t>
            </a:r>
            <a:r>
              <a:rPr lang="cs-CZ" sz="2000" dirty="0">
                <a:sym typeface="Wingdings" panose="05000000000000000000" pitchFamily="2" charset="2"/>
              </a:rPr>
              <a:t> kdo je nemá, musí nahradit slovní odpovědi přes CTRL</a:t>
            </a:r>
            <a:r>
              <a:rPr lang="en-US" sz="2000" dirty="0">
                <a:sym typeface="Wingdings" panose="05000000000000000000" pitchFamily="2" charset="2"/>
              </a:rPr>
              <a:t>+</a:t>
            </a:r>
            <a:r>
              <a:rPr lang="cs-CZ" sz="2000" dirty="0">
                <a:sym typeface="Wingdings" panose="05000000000000000000" pitchFamily="2" charset="2"/>
              </a:rPr>
              <a:t>F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cs-CZ" sz="2000" dirty="0">
                <a:sym typeface="Wingdings" panose="05000000000000000000" pitchFamily="2" charset="2"/>
              </a:rPr>
              <a:t>(nahradit vše), píšu si legendu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ym typeface="Wingdings" panose="05000000000000000000" pitchFamily="2" charset="2"/>
              </a:rPr>
              <a:t>Soubor Excel uložím přes ULOŽIT JAKO do formátu .</a:t>
            </a:r>
            <a:r>
              <a:rPr lang="cs-CZ" sz="2000" dirty="0" err="1">
                <a:sym typeface="Wingdings" panose="05000000000000000000" pitchFamily="2" charset="2"/>
              </a:rPr>
              <a:t>csv</a:t>
            </a:r>
            <a:endParaRPr lang="cs-CZ" sz="2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ym typeface="Wingdings" panose="05000000000000000000" pitchFamily="2" charset="2"/>
              </a:rPr>
              <a:t>Je třeba mít stejné orientace škál napříč dotazníkem (1-zcela nejistě-5-zcela jistě)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V Excelu odstraníme 1. sloupec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Diakritika v názvech proměnných (pokud chceme přejmenovat v prostředí JASP, musíme dvakrát kliknout na </a:t>
            </a:r>
            <a:r>
              <a:rPr lang="cs-CZ" sz="2000" dirty="0" err="1"/>
              <a:t>header</a:t>
            </a:r>
            <a:r>
              <a:rPr lang="cs-CZ" sz="2000" dirty="0"/>
              <a:t>)</a:t>
            </a:r>
          </a:p>
          <a:p>
            <a:pPr>
              <a:lnSpc>
                <a:spcPct val="9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2628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7B4B2-2B08-946A-BFCC-754B5359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 dat z Excelu do JASP (II)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B2319-0DC6-D978-6500-EB3B1496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dirty="0">
                <a:sym typeface="Wingdings" panose="05000000000000000000" pitchFamily="2" charset="2"/>
              </a:rPr>
              <a:t>V JASP: OPEN/COMPUTER/EXCELOVSKÝ SOUBOR (s příponou .</a:t>
            </a:r>
            <a:r>
              <a:rPr lang="cs-CZ" sz="2800" dirty="0" err="1">
                <a:sym typeface="Wingdings" panose="05000000000000000000" pitchFamily="2" charset="2"/>
              </a:rPr>
              <a:t>csv</a:t>
            </a:r>
            <a:r>
              <a:rPr lang="cs-CZ" sz="2800" dirty="0">
                <a:sym typeface="Wingdings" panose="05000000000000000000" pitchFamily="2" charset="2"/>
              </a:rPr>
              <a:t>, pokud nemám, musím excelovský soubor „uložit jako“)</a:t>
            </a:r>
          </a:p>
          <a:p>
            <a:r>
              <a:rPr lang="cs-CZ" sz="2800" dirty="0"/>
              <a:t>Optická kontrola, jestli matice neobsahuje chyby</a:t>
            </a:r>
          </a:p>
          <a:p>
            <a:r>
              <a:rPr lang="cs-CZ" dirty="0"/>
              <a:t>Nahrazení </a:t>
            </a:r>
            <a:r>
              <a:rPr lang="cs-CZ" b="1" dirty="0" err="1"/>
              <a:t>missing</a:t>
            </a:r>
            <a:r>
              <a:rPr lang="cs-CZ" b="1" dirty="0"/>
              <a:t> </a:t>
            </a:r>
            <a:r>
              <a:rPr lang="cs-CZ" b="1" dirty="0" err="1"/>
              <a:t>values</a:t>
            </a:r>
            <a:r>
              <a:rPr lang="cs-CZ" b="1" dirty="0"/>
              <a:t> </a:t>
            </a:r>
            <a:r>
              <a:rPr lang="cs-CZ" dirty="0"/>
              <a:t>(MAIN MENU/PREFERENCES/DATA/SHOW MISSING VALUES AS…</a:t>
            </a:r>
            <a:r>
              <a:rPr lang="cs-CZ" i="1" dirty="0"/>
              <a:t>NA</a:t>
            </a:r>
            <a:r>
              <a:rPr lang="cs-CZ" dirty="0"/>
              <a:t>)</a:t>
            </a:r>
            <a:endParaRPr lang="cs-CZ" sz="2800" dirty="0"/>
          </a:p>
          <a:p>
            <a:r>
              <a:rPr lang="cs-CZ" dirty="0"/>
              <a:t>V menu PREFERENCES/RESULTS může např. nastavit počet desetinných míst zobrazovaných v tabulkách atd.</a:t>
            </a:r>
          </a:p>
          <a:p>
            <a:r>
              <a:rPr lang="cs-CZ" dirty="0"/>
              <a:t>Upravit v popisu proměnných </a:t>
            </a:r>
            <a:r>
              <a:rPr lang="cs-CZ" b="1" dirty="0"/>
              <a:t>typ proměnných </a:t>
            </a:r>
            <a:r>
              <a:rPr lang="cs-CZ" dirty="0"/>
              <a:t>např. kardinální na ordinální apod.</a:t>
            </a:r>
          </a:p>
          <a:p>
            <a:r>
              <a:rPr lang="cs-CZ" dirty="0"/>
              <a:t>Ideálně u všech proměnných kontroluji minimální a maximální hodnoty: DESCRIPTIVES/DESCRIPTIVES STATISTICS/MINIMUM, MAXIMUM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51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6DC8C-1571-04A7-BD4E-D272661C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orientace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D72B9D5-0914-8180-5396-F8A425383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91896"/>
              </p:ext>
            </p:extLst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91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C393DE-1394-4E5E-8479-8B46B8EE7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334BC-A5C9-4E98-B2FE-3FB7AD4D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9ED80-931D-1B07-8B88-954C72A2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650240"/>
            <a:ext cx="3500120" cy="549444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5F30E8"/>
                </a:solidFill>
              </a:rPr>
              <a:t>Typy proměnných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7BB91D9-FCCF-4464-A06C-903EF4F3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4081" y="-3482"/>
            <a:ext cx="8047921" cy="6861482"/>
          </a:xfrm>
          <a:custGeom>
            <a:avLst/>
            <a:gdLst>
              <a:gd name="connsiteX0" fmla="*/ 58769 w 8047921"/>
              <a:gd name="connsiteY0" fmla="*/ 4239616 h 6861482"/>
              <a:gd name="connsiteX1" fmla="*/ 58894 w 8047921"/>
              <a:gd name="connsiteY1" fmla="*/ 4240495 h 6861482"/>
              <a:gd name="connsiteX2" fmla="*/ 59045 w 8047921"/>
              <a:gd name="connsiteY2" fmla="*/ 4241609 h 6861482"/>
              <a:gd name="connsiteX3" fmla="*/ 527473 w 8047921"/>
              <a:gd name="connsiteY3" fmla="*/ 0 h 6861482"/>
              <a:gd name="connsiteX4" fmla="*/ 8047921 w 8047921"/>
              <a:gd name="connsiteY4" fmla="*/ 0 h 6861482"/>
              <a:gd name="connsiteX5" fmla="*/ 8047921 w 8047921"/>
              <a:gd name="connsiteY5" fmla="*/ 6861482 h 6861482"/>
              <a:gd name="connsiteX6" fmla="*/ 1319860 w 8047921"/>
              <a:gd name="connsiteY6" fmla="*/ 6861482 h 6861482"/>
              <a:gd name="connsiteX7" fmla="*/ 1297994 w 8047921"/>
              <a:gd name="connsiteY7" fmla="*/ 6831011 h 6861482"/>
              <a:gd name="connsiteX8" fmla="*/ 1024504 w 8047921"/>
              <a:gd name="connsiteY8" fmla="*/ 6405892 h 6861482"/>
              <a:gd name="connsiteX9" fmla="*/ 843366 w 8047921"/>
              <a:gd name="connsiteY9" fmla="*/ 6082357 h 6861482"/>
              <a:gd name="connsiteX10" fmla="*/ 690198 w 8047921"/>
              <a:gd name="connsiteY10" fmla="*/ 5793573 h 6861482"/>
              <a:gd name="connsiteX11" fmla="*/ 777021 w 8047921"/>
              <a:gd name="connsiteY11" fmla="*/ 5729320 h 6861482"/>
              <a:gd name="connsiteX12" fmla="*/ 670606 w 8047921"/>
              <a:gd name="connsiteY12" fmla="*/ 5463560 h 6861482"/>
              <a:gd name="connsiteX13" fmla="*/ 332307 w 8047921"/>
              <a:gd name="connsiteY13" fmla="*/ 4640688 h 6861482"/>
              <a:gd name="connsiteX14" fmla="*/ 178764 w 8047921"/>
              <a:gd name="connsiteY14" fmla="*/ 4440302 h 6861482"/>
              <a:gd name="connsiteX15" fmla="*/ 102405 w 8047921"/>
              <a:gd name="connsiteY15" fmla="*/ 4371063 h 6861482"/>
              <a:gd name="connsiteX16" fmla="*/ 82464 w 8047921"/>
              <a:gd name="connsiteY16" fmla="*/ 4327380 h 6861482"/>
              <a:gd name="connsiteX17" fmla="*/ 72595 w 8047921"/>
              <a:gd name="connsiteY17" fmla="*/ 4327380 h 6861482"/>
              <a:gd name="connsiteX18" fmla="*/ 71105 w 8047921"/>
              <a:gd name="connsiteY18" fmla="*/ 4319440 h 6861482"/>
              <a:gd name="connsiteX19" fmla="*/ 63234 w 8047921"/>
              <a:gd name="connsiteY19" fmla="*/ 4265601 h 6861482"/>
              <a:gd name="connsiteX20" fmla="*/ 58391 w 8047921"/>
              <a:gd name="connsiteY20" fmla="*/ 4236887 h 6861482"/>
              <a:gd name="connsiteX21" fmla="*/ 58769 w 8047921"/>
              <a:gd name="connsiteY21" fmla="*/ 4239616 h 6861482"/>
              <a:gd name="connsiteX22" fmla="*/ 57161 w 8047921"/>
              <a:gd name="connsiteY22" fmla="*/ 4228245 h 6861482"/>
              <a:gd name="connsiteX23" fmla="*/ 55444 w 8047921"/>
              <a:gd name="connsiteY23" fmla="*/ 4216187 h 6861482"/>
              <a:gd name="connsiteX24" fmla="*/ 57173 w 8047921"/>
              <a:gd name="connsiteY24" fmla="*/ 4216187 h 6861482"/>
              <a:gd name="connsiteX25" fmla="*/ 46978 w 8047921"/>
              <a:gd name="connsiteY25" fmla="*/ 4153970 h 6861482"/>
              <a:gd name="connsiteX26" fmla="*/ 23198 w 8047921"/>
              <a:gd name="connsiteY26" fmla="*/ 4042035 h 6861482"/>
              <a:gd name="connsiteX27" fmla="*/ 12577 w 8047921"/>
              <a:gd name="connsiteY27" fmla="*/ 4017890 h 6861482"/>
              <a:gd name="connsiteX28" fmla="*/ 144506 w 8047921"/>
              <a:gd name="connsiteY28" fmla="*/ 3860429 h 6861482"/>
              <a:gd name="connsiteX29" fmla="*/ 22695 w 8047921"/>
              <a:gd name="connsiteY29" fmla="*/ 3800021 h 6861482"/>
              <a:gd name="connsiteX30" fmla="*/ 24220 w 8047921"/>
              <a:gd name="connsiteY30" fmla="*/ 3771718 h 6861482"/>
              <a:gd name="connsiteX31" fmla="*/ 27584 w 8047921"/>
              <a:gd name="connsiteY31" fmla="*/ 3757935 h 6861482"/>
              <a:gd name="connsiteX32" fmla="*/ 33375 w 8047921"/>
              <a:gd name="connsiteY32" fmla="*/ 3747325 h 6861482"/>
              <a:gd name="connsiteX33" fmla="*/ 77078 w 8047921"/>
              <a:gd name="connsiteY33" fmla="*/ 3705028 h 6861482"/>
              <a:gd name="connsiteX34" fmla="*/ 31331 w 8047921"/>
              <a:gd name="connsiteY34" fmla="*/ 3445525 h 6861482"/>
              <a:gd name="connsiteX35" fmla="*/ 3341 w 8047921"/>
              <a:gd name="connsiteY35" fmla="*/ 3405686 h 6861482"/>
              <a:gd name="connsiteX36" fmla="*/ 0 w 8047921"/>
              <a:gd name="connsiteY36" fmla="*/ 3393684 h 6861482"/>
              <a:gd name="connsiteX37" fmla="*/ 5588 w 8047921"/>
              <a:gd name="connsiteY37" fmla="*/ 3363918 h 6861482"/>
              <a:gd name="connsiteX38" fmla="*/ 28563 w 8047921"/>
              <a:gd name="connsiteY38" fmla="*/ 3279721 h 6861482"/>
              <a:gd name="connsiteX39" fmla="*/ 31618 w 8047921"/>
              <a:gd name="connsiteY39" fmla="*/ 3274732 h 6861482"/>
              <a:gd name="connsiteX40" fmla="*/ 54143 w 8047921"/>
              <a:gd name="connsiteY40" fmla="*/ 3204655 h 6861482"/>
              <a:gd name="connsiteX41" fmla="*/ 54066 w 8047921"/>
              <a:gd name="connsiteY41" fmla="*/ 3198166 h 6861482"/>
              <a:gd name="connsiteX42" fmla="*/ 59893 w 8047921"/>
              <a:gd name="connsiteY42" fmla="*/ 3181568 h 6861482"/>
              <a:gd name="connsiteX43" fmla="*/ 182871 w 8047921"/>
              <a:gd name="connsiteY43" fmla="*/ 3024678 h 6861482"/>
              <a:gd name="connsiteX44" fmla="*/ 305944 w 8047921"/>
              <a:gd name="connsiteY44" fmla="*/ 2810127 h 6861482"/>
              <a:gd name="connsiteX45" fmla="*/ 326259 w 8047921"/>
              <a:gd name="connsiteY45" fmla="*/ 2596949 h 6861482"/>
              <a:gd name="connsiteX46" fmla="*/ 556280 w 8047921"/>
              <a:gd name="connsiteY46" fmla="*/ 2524080 h 6861482"/>
              <a:gd name="connsiteX47" fmla="*/ 358274 w 8047921"/>
              <a:gd name="connsiteY47" fmla="*/ 2014028 h 6861482"/>
              <a:gd name="connsiteX48" fmla="*/ 340119 w 8047921"/>
              <a:gd name="connsiteY48" fmla="*/ 1914129 h 6861482"/>
              <a:gd name="connsiteX49" fmla="*/ 478258 w 8047921"/>
              <a:gd name="connsiteY49" fmla="*/ 1606217 h 6861482"/>
              <a:gd name="connsiteX50" fmla="*/ 500664 w 8047921"/>
              <a:gd name="connsiteY50" fmla="*/ 1556554 h 6861482"/>
              <a:gd name="connsiteX51" fmla="*/ 551219 w 8047921"/>
              <a:gd name="connsiteY51" fmla="*/ 1459414 h 6861482"/>
              <a:gd name="connsiteX52" fmla="*/ 687152 w 8047921"/>
              <a:gd name="connsiteY52" fmla="*/ 1466109 h 6861482"/>
              <a:gd name="connsiteX53" fmla="*/ 619370 w 8047921"/>
              <a:gd name="connsiteY53" fmla="*/ 1372761 h 6861482"/>
              <a:gd name="connsiteX54" fmla="*/ 491520 w 8047921"/>
              <a:gd name="connsiteY54" fmla="*/ 1080052 h 6861482"/>
              <a:gd name="connsiteX55" fmla="*/ 589761 w 8047921"/>
              <a:gd name="connsiteY55" fmla="*/ 854014 h 6861482"/>
              <a:gd name="connsiteX56" fmla="*/ 617929 w 8047921"/>
              <a:gd name="connsiteY56" fmla="*/ 821285 h 6861482"/>
              <a:gd name="connsiteX57" fmla="*/ 583503 w 8047921"/>
              <a:gd name="connsiteY57" fmla="*/ 760897 h 6861482"/>
              <a:gd name="connsiteX58" fmla="*/ 515241 w 8047921"/>
              <a:gd name="connsiteY58" fmla="*/ 560313 h 6861482"/>
              <a:gd name="connsiteX59" fmla="*/ 480798 w 8047921"/>
              <a:gd name="connsiteY59" fmla="*/ 423850 h 6861482"/>
              <a:gd name="connsiteX60" fmla="*/ 436755 w 8047921"/>
              <a:gd name="connsiteY60" fmla="*/ 361124 h 6861482"/>
              <a:gd name="connsiteX61" fmla="*/ 428051 w 8047921"/>
              <a:gd name="connsiteY61" fmla="*/ 314763 h 6861482"/>
              <a:gd name="connsiteX62" fmla="*/ 457954 w 8047921"/>
              <a:gd name="connsiteY62" fmla="*/ 104693 h 6861482"/>
              <a:gd name="connsiteX63" fmla="*/ 472694 w 8047921"/>
              <a:gd name="connsiteY63" fmla="*/ 52392 h 6861482"/>
              <a:gd name="connsiteX64" fmla="*/ 512572 w 8047921"/>
              <a:gd name="connsiteY64" fmla="*/ 23688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7921" h="6861482">
                <a:moveTo>
                  <a:pt x="58769" y="4239616"/>
                </a:moveTo>
                <a:lnTo>
                  <a:pt x="58894" y="4240495"/>
                </a:lnTo>
                <a:cubicBezTo>
                  <a:pt x="59164" y="4242428"/>
                  <a:pt x="59171" y="4242505"/>
                  <a:pt x="59045" y="4241609"/>
                </a:cubicBezTo>
                <a:close/>
                <a:moveTo>
                  <a:pt x="527473" y="0"/>
                </a:moveTo>
                <a:lnTo>
                  <a:pt x="8047921" y="0"/>
                </a:lnTo>
                <a:lnTo>
                  <a:pt x="8047921" y="6861482"/>
                </a:lnTo>
                <a:lnTo>
                  <a:pt x="1319860" y="6861482"/>
                </a:lnTo>
                <a:lnTo>
                  <a:pt x="1297994" y="6831011"/>
                </a:lnTo>
                <a:cubicBezTo>
                  <a:pt x="1121436" y="6580901"/>
                  <a:pt x="1026069" y="6413841"/>
                  <a:pt x="1024504" y="6405892"/>
                </a:cubicBezTo>
                <a:cubicBezTo>
                  <a:pt x="995790" y="6256850"/>
                  <a:pt x="915502" y="6175982"/>
                  <a:pt x="843366" y="6082357"/>
                </a:cubicBezTo>
                <a:cubicBezTo>
                  <a:pt x="780556" y="6000311"/>
                  <a:pt x="713540" y="5913360"/>
                  <a:pt x="690198" y="5793573"/>
                </a:cubicBezTo>
                <a:cubicBezTo>
                  <a:pt x="659374" y="5634705"/>
                  <a:pt x="756440" y="5782527"/>
                  <a:pt x="777021" y="5729320"/>
                </a:cubicBezTo>
                <a:cubicBezTo>
                  <a:pt x="741019" y="5642157"/>
                  <a:pt x="683667" y="5556007"/>
                  <a:pt x="670606" y="5463560"/>
                </a:cubicBezTo>
                <a:cubicBezTo>
                  <a:pt x="624014" y="5129308"/>
                  <a:pt x="509280" y="4866180"/>
                  <a:pt x="332307" y="4640688"/>
                </a:cubicBezTo>
                <a:cubicBezTo>
                  <a:pt x="281557" y="4575550"/>
                  <a:pt x="249914" y="4473150"/>
                  <a:pt x="178764" y="4440302"/>
                </a:cubicBezTo>
                <a:cubicBezTo>
                  <a:pt x="144180" y="4424583"/>
                  <a:pt x="119969" y="4400506"/>
                  <a:pt x="102405" y="4371063"/>
                </a:cubicBezTo>
                <a:lnTo>
                  <a:pt x="82464" y="4327380"/>
                </a:lnTo>
                <a:lnTo>
                  <a:pt x="72595" y="4327380"/>
                </a:lnTo>
                <a:lnTo>
                  <a:pt x="71105" y="4319440"/>
                </a:lnTo>
                <a:cubicBezTo>
                  <a:pt x="68098" y="4300784"/>
                  <a:pt x="63569" y="4267782"/>
                  <a:pt x="63234" y="4265601"/>
                </a:cubicBezTo>
                <a:cubicBezTo>
                  <a:pt x="56185" y="4219786"/>
                  <a:pt x="57328" y="4229054"/>
                  <a:pt x="58391" y="4236887"/>
                </a:cubicBezTo>
                <a:lnTo>
                  <a:pt x="58769" y="4239616"/>
                </a:lnTo>
                <a:lnTo>
                  <a:pt x="57161" y="4228245"/>
                </a:lnTo>
                <a:lnTo>
                  <a:pt x="55444" y="4216187"/>
                </a:lnTo>
                <a:lnTo>
                  <a:pt x="57173" y="4216187"/>
                </a:lnTo>
                <a:lnTo>
                  <a:pt x="46978" y="4153970"/>
                </a:lnTo>
                <a:cubicBezTo>
                  <a:pt x="41098" y="4115040"/>
                  <a:pt x="34414" y="4076730"/>
                  <a:pt x="23198" y="4042035"/>
                </a:cubicBezTo>
                <a:lnTo>
                  <a:pt x="12577" y="4017890"/>
                </a:lnTo>
                <a:lnTo>
                  <a:pt x="144506" y="3860429"/>
                </a:lnTo>
                <a:cubicBezTo>
                  <a:pt x="103351" y="3777846"/>
                  <a:pt x="58276" y="3834526"/>
                  <a:pt x="22695" y="3800021"/>
                </a:cubicBezTo>
                <a:cubicBezTo>
                  <a:pt x="23786" y="3791627"/>
                  <a:pt x="23716" y="3781009"/>
                  <a:pt x="24220" y="3771718"/>
                </a:cubicBezTo>
                <a:lnTo>
                  <a:pt x="27584" y="3757935"/>
                </a:lnTo>
                <a:lnTo>
                  <a:pt x="33375" y="3747325"/>
                </a:lnTo>
                <a:lnTo>
                  <a:pt x="77078" y="3705028"/>
                </a:lnTo>
                <a:cubicBezTo>
                  <a:pt x="173055" y="3608961"/>
                  <a:pt x="158512" y="3588143"/>
                  <a:pt x="31331" y="3445525"/>
                </a:cubicBezTo>
                <a:cubicBezTo>
                  <a:pt x="18649" y="3431228"/>
                  <a:pt x="9488" y="3418102"/>
                  <a:pt x="3341" y="3405686"/>
                </a:cubicBezTo>
                <a:lnTo>
                  <a:pt x="0" y="3393684"/>
                </a:lnTo>
                <a:lnTo>
                  <a:pt x="5588" y="3363918"/>
                </a:lnTo>
                <a:lnTo>
                  <a:pt x="28563" y="3279721"/>
                </a:lnTo>
                <a:lnTo>
                  <a:pt x="31618" y="3274732"/>
                </a:lnTo>
                <a:cubicBezTo>
                  <a:pt x="41998" y="3256804"/>
                  <a:pt x="51127" y="3236251"/>
                  <a:pt x="54143" y="3204655"/>
                </a:cubicBezTo>
                <a:lnTo>
                  <a:pt x="54066" y="3198166"/>
                </a:lnTo>
                <a:lnTo>
                  <a:pt x="59893" y="3181568"/>
                </a:lnTo>
                <a:cubicBezTo>
                  <a:pt x="95562" y="3088781"/>
                  <a:pt x="138958" y="3020054"/>
                  <a:pt x="182871" y="3024678"/>
                </a:cubicBezTo>
                <a:cubicBezTo>
                  <a:pt x="138662" y="2798901"/>
                  <a:pt x="138662" y="2798901"/>
                  <a:pt x="305944" y="2810127"/>
                </a:cubicBezTo>
                <a:cubicBezTo>
                  <a:pt x="246290" y="2658988"/>
                  <a:pt x="247386" y="2624324"/>
                  <a:pt x="326259" y="2596949"/>
                </a:cubicBezTo>
                <a:cubicBezTo>
                  <a:pt x="402195" y="2570407"/>
                  <a:pt x="485357" y="2575904"/>
                  <a:pt x="556280" y="2524080"/>
                </a:cubicBezTo>
                <a:cubicBezTo>
                  <a:pt x="498302" y="2335317"/>
                  <a:pt x="486850" y="2130710"/>
                  <a:pt x="358274" y="2014028"/>
                </a:cubicBezTo>
                <a:cubicBezTo>
                  <a:pt x="338015" y="1995898"/>
                  <a:pt x="325730" y="1940125"/>
                  <a:pt x="340119" y="1914129"/>
                </a:cubicBezTo>
                <a:cubicBezTo>
                  <a:pt x="391157" y="1817105"/>
                  <a:pt x="329468" y="1592503"/>
                  <a:pt x="478258" y="1606217"/>
                </a:cubicBezTo>
                <a:cubicBezTo>
                  <a:pt x="496627" y="1607581"/>
                  <a:pt x="514137" y="1590108"/>
                  <a:pt x="500664" y="1556554"/>
                </a:cubicBezTo>
                <a:cubicBezTo>
                  <a:pt x="454384" y="1442049"/>
                  <a:pt x="514266" y="1463610"/>
                  <a:pt x="551219" y="1459414"/>
                </a:cubicBezTo>
                <a:cubicBezTo>
                  <a:pt x="595940" y="1454776"/>
                  <a:pt x="644530" y="1511622"/>
                  <a:pt x="687152" y="1466109"/>
                </a:cubicBezTo>
                <a:cubicBezTo>
                  <a:pt x="679388" y="1405223"/>
                  <a:pt x="643786" y="1397333"/>
                  <a:pt x="619370" y="1372761"/>
                </a:cubicBezTo>
                <a:cubicBezTo>
                  <a:pt x="548020" y="1300280"/>
                  <a:pt x="490448" y="1221065"/>
                  <a:pt x="491520" y="1080052"/>
                </a:cubicBezTo>
                <a:cubicBezTo>
                  <a:pt x="492222" y="966113"/>
                  <a:pt x="487698" y="864105"/>
                  <a:pt x="589761" y="854014"/>
                </a:cubicBezTo>
                <a:cubicBezTo>
                  <a:pt x="605798" y="852486"/>
                  <a:pt x="614435" y="839840"/>
                  <a:pt x="617929" y="821285"/>
                </a:cubicBezTo>
                <a:cubicBezTo>
                  <a:pt x="606975" y="799992"/>
                  <a:pt x="596528" y="778040"/>
                  <a:pt x="583503" y="760897"/>
                </a:cubicBezTo>
                <a:cubicBezTo>
                  <a:pt x="539748" y="704450"/>
                  <a:pt x="526482" y="633687"/>
                  <a:pt x="515241" y="560313"/>
                </a:cubicBezTo>
                <a:cubicBezTo>
                  <a:pt x="508001" y="513531"/>
                  <a:pt x="499292" y="467166"/>
                  <a:pt x="480798" y="423850"/>
                </a:cubicBezTo>
                <a:cubicBezTo>
                  <a:pt x="469533" y="397046"/>
                  <a:pt x="455191" y="375704"/>
                  <a:pt x="436755" y="361124"/>
                </a:cubicBezTo>
                <a:cubicBezTo>
                  <a:pt x="420701" y="347903"/>
                  <a:pt x="416284" y="334407"/>
                  <a:pt x="428051" y="314763"/>
                </a:cubicBezTo>
                <a:cubicBezTo>
                  <a:pt x="461326" y="258432"/>
                  <a:pt x="476043" y="191375"/>
                  <a:pt x="457954" y="104693"/>
                </a:cubicBezTo>
                <a:cubicBezTo>
                  <a:pt x="452484" y="78523"/>
                  <a:pt x="457495" y="58007"/>
                  <a:pt x="472694" y="52392"/>
                </a:cubicBezTo>
                <a:cubicBezTo>
                  <a:pt x="488509" y="46345"/>
                  <a:pt x="501512" y="36363"/>
                  <a:pt x="512572" y="2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5007A74-F3A6-685C-3BB3-1F28A1308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80021"/>
              </p:ext>
            </p:extLst>
          </p:nvPr>
        </p:nvGraphicFramePr>
        <p:xfrm>
          <a:off x="4876800" y="416560"/>
          <a:ext cx="6476999" cy="626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48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5F30E8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95E936-90C8-3523-3B24-82157C4D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Deskriptivní statistiky (I)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72E11-5B5D-1795-0091-32C3B3B9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561" y="568960"/>
            <a:ext cx="5603240" cy="5575729"/>
          </a:xfrm>
        </p:spPr>
        <p:txBody>
          <a:bodyPr anchor="ctr">
            <a:normAutofit/>
          </a:bodyPr>
          <a:lstStyle/>
          <a:p>
            <a:r>
              <a:rPr lang="cs-CZ" b="1" dirty="0"/>
              <a:t>Modus</a:t>
            </a:r>
          </a:p>
          <a:p>
            <a:r>
              <a:rPr lang="cs-CZ" b="1" dirty="0"/>
              <a:t>Medián</a:t>
            </a:r>
          </a:p>
          <a:p>
            <a:r>
              <a:rPr lang="cs-CZ" b="1" dirty="0"/>
              <a:t>Průměr</a:t>
            </a:r>
          </a:p>
          <a:p>
            <a:r>
              <a:rPr lang="cs-CZ" b="1" dirty="0"/>
              <a:t>Četnost</a:t>
            </a:r>
          </a:p>
          <a:p>
            <a:r>
              <a:rPr lang="cs-CZ" sz="2000" i="1" dirty="0"/>
              <a:t>viz Interaktivní osnova předmětu</a:t>
            </a:r>
          </a:p>
          <a:p>
            <a:r>
              <a:rPr lang="cs-CZ" sz="2400" dirty="0"/>
              <a:t>Vztah typu proměnné a volby jednotlivých statistik (např. z nominální proměnné nemohu počítat průměr, pouze modus (např. kraj). Průměr mohu počítat pouze u intervalových proměnných (např. výše platu, IQ). </a:t>
            </a:r>
          </a:p>
        </p:txBody>
      </p:sp>
    </p:spTree>
    <p:extLst>
      <p:ext uri="{BB962C8B-B14F-4D97-AF65-F5344CB8AC3E}">
        <p14:creationId xmlns:p14="http://schemas.microsoft.com/office/powerpoint/2010/main" val="33175922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F2F"/>
      </a:dk2>
      <a:lt2>
        <a:srgbClr val="F2F3F0"/>
      </a:lt2>
      <a:accent1>
        <a:srgbClr val="5F30E8"/>
      </a:accent1>
      <a:accent2>
        <a:srgbClr val="1A38D5"/>
      </a:accent2>
      <a:accent3>
        <a:srgbClr val="2996E7"/>
      </a:accent3>
      <a:accent4>
        <a:srgbClr val="15BFC0"/>
      </a:accent4>
      <a:accent5>
        <a:srgbClr val="23C582"/>
      </a:accent5>
      <a:accent6>
        <a:srgbClr val="16C634"/>
      </a:accent6>
      <a:hlink>
        <a:srgbClr val="349C83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1388</Words>
  <Application>Microsoft Office PowerPoint</Application>
  <PresentationFormat>Širokoúhlá obrazovka</PresentationFormat>
  <Paragraphs>103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Open Sans</vt:lpstr>
      <vt:lpstr>Times New Roman</vt:lpstr>
      <vt:lpstr>BrushVTI</vt:lpstr>
      <vt:lpstr>Seminář 5</vt:lpstr>
      <vt:lpstr>Prezentace aplikace PowerPoint</vt:lpstr>
      <vt:lpstr>Co nás dnes čeká</vt:lpstr>
      <vt:lpstr>Co potřebujeme?</vt:lpstr>
      <vt:lpstr>Export dat z Excelu do JASP (I) aneb čištění datové matice</vt:lpstr>
      <vt:lpstr>Export dat z Excelu do JASP (II)</vt:lpstr>
      <vt:lpstr>Základní orientace </vt:lpstr>
      <vt:lpstr>Typy proměnných</vt:lpstr>
      <vt:lpstr>Deskriptivní statistiky (I)</vt:lpstr>
      <vt:lpstr>Prezentace aplikace PowerPoint</vt:lpstr>
      <vt:lpstr>Prezentace aplikace PowerPoint</vt:lpstr>
      <vt:lpstr>Deskriptivní statistiky (II)</vt:lpstr>
      <vt:lpstr>Prezentace aplikace PowerPoint</vt:lpstr>
      <vt:lpstr>Test reliability (I)</vt:lpstr>
      <vt:lpstr>Shrnutí</vt:lpstr>
      <vt:lpstr>Zadání závěrečného úkolu č. 2</vt:lpstr>
      <vt:lpstr>Struktura posteru podle IMRAD (Introduction, Methodology, Results, Analysis, Discussion)</vt:lpstr>
      <vt:lpstr>Ukázky úspěšných posterů</vt:lpstr>
      <vt:lpstr>Termín odevzdání</vt:lpstr>
      <vt:lpstr>Doporučeno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Obrovská</dc:creator>
  <cp:lastModifiedBy>Jana Obrovská</cp:lastModifiedBy>
  <cp:revision>155</cp:revision>
  <dcterms:created xsi:type="dcterms:W3CDTF">2022-08-23T11:42:10Z</dcterms:created>
  <dcterms:modified xsi:type="dcterms:W3CDTF">2023-11-12T16:38:12Z</dcterms:modified>
</cp:coreProperties>
</file>