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81" r:id="rId3"/>
    <p:sldId id="258" r:id="rId4"/>
    <p:sldId id="265" r:id="rId5"/>
    <p:sldId id="263" r:id="rId6"/>
    <p:sldId id="282" r:id="rId7"/>
    <p:sldId id="283" r:id="rId8"/>
    <p:sldId id="284" r:id="rId9"/>
    <p:sldId id="298" r:id="rId10"/>
    <p:sldId id="299" r:id="rId11"/>
    <p:sldId id="285" r:id="rId12"/>
    <p:sldId id="286" r:id="rId13"/>
    <p:sldId id="287" r:id="rId14"/>
    <p:sldId id="291" r:id="rId15"/>
    <p:sldId id="292" r:id="rId16"/>
    <p:sldId id="293" r:id="rId17"/>
    <p:sldId id="300" r:id="rId18"/>
    <p:sldId id="264" r:id="rId19"/>
    <p:sldId id="290" r:id="rId20"/>
    <p:sldId id="294" r:id="rId21"/>
    <p:sldId id="295" r:id="rId22"/>
    <p:sldId id="296" r:id="rId23"/>
    <p:sldId id="297" r:id="rId24"/>
    <p:sldId id="278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M Sans" pitchFamily="2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56610-227E-A96E-F6AE-FD64A552704B}" v="213" dt="2023-10-05T07:49:22.199"/>
    <p1510:client id="{983E8A2C-48E8-439C-A379-DA95184AD25C}" v="11" dt="2023-10-04T20:26:14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- formulovat otázky</a:t>
            </a:r>
            <a:endParaRPr dirty="0"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322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964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50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90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Nestrukturovaný – například biografický výzkum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55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d.muni.cz/pedagogika/studujici/zaverecne-prace/bc-mg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6Ms9A-212F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1298030" y="8979333"/>
            <a:ext cx="9013828" cy="3266922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465830" y="1359414"/>
            <a:ext cx="10641098" cy="747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0" b="1" dirty="0">
              <a:latin typeface="DM Sans"/>
              <a:sym typeface="DM Sans"/>
            </a:endParaRP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dirty="0">
                <a:latin typeface="DM Sans"/>
                <a:sym typeface="DM Sans"/>
              </a:rPr>
              <a:t>Seminář 02</a:t>
            </a:r>
            <a:endParaRPr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1498952" y="9230414"/>
            <a:ext cx="570775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5804944" y="9230414"/>
            <a:ext cx="430599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2023</a:t>
            </a:r>
            <a:endParaRPr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AFA1D2B-FC3A-4094-F76C-5E13A1029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4" r="14108"/>
          <a:stretch/>
        </p:blipFill>
        <p:spPr>
          <a:xfrm>
            <a:off x="2890157" y="0"/>
            <a:ext cx="1281792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Brýle položené na knize">
            <a:extLst>
              <a:ext uri="{FF2B5EF4-FFF2-40B4-BE49-F238E27FC236}">
                <a16:creationId xmlns:a16="http://schemas.microsoft.com/office/drawing/2014/main" id="{B8960281-7553-3DE3-DE03-1A605F000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2" r="36535"/>
          <a:stretch/>
        </p:blipFill>
        <p:spPr>
          <a:xfrm>
            <a:off x="-1" y="-3"/>
            <a:ext cx="8115296" cy="10287003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A37F9-120E-9266-22BD-790CB5D2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685800"/>
            <a:ext cx="7899985" cy="10287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polostrukturovaný </a:t>
            </a:r>
            <a:r>
              <a:rPr lang="cs-CZ" sz="2800" dirty="0">
                <a:latin typeface="+mn-lt"/>
              </a:rPr>
              <a:t>- vychází z předem připraveného seznamu témat a otázek. Používá se v případové studii či zakotvené teorii. 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nestrukturovaný</a:t>
            </a:r>
            <a:r>
              <a:rPr lang="cs-CZ" sz="2800" dirty="0">
                <a:latin typeface="+mn-lt"/>
              </a:rPr>
              <a:t> - jinak též narativní rozhovor se zakládá třeba jen na jediné předpřipravené otázce, kterou tazatel průběžně rozvíjí na základě informací poskytnutých respondentem při rozhovoru. Uplatňuje se v biografickém designu.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 err="1">
                <a:latin typeface="+mn-lt"/>
              </a:rPr>
              <a:t>focus</a:t>
            </a:r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group</a:t>
            </a:r>
            <a:r>
              <a:rPr lang="cs-CZ" sz="2800" b="1" dirty="0">
                <a:latin typeface="+mn-lt"/>
              </a:rPr>
              <a:t> (ohnisková skupina) </a:t>
            </a:r>
            <a:r>
              <a:rPr lang="cs-CZ" sz="2800" dirty="0">
                <a:latin typeface="+mn-lt"/>
              </a:rPr>
              <a:t>– důraz je zde položen na interakce mezi členy skupiny, kteří sami přinášejí témata relevantní z hlediska zkoumaného jevu.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800" b="1" dirty="0">
              <a:latin typeface="+mn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</a:rPr>
              <a:t>skupinový rozhovor </a:t>
            </a:r>
            <a:r>
              <a:rPr lang="cs-CZ" sz="2800" dirty="0">
                <a:latin typeface="+mn-lt"/>
              </a:rPr>
              <a:t>- metoda provádění strukturovaného interview s více jak třemi lidmi najednou.</a:t>
            </a:r>
            <a:endParaRPr lang="cs-CZ" sz="2800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61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1993785" y="319765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sz="6600" b="1" dirty="0"/>
              <a:t>JAK FORMULOVAT OTÁZKY KE KVALITATIVNÍMU ROZHOVORU?</a:t>
            </a:r>
            <a:endParaRPr sz="6600" b="1" dirty="0"/>
          </a:p>
        </p:txBody>
      </p:sp>
      <p:sp>
        <p:nvSpPr>
          <p:cNvPr id="182" name="Google Shape;182;p8"/>
          <p:cNvSpPr txBox="1">
            <a:spLocks noGrp="1"/>
          </p:cNvSpPr>
          <p:nvPr>
            <p:ph idx="1"/>
          </p:nvPr>
        </p:nvSpPr>
        <p:spPr>
          <a:xfrm>
            <a:off x="440870" y="2390774"/>
            <a:ext cx="17651186" cy="707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lnSpcReduction="100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endParaRPr lang="cs-CZ" sz="4200" u="sng" dirty="0"/>
          </a:p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4200" u="sng" dirty="0"/>
              <a:t>Je třeba promyslet vhodnou úroveň abstraktnosti/konkrétnosti otázek:</a:t>
            </a:r>
            <a:endParaRPr dirty="0"/>
          </a:p>
          <a:p>
            <a:pPr marL="0" indent="0">
              <a:spcBef>
                <a:spcPts val="1620"/>
              </a:spcBef>
              <a:buSzPts val="1920"/>
              <a:buNone/>
            </a:pP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TÉMA </a:t>
            </a:r>
            <a:r>
              <a:rPr lang="cs-CZ" sz="3600" b="1" dirty="0">
                <a:sym typeface="Wingdings" panose="05000000000000000000" pitchFamily="2" charset="2"/>
              </a:rPr>
              <a:t></a:t>
            </a:r>
            <a:r>
              <a:rPr lang="cs-CZ" sz="3600" b="1" dirty="0"/>
              <a:t>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</a:t>
            </a:r>
            <a:r>
              <a:rPr lang="en-US" sz="3600" b="1" dirty="0"/>
              <a:t>[</a:t>
            </a:r>
            <a:r>
              <a:rPr lang="cs-CZ" sz="3600" b="1" dirty="0"/>
              <a:t>PROBLÉM</a:t>
            </a:r>
            <a:r>
              <a:rPr lang="en-US" sz="3600" b="1" dirty="0"/>
              <a:t>]</a:t>
            </a:r>
            <a:r>
              <a:rPr lang="cs-CZ" sz="3600" b="1" dirty="0"/>
              <a:t>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		CÍL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/>
              <a:t>				HLAVNÍ VÝZKUMNÁ OTÁZKA </a:t>
            </a:r>
            <a:r>
              <a:rPr lang="cs-CZ" sz="3600" b="1" dirty="0">
                <a:sym typeface="Wingdings" panose="05000000000000000000" pitchFamily="2" charset="2"/>
              </a:rPr>
              <a:t> </a:t>
            </a: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000" b="1" dirty="0">
                <a:sym typeface="Wingdings" panose="05000000000000000000" pitchFamily="2" charset="2"/>
              </a:rPr>
              <a:t>						</a:t>
            </a:r>
            <a:r>
              <a:rPr lang="cs-CZ" sz="3600" b="1" dirty="0"/>
              <a:t>SPECIFICKÉ VÝZKUMNÉ OTÁZKY </a:t>
            </a:r>
            <a:r>
              <a:rPr lang="cs-CZ" sz="3600" b="1" dirty="0">
                <a:sym typeface="Wingdings" panose="05000000000000000000" pitchFamily="2" charset="2"/>
              </a:rPr>
              <a:t></a:t>
            </a:r>
            <a:endParaRPr lang="cs-CZ" sz="3600" b="1" dirty="0"/>
          </a:p>
          <a:p>
            <a:pPr marL="0" indent="0">
              <a:lnSpc>
                <a:spcPct val="120000"/>
              </a:lnSpc>
              <a:spcBef>
                <a:spcPts val="1620"/>
              </a:spcBef>
              <a:buSzPts val="1920"/>
              <a:buNone/>
            </a:pPr>
            <a:r>
              <a:rPr lang="cs-CZ" sz="3600" b="1" dirty="0">
                <a:sym typeface="Wingdings" panose="05000000000000000000" pitchFamily="2" charset="2"/>
              </a:rPr>
              <a:t>						 			</a:t>
            </a:r>
            <a:r>
              <a:rPr lang="cs-CZ" sz="3600" b="1" dirty="0"/>
              <a:t>OTÁZKY DO ROZHOVORU</a:t>
            </a:r>
            <a:r>
              <a:rPr lang="cs-CZ" sz="3000" b="1" dirty="0"/>
              <a:t> </a:t>
            </a:r>
          </a:p>
          <a:p>
            <a:pPr marL="0" indent="0">
              <a:spcBef>
                <a:spcPts val="1620"/>
              </a:spcBef>
              <a:buSzPts val="1920"/>
              <a:buNone/>
            </a:pPr>
            <a:endParaRPr lang="cs-CZ" b="1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  <p:pic>
        <p:nvPicPr>
          <p:cNvPr id="3" name="Obrázek 2" descr="Obsah obrázku barevné">
            <a:extLst>
              <a:ext uri="{FF2B5EF4-FFF2-40B4-BE49-F238E27FC236}">
                <a16:creationId xmlns:a16="http://schemas.microsoft.com/office/drawing/2014/main" id="{BA879865-431D-341B-DE5C-59C35624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415" y="3118756"/>
            <a:ext cx="3646715" cy="36467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2185647" y="289378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dirty="0"/>
              <a:t>PŘÍKLAD</a:t>
            </a:r>
            <a:endParaRPr dirty="0"/>
          </a:p>
        </p:txBody>
      </p:sp>
      <p:sp>
        <p:nvSpPr>
          <p:cNvPr id="194" name="Google Shape;194;p10"/>
          <p:cNvSpPr txBox="1">
            <a:spLocks noGrp="1"/>
          </p:cNvSpPr>
          <p:nvPr>
            <p:ph idx="1"/>
          </p:nvPr>
        </p:nvSpPr>
        <p:spPr>
          <a:xfrm>
            <a:off x="898073" y="2552699"/>
            <a:ext cx="14465924" cy="744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 lnSpcReduction="20000"/>
          </a:bodyPr>
          <a:lstStyle/>
          <a:p>
            <a:pPr marL="428625" indent="-428625">
              <a:spcBef>
                <a:spcPts val="0"/>
              </a:spcBef>
              <a:buSzPct val="79999"/>
              <a:buChar char="▶"/>
            </a:pPr>
            <a:r>
              <a:rPr lang="cs-CZ" sz="3900" b="1" dirty="0"/>
              <a:t>TÉMA</a:t>
            </a:r>
            <a:r>
              <a:rPr lang="cs-CZ" sz="3900" dirty="0"/>
              <a:t>: ETNOGRAFIE DIVERZITY V PREGRADUÁLNÍ PŘÍPRAVĚ UČITELŮ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1114425" lvl="1" indent="-428625">
              <a:spcBef>
                <a:spcPts val="1458"/>
              </a:spcBef>
              <a:buSzPct val="80000"/>
              <a:buChar char="▶"/>
            </a:pPr>
            <a:r>
              <a:rPr lang="cs-CZ" sz="3600" b="1" dirty="0"/>
              <a:t>VÝZKUMNÁ OTÁZKA</a:t>
            </a:r>
            <a:r>
              <a:rPr lang="cs-CZ" sz="3600" dirty="0"/>
              <a:t>: JAK PROVÁZEJÍCÍ UČITELÉ PODPORUJÍ STUDENTY UČITELSTVÍ NA PRAXI PŘI PRÁCI S ŽÁKOVKSOU DIVERZITOU?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2057400" lvl="3" indent="0">
              <a:spcBef>
                <a:spcPts val="1365"/>
              </a:spcBef>
              <a:buSzPct val="80000"/>
              <a:buNone/>
            </a:pPr>
            <a:r>
              <a:rPr lang="cs-CZ" sz="3000" b="1" dirty="0"/>
              <a:t>SPECIFICKÁ VÝZKUMNÁ OTÁZKA</a:t>
            </a:r>
            <a:r>
              <a:rPr lang="cs-CZ" sz="3000" dirty="0"/>
              <a:t>: JAKÝ TYP RAD VZTAHUJÍCÍCH SE K ŽÁKOVSKÉ DIVERZITĚ DÁVAJÍ PROVÁZEJÍCÍ UČITELÉ STUDENTŮM UČITELSTVÍ NA PRAXI ? 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365"/>
              </a:spcBef>
              <a:buSzPct val="80000"/>
              <a:buChar char="▶"/>
            </a:pPr>
            <a:r>
              <a:rPr lang="cs-CZ" sz="3000" b="1" dirty="0"/>
              <a:t>OTÁZKA DO ROZHOVORU S PROVÁZEJÍCÍM UČITELEM</a:t>
            </a:r>
            <a:r>
              <a:rPr lang="cs-CZ" sz="3000" dirty="0"/>
              <a:t>: HOVOŘÍTE SE STUDENTEM O SPECIFIKÁCH ŽÁKŮ V TÉTO TŘÍDĚ? </a:t>
            </a:r>
            <a:endParaRPr dirty="0"/>
          </a:p>
          <a:p>
            <a:pPr marL="428625" indent="-275082">
              <a:spcBef>
                <a:spcPts val="1505"/>
              </a:spcBef>
              <a:buSzPct val="79999"/>
              <a:buNone/>
            </a:pPr>
            <a:endParaRPr sz="3900" dirty="0"/>
          </a:p>
          <a:p>
            <a:pPr marL="3000375" lvl="4" indent="-257175">
              <a:spcBef>
                <a:spcPts val="1388"/>
              </a:spcBef>
              <a:buSzPct val="80000"/>
              <a:buChar char="▶"/>
            </a:pPr>
            <a:r>
              <a:rPr lang="cs-CZ" sz="3000" b="1" dirty="0"/>
              <a:t>OTÁZKA DO ROZHOVORU SE STUDENTEM</a:t>
            </a:r>
            <a:r>
              <a:rPr lang="cs-CZ" sz="3000" dirty="0"/>
              <a:t>: </a:t>
            </a:r>
            <a:r>
              <a:rPr lang="cs-CZ" sz="3150" dirty="0"/>
              <a:t>Mluvil/a s vámi váš/vaše provázející učitel/</a:t>
            </a:r>
            <a:r>
              <a:rPr lang="cs-CZ" sz="3150" dirty="0" err="1"/>
              <a:t>ka</a:t>
            </a:r>
            <a:r>
              <a:rPr lang="cs-CZ" sz="3150" dirty="0"/>
              <a:t> o individuálních vzdělávacích potřebách žáků ve zkoumané třídě? </a:t>
            </a:r>
            <a:endParaRPr dirty="0"/>
          </a:p>
          <a:p>
            <a:pPr marL="428625" indent="-310514">
              <a:spcBef>
                <a:spcPts val="1365"/>
              </a:spcBef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>
            <a:spLocks noGrp="1"/>
          </p:cNvSpPr>
          <p:nvPr>
            <p:ph type="title"/>
          </p:nvPr>
        </p:nvSpPr>
        <p:spPr>
          <a:xfrm>
            <a:off x="7635242" y="254587"/>
            <a:ext cx="9552213" cy="2176136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 fontScale="90000"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sz="5100" b="1" dirty="0"/>
              <a:t>PRINCIPY SPRÁVNÉHO VEDENÍ ROZHOVORU </a:t>
            </a:r>
            <a:r>
              <a:rPr lang="cs-CZ" sz="5100" dirty="0"/>
              <a:t>– </a:t>
            </a:r>
            <a:r>
              <a:rPr lang="cs-CZ" sz="5100" b="1" dirty="0"/>
              <a:t>KROK ZA KROKEM (I)</a:t>
            </a:r>
          </a:p>
        </p:txBody>
      </p:sp>
      <p:pic>
        <p:nvPicPr>
          <p:cNvPr id="226" name="Picture 213" descr="Chatují dva lidé">
            <a:extLst>
              <a:ext uri="{FF2B5EF4-FFF2-40B4-BE49-F238E27FC236}">
                <a16:creationId xmlns:a16="http://schemas.microsoft.com/office/drawing/2014/main" id="{2C7C9F8B-AD0C-AD75-7AAC-9EAC67C9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00" r="27400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212" name="Google Shape;212;p13"/>
          <p:cNvSpPr txBox="1">
            <a:spLocks noGrp="1"/>
          </p:cNvSpPr>
          <p:nvPr>
            <p:ph idx="1"/>
          </p:nvPr>
        </p:nvSpPr>
        <p:spPr>
          <a:xfrm>
            <a:off x="7458325" y="3180807"/>
            <a:ext cx="9906047" cy="7018500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 fontScale="92500" lnSpcReduction="200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3600" dirty="0"/>
              <a:t>Dobře zvolte místo, kde bude rozhovor probíhat – mělo by být klidné a příjemné pro vás i informanta/informantku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Vezměte si s sebou nahrávací zařízení (raději dvě, kdyby se jedno vybilo, nebo náhradní baterie) a vytištěný scénář rozhovoru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Připravte si informovaný souhlas ve dvou kopiích – jeden si vezmete a druhý necháte informantovi/informantce</a:t>
            </a:r>
            <a:br>
              <a:rPr lang="cs-CZ" sz="3600" dirty="0"/>
            </a:br>
            <a:endParaRPr lang="cs-CZ"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Nechte informanta/ku podepsat informovaný souhlas ještě před začátkem rozhovoru</a:t>
            </a:r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lang="cs-CZ" sz="2250" b="1" dirty="0"/>
          </a:p>
          <a:p>
            <a:pPr marL="5829300" lvl="8" indent="-190500">
              <a:spcBef>
                <a:spcPts val="1500"/>
              </a:spcBef>
              <a:buSzPts val="1600"/>
              <a:buNone/>
            </a:pPr>
            <a:endParaRPr lang="cs-CZ" sz="2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2212181" y="687386"/>
            <a:ext cx="12801600" cy="22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b="1" dirty="0"/>
              <a:t>PRINCIPY SPRÁVNÉHO VEDENÍ ROZHOVORU</a:t>
            </a:r>
            <a:r>
              <a:rPr lang="cs-CZ" dirty="0"/>
              <a:t> – </a:t>
            </a:r>
            <a:r>
              <a:rPr lang="cs-CZ" b="1" dirty="0"/>
              <a:t>KROK ZA KROKEM (II)</a:t>
            </a:r>
            <a:endParaRPr b="1" dirty="0"/>
          </a:p>
        </p:txBody>
      </p:sp>
      <p:sp>
        <p:nvSpPr>
          <p:cNvPr id="218" name="Google Shape;218;p14"/>
          <p:cNvSpPr txBox="1">
            <a:spLocks noGrp="1"/>
          </p:cNvSpPr>
          <p:nvPr>
            <p:ph idx="1"/>
          </p:nvPr>
        </p:nvSpPr>
        <p:spPr>
          <a:xfrm>
            <a:off x="700088" y="2947986"/>
            <a:ext cx="13527881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/>
          </a:bodyPr>
          <a:lstStyle/>
          <a:p>
            <a:pPr marL="428625" indent="-428625">
              <a:spcBef>
                <a:spcPts val="0"/>
              </a:spcBef>
              <a:buSzPts val="1600"/>
              <a:buChar char="▶"/>
            </a:pPr>
            <a:r>
              <a:rPr lang="cs-CZ" sz="3600" dirty="0"/>
              <a:t>Informujte informanta/ku o cíli rozhovoru (např. je součástí bakalářské práce nebo výzkumu XY) 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Dobře zvažte pořadí otázek – začněte zahřívacími (</a:t>
            </a:r>
            <a:r>
              <a:rPr lang="cs-CZ" sz="3600" dirty="0" err="1"/>
              <a:t>ice</a:t>
            </a:r>
            <a:r>
              <a:rPr lang="cs-CZ" sz="3600" dirty="0"/>
              <a:t> </a:t>
            </a:r>
            <a:r>
              <a:rPr lang="cs-CZ" sz="3600" dirty="0" err="1"/>
              <a:t>breakery</a:t>
            </a:r>
            <a:r>
              <a:rPr lang="cs-CZ" sz="3600" dirty="0"/>
              <a:t>), osobní a náročnější otázky klaďte až později, demografické (např. otázky na věk, rodinný či socioekonomický status) nechte až na konec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Všímejte si neverbální komunikace 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sz="3600" dirty="0"/>
          </a:p>
          <a:p>
            <a:pPr marL="428625" indent="-428625">
              <a:spcBef>
                <a:spcPts val="1500"/>
              </a:spcBef>
              <a:buSzPts val="1600"/>
              <a:buChar char="▶"/>
            </a:pPr>
            <a:r>
              <a:rPr lang="cs-CZ" sz="3600" dirty="0"/>
              <a:t>Usilujte o pozitivní atmosféru – ujišťujte informanta/ku o tom, že jste se toho hodně dozvěděli a že je to pro vás přínosné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xfrm>
            <a:off x="1315038" y="102885"/>
            <a:ext cx="8219578" cy="2424305"/>
          </a:xfrm>
          <a:prstGeom prst="rect">
            <a:avLst/>
          </a:prstGeom>
        </p:spPr>
        <p:txBody>
          <a:bodyPr spcFirstLastPara="1" lIns="137138" tIns="68550" rIns="137138" bIns="68550" anchor="b" anchorCtr="0">
            <a:norm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sz="4800" dirty="0"/>
              <a:t>ČASTÉ CHYBY PŘI VEDENÍ ROZHOVORU</a:t>
            </a:r>
          </a:p>
        </p:txBody>
      </p:sp>
      <p:sp>
        <p:nvSpPr>
          <p:cNvPr id="224" name="Google Shape;224;p15"/>
          <p:cNvSpPr txBox="1">
            <a:spLocks noGrp="1"/>
          </p:cNvSpPr>
          <p:nvPr>
            <p:ph idx="1"/>
          </p:nvPr>
        </p:nvSpPr>
        <p:spPr>
          <a:xfrm>
            <a:off x="1315038" y="2710543"/>
            <a:ext cx="8219578" cy="7184571"/>
          </a:xfrm>
          <a:prstGeom prst="rect">
            <a:avLst/>
          </a:prstGeom>
        </p:spPr>
        <p:txBody>
          <a:bodyPr spcFirstLastPara="1" lIns="137138" tIns="68550" rIns="137138" bIns="68550" anchor="t" anchorCtr="0">
            <a:normAutofit lnSpcReduction="10000"/>
          </a:bodyPr>
          <a:lstStyle/>
          <a:p>
            <a:pPr marL="411480" indent="-384048">
              <a:lnSpc>
                <a:spcPct val="90000"/>
              </a:lnSpc>
              <a:spcBef>
                <a:spcPts val="0"/>
              </a:spcBef>
              <a:buSzPct val="80000"/>
              <a:buChar char="▶"/>
            </a:pPr>
            <a:r>
              <a:rPr lang="cs-CZ" sz="2400" dirty="0"/>
              <a:t>vyvarovat se sugestivních otázek - např. </a:t>
            </a:r>
            <a:r>
              <a:rPr lang="cs-CZ" sz="2400" i="1" dirty="0"/>
              <a:t>Většina lidí si myslí, že kdo neumí, ten učí. Myslíte si to také? </a:t>
            </a:r>
            <a:endParaRPr lang="cs-CZ" sz="2400" dirty="0"/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neklást více otázek zároveň – např. </a:t>
            </a:r>
            <a:r>
              <a:rPr lang="cs-CZ" sz="2400" i="1" dirty="0"/>
              <a:t>Jaké jsou vaše dojmy z první odučené hodiny na základní škole a jakou zpětnou vazbu jste na výuku dostala od provázejícího učitele?</a:t>
            </a:r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formulovat otázky srozumitelně, tj. běžným jazykem (nepoužívejte odborné pojmy) – např. </a:t>
            </a:r>
            <a:r>
              <a:rPr lang="cs-CZ" sz="2400" i="1" dirty="0"/>
              <a:t>Jaký je váš názor na současný veřejný diskurz o inkluzi? </a:t>
            </a:r>
            <a:endParaRPr lang="cs-CZ" sz="2400" dirty="0"/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doptávat se na zdánlivě samozřejmé jevy, abychom detailně zachytili významy, které s nimi informant/</a:t>
            </a:r>
            <a:r>
              <a:rPr lang="cs-CZ" sz="2400" dirty="0" err="1"/>
              <a:t>ka</a:t>
            </a:r>
            <a:r>
              <a:rPr lang="cs-CZ" sz="2400" dirty="0"/>
              <a:t> spojuje (např. </a:t>
            </a:r>
            <a:r>
              <a:rPr lang="cs-CZ" sz="2400" i="1" dirty="0"/>
              <a:t>Můžete blíže vysvětlit váš názor, že kdo neumí, ten učí? -</a:t>
            </a:r>
            <a:r>
              <a:rPr lang="cs-CZ" sz="2400" dirty="0"/>
              <a:t> v případě, že o tom informant/</a:t>
            </a:r>
            <a:r>
              <a:rPr lang="cs-CZ" sz="2400" dirty="0" err="1"/>
              <a:t>ka</a:t>
            </a:r>
            <a:r>
              <a:rPr lang="cs-CZ" sz="2400" dirty="0"/>
              <a:t> začali hovořit sami)</a:t>
            </a:r>
          </a:p>
          <a:p>
            <a:pPr marL="411480" indent="-243078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i="1" dirty="0"/>
          </a:p>
          <a:p>
            <a:pPr marL="411480" indent="-384048">
              <a:lnSpc>
                <a:spcPct val="90000"/>
              </a:lnSpc>
              <a:spcBef>
                <a:spcPts val="1455"/>
              </a:spcBef>
              <a:buSzPct val="80000"/>
              <a:buChar char="▶"/>
            </a:pPr>
            <a:r>
              <a:rPr lang="cs-CZ" sz="2400" dirty="0"/>
              <a:t>neskákat do řeči, nechat informantovi dost času na vyjádření</a:t>
            </a:r>
          </a:p>
          <a:p>
            <a:pPr marL="428625" indent="-287655">
              <a:lnSpc>
                <a:spcPct val="90000"/>
              </a:lnSpc>
              <a:spcBef>
                <a:spcPts val="1455"/>
              </a:spcBef>
              <a:buSzPct val="80000"/>
              <a:buNone/>
            </a:pPr>
            <a:endParaRPr lang="cs-CZ" sz="2400" b="1" dirty="0"/>
          </a:p>
        </p:txBody>
      </p:sp>
      <p:pic>
        <p:nvPicPr>
          <p:cNvPr id="226" name="Picture 225" descr="Vykřičník na žlutém pozadí">
            <a:extLst>
              <a:ext uri="{FF2B5EF4-FFF2-40B4-BE49-F238E27FC236}">
                <a16:creationId xmlns:a16="http://schemas.microsoft.com/office/drawing/2014/main" id="{63E0A967-0AEC-2D89-CD76-7B89DA00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9" r="16632"/>
          <a:stretch/>
        </p:blipFill>
        <p:spPr>
          <a:xfrm>
            <a:off x="10906218" y="10"/>
            <a:ext cx="7381780" cy="10286990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102957" y="0"/>
            <a:ext cx="185043" cy="10287000"/>
            <a:chOff x="12068638" y="0"/>
            <a:chExt cx="123362" cy="6858000"/>
          </a:xfrm>
        </p:grpSpPr>
        <p:sp>
          <p:nvSpPr>
            <p:cNvPr id="227" name="Rectangle 230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41" name="Google Shape;2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6275" y="559512"/>
            <a:ext cx="6355993" cy="9190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1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1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1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1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1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1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1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1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 txBox="1"/>
          <p:nvPr/>
        </p:nvSpPr>
        <p:spPr>
          <a:xfrm>
            <a:off x="1690343" y="1144062"/>
            <a:ext cx="79257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Aktivita</a:t>
            </a:r>
            <a:r>
              <a:rPr lang="cs-CZ" sz="9600" b="1" dirty="0">
                <a:latin typeface="DM Sans"/>
                <a:ea typeface="DM Sans"/>
                <a:cs typeface="DM Sans"/>
                <a:sym typeface="DM Sans"/>
              </a:rPr>
              <a:t> I</a:t>
            </a:r>
            <a:endParaRPr dirty="0"/>
          </a:p>
        </p:txBody>
      </p:sp>
      <p:sp>
        <p:nvSpPr>
          <p:cNvPr id="252" name="Google Shape;252;p21"/>
          <p:cNvSpPr txBox="1"/>
          <p:nvPr/>
        </p:nvSpPr>
        <p:spPr>
          <a:xfrm>
            <a:off x="661660" y="3644992"/>
            <a:ext cx="48115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400" dirty="0"/>
              <a:t>Prozkoumejte scénář rozhovoru</a:t>
            </a:r>
            <a:endParaRPr lang="cs-CZ" dirty="0"/>
          </a:p>
        </p:txBody>
      </p:sp>
      <p:sp>
        <p:nvSpPr>
          <p:cNvPr id="254" name="Google Shape;254;p21"/>
          <p:cNvSpPr txBox="1"/>
          <p:nvPr/>
        </p:nvSpPr>
        <p:spPr>
          <a:xfrm>
            <a:off x="5760970" y="3357734"/>
            <a:ext cx="4811504" cy="188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</a:pPr>
            <a:r>
              <a:rPr lang="cs-CZ" sz="2400" dirty="0"/>
              <a:t>O jakém výzkumném tématu pojednává?</a:t>
            </a:r>
          </a:p>
          <a:p>
            <a:pPr>
              <a:spcBef>
                <a:spcPts val="1566"/>
              </a:spcBef>
            </a:pPr>
            <a:r>
              <a:rPr lang="cs-CZ" sz="2400" dirty="0"/>
              <a:t>Jakou výzkumnou otázku si pravděpodobně kladli jeho tvůrci?</a:t>
            </a:r>
            <a:endParaRPr lang="cs-CZ"/>
          </a:p>
        </p:txBody>
      </p:sp>
      <p:sp>
        <p:nvSpPr>
          <p:cNvPr id="256" name="Google Shape;256;p21"/>
          <p:cNvSpPr txBox="1"/>
          <p:nvPr/>
        </p:nvSpPr>
        <p:spPr>
          <a:xfrm>
            <a:off x="694531" y="7124639"/>
            <a:ext cx="4811504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  <a:buSzPct val="80000"/>
            </a:pPr>
            <a:r>
              <a:rPr lang="cs-CZ" sz="2400" dirty="0"/>
              <a:t>Doplňte úvodní otázky (úvod, rozehřátí, navázání vztahu...)</a:t>
            </a:r>
          </a:p>
        </p:txBody>
      </p:sp>
      <p:sp>
        <p:nvSpPr>
          <p:cNvPr id="258" name="Google Shape;258;p21"/>
          <p:cNvSpPr txBox="1"/>
          <p:nvPr/>
        </p:nvSpPr>
        <p:spPr>
          <a:xfrm>
            <a:off x="5800378" y="7209540"/>
            <a:ext cx="4811504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dirty="0"/>
              <a:t>Formulujte závěrečné otázky (uzavírací, demografické, zchladnutí, uzavření...)</a:t>
            </a:r>
            <a:endParaRPr lang="cs-CZ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/>
          </a:p>
        </p:txBody>
      </p:sp>
      <p:cxnSp>
        <p:nvCxnSpPr>
          <p:cNvPr id="259" name="Google Shape;259;p21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2888166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41" name="Google Shape;2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6275" y="559512"/>
            <a:ext cx="6355993" cy="9190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1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1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1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1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1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1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1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1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 txBox="1"/>
          <p:nvPr/>
        </p:nvSpPr>
        <p:spPr>
          <a:xfrm>
            <a:off x="1690343" y="1144062"/>
            <a:ext cx="79257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Aktivita</a:t>
            </a:r>
            <a:r>
              <a:rPr lang="cs-CZ" sz="9600" b="1" dirty="0">
                <a:latin typeface="DM Sans"/>
                <a:ea typeface="DM Sans"/>
                <a:cs typeface="DM Sans"/>
                <a:sym typeface="DM Sans"/>
              </a:rPr>
              <a:t> II</a:t>
            </a:r>
            <a:endParaRPr dirty="0"/>
          </a:p>
        </p:txBody>
      </p:sp>
      <p:sp>
        <p:nvSpPr>
          <p:cNvPr id="252" name="Google Shape;252;p21"/>
          <p:cNvSpPr txBox="1"/>
          <p:nvPr/>
        </p:nvSpPr>
        <p:spPr>
          <a:xfrm>
            <a:off x="661660" y="3644992"/>
            <a:ext cx="48115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buSzPct val="80000"/>
            </a:pPr>
            <a:r>
              <a:rPr lang="cs-CZ" sz="2400" dirty="0"/>
              <a:t>(Re)formulujte výzkumnou otázku a v návaznosti na ni </a:t>
            </a:r>
            <a:r>
              <a:rPr lang="cs-CZ" sz="2400" b="1" dirty="0"/>
              <a:t>5</a:t>
            </a:r>
            <a:r>
              <a:rPr lang="cs-CZ" sz="2400" dirty="0"/>
              <a:t> otázek do kvalitativního interview </a:t>
            </a:r>
          </a:p>
        </p:txBody>
      </p:sp>
      <p:sp>
        <p:nvSpPr>
          <p:cNvPr id="254" name="Google Shape;254;p21"/>
          <p:cNvSpPr txBox="1"/>
          <p:nvPr/>
        </p:nvSpPr>
        <p:spPr>
          <a:xfrm>
            <a:off x="5760970" y="3357734"/>
            <a:ext cx="4811504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  <a:buSzPct val="80000"/>
            </a:pPr>
            <a:r>
              <a:rPr lang="cs-CZ" sz="2400" dirty="0"/>
              <a:t>S kolegou/kolegyní ve dvojici realizujte cvičné interview jednou v roli tazatele/</a:t>
            </a:r>
            <a:r>
              <a:rPr lang="cs-CZ" sz="2400" dirty="0" err="1"/>
              <a:t>ky</a:t>
            </a:r>
            <a:r>
              <a:rPr lang="cs-CZ" sz="2400" dirty="0"/>
              <a:t> a podruhé v roli informanta/</a:t>
            </a:r>
            <a:r>
              <a:rPr lang="cs-CZ" sz="2400" dirty="0" err="1"/>
              <a:t>ky</a:t>
            </a:r>
            <a:endParaRPr lang="cs-CZ" sz="2400" dirty="0"/>
          </a:p>
        </p:txBody>
      </p:sp>
      <p:sp>
        <p:nvSpPr>
          <p:cNvPr id="256" name="Google Shape;256;p21"/>
          <p:cNvSpPr txBox="1"/>
          <p:nvPr/>
        </p:nvSpPr>
        <p:spPr>
          <a:xfrm>
            <a:off x="694531" y="7124639"/>
            <a:ext cx="4811504" cy="16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1566"/>
              </a:spcBef>
              <a:buSzPct val="80000"/>
            </a:pPr>
            <a:r>
              <a:rPr lang="cs-CZ" sz="2400" dirty="0"/>
              <a:t>V roli tazatele sledujte kromě obsahu interview rovněž nonverbální komunikaci kolegy/kolegyně</a:t>
            </a:r>
          </a:p>
        </p:txBody>
      </p:sp>
      <p:sp>
        <p:nvSpPr>
          <p:cNvPr id="258" name="Google Shape;258;p21"/>
          <p:cNvSpPr txBox="1"/>
          <p:nvPr/>
        </p:nvSpPr>
        <p:spPr>
          <a:xfrm>
            <a:off x="5800378" y="7209540"/>
            <a:ext cx="481150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dirty="0"/>
              <a:t>V roli informanta/</a:t>
            </a:r>
            <a:r>
              <a:rPr lang="cs-CZ" sz="2400" dirty="0" err="1"/>
              <a:t>ky</a:t>
            </a:r>
            <a:r>
              <a:rPr lang="cs-CZ" sz="2400" dirty="0"/>
              <a:t> si všímejte toho, jaké otázky jsou vám kladeny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/>
          </a:p>
        </p:txBody>
      </p:sp>
      <p:cxnSp>
        <p:nvCxnSpPr>
          <p:cNvPr id="259" name="Google Shape;259;p21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00966040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l">
              <a:buClr>
                <a:schemeClr val="lt1"/>
              </a:buClr>
              <a:buSzPts val="3600"/>
            </a:pPr>
            <a:r>
              <a:rPr lang="cs-CZ" b="1" dirty="0"/>
              <a:t>OTÁZKY K REFLEXI PO INTERVIEW</a:t>
            </a:r>
            <a:endParaRPr b="1" dirty="0"/>
          </a:p>
        </p:txBody>
      </p:sp>
      <p:sp>
        <p:nvSpPr>
          <p:cNvPr id="206" name="Google Shape;206;p12"/>
          <p:cNvSpPr txBox="1">
            <a:spLocks noGrp="1"/>
          </p:cNvSpPr>
          <p:nvPr>
            <p:ph idx="1"/>
          </p:nvPr>
        </p:nvSpPr>
        <p:spPr>
          <a:xfrm>
            <a:off x="571499" y="2699576"/>
            <a:ext cx="14137991" cy="758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marL="428625" indent="-428663">
              <a:spcBef>
                <a:spcPts val="0"/>
              </a:spcBef>
              <a:buSzPct val="80000"/>
              <a:buChar char="▶"/>
            </a:pPr>
            <a:r>
              <a:rPr lang="cs-CZ" sz="3600" dirty="0"/>
              <a:t>Jak jste se cítili v roli tazatele/tazatelky?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Dozvěděli jste se z odpovědí informanta/</a:t>
            </a:r>
            <a:r>
              <a:rPr lang="cs-CZ" sz="3600" dirty="0" err="1"/>
              <a:t>ky</a:t>
            </a:r>
            <a:r>
              <a:rPr lang="cs-CZ" sz="3600" dirty="0"/>
              <a:t> něco podstatného/zajímavého z hlediska vaší výzkumné otázky? 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 jste se cítili v roli informanta/</a:t>
            </a:r>
            <a:r>
              <a:rPr lang="cs-CZ" sz="3600" dirty="0" err="1"/>
              <a:t>ky</a:t>
            </a:r>
            <a:r>
              <a:rPr lang="cs-CZ" sz="3600" dirty="0"/>
              <a:t>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Jakým způsobem kolega/kolegyně v roli tazatele/</a:t>
            </a:r>
            <a:r>
              <a:rPr lang="cs-CZ" sz="3600" dirty="0" err="1"/>
              <a:t>ky</a:t>
            </a:r>
            <a:r>
              <a:rPr lang="cs-CZ" sz="3600" dirty="0"/>
              <a:t> otázky kladl/a? 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600" dirty="0"/>
          </a:p>
          <a:p>
            <a:pPr marL="428625" indent="-428663">
              <a:spcBef>
                <a:spcPts val="1538"/>
              </a:spcBef>
              <a:buSzPct val="80000"/>
              <a:buChar char="▶"/>
            </a:pPr>
            <a:r>
              <a:rPr lang="cs-CZ" sz="3600" dirty="0"/>
              <a:t>Jaká byla verbální i neverbální komunikace kolegy/kolegyně?</a:t>
            </a:r>
            <a:endParaRPr sz="3600" dirty="0"/>
          </a:p>
          <a:p>
            <a:pPr marL="428625" indent="-266547">
              <a:spcBef>
                <a:spcPts val="1538"/>
              </a:spcBef>
              <a:buSzPct val="80000"/>
              <a:buNone/>
            </a:pPr>
            <a:endParaRPr sz="3450" b="1" dirty="0"/>
          </a:p>
          <a:p>
            <a:pPr marL="428625" indent="-287655">
              <a:spcBef>
                <a:spcPts val="1455"/>
              </a:spcBef>
              <a:buSzPct val="800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706690" y="566402"/>
            <a:ext cx="7927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</a:t>
            </a:r>
            <a:endParaRPr lang="cs-CZ" sz="80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028700" y="620331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6" y="4834371"/>
            <a:ext cx="359530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 cíl, výzkumná otázka</a:t>
            </a:r>
            <a:endParaRPr dirty="0"/>
          </a:p>
        </p:txBody>
      </p:sp>
      <p:sp>
        <p:nvSpPr>
          <p:cNvPr id="136" name="Google Shape;136;p15"/>
          <p:cNvSpPr txBox="1"/>
          <p:nvPr/>
        </p:nvSpPr>
        <p:spPr>
          <a:xfrm>
            <a:off x="1989716" y="678434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Rešerše tématu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7772402" y="311858"/>
            <a:ext cx="9552213" cy="2176136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cs-CZ" b="1" dirty="0"/>
              <a:t>PŘEPIS ROZHOVORU</a:t>
            </a:r>
          </a:p>
        </p:txBody>
      </p:sp>
      <p:pic>
        <p:nvPicPr>
          <p:cNvPr id="238" name="Picture 237" descr="Osoba vsedě píšící na notebooku a píšící v poznámkovém bloku s ohypu odpočívající na stohu knih">
            <a:extLst>
              <a:ext uri="{FF2B5EF4-FFF2-40B4-BE49-F238E27FC236}">
                <a16:creationId xmlns:a16="http://schemas.microsoft.com/office/drawing/2014/main" id="{0DCAC025-4531-D30E-858E-AD42EA3193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8" r="27418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236" name="Google Shape;236;p17"/>
          <p:cNvSpPr txBox="1">
            <a:spLocks noGrp="1"/>
          </p:cNvSpPr>
          <p:nvPr>
            <p:ph idx="1"/>
          </p:nvPr>
        </p:nvSpPr>
        <p:spPr>
          <a:xfrm>
            <a:off x="7562897" y="3407259"/>
            <a:ext cx="9993086" cy="6879741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 fontScale="92500" lnSpcReduction="20000"/>
          </a:bodyPr>
          <a:lstStyle/>
          <a:p>
            <a:pPr marL="428625" indent="-442341">
              <a:spcBef>
                <a:spcPts val="0"/>
              </a:spcBef>
              <a:buSzPts val="1920"/>
              <a:buChar char="▶"/>
            </a:pPr>
            <a:r>
              <a:rPr lang="cs-CZ" sz="4200" dirty="0"/>
              <a:t>Používají se transkripční pravidla</a:t>
            </a:r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Rozhovor můžete přepisovat pomocí softwarových programů – např. F4, </a:t>
            </a:r>
            <a:r>
              <a:rPr lang="cs-CZ" sz="42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oTranscribe</a:t>
            </a:r>
            <a:r>
              <a:rPr lang="cs-CZ" sz="4200" dirty="0"/>
              <a:t>, </a:t>
            </a:r>
            <a:r>
              <a:rPr lang="cs-CZ" sz="4200" dirty="0" err="1"/>
              <a:t>Transana</a:t>
            </a:r>
            <a:r>
              <a:rPr lang="cs-CZ" sz="4200"/>
              <a:t> apod.</a:t>
            </a:r>
            <a:endParaRPr lang="cs-CZ" sz="4200" dirty="0"/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/>
              <a:t>Přepis je dobré si po sobě přečíst a opravit si překlepy a chyby</a:t>
            </a:r>
          </a:p>
          <a:p>
            <a:pPr marL="428625" indent="-259461">
              <a:spcBef>
                <a:spcPts val="1566"/>
              </a:spcBef>
              <a:buSzPts val="1920"/>
              <a:buNone/>
            </a:pPr>
            <a:endParaRPr lang="cs-CZ" sz="4200" dirty="0"/>
          </a:p>
          <a:p>
            <a:pPr marL="428625" indent="-442341">
              <a:spcBef>
                <a:spcPts val="1566"/>
              </a:spcBef>
              <a:buSzPts val="1920"/>
              <a:buChar char="▶"/>
            </a:pPr>
            <a:r>
              <a:rPr lang="cs-CZ" sz="4200" dirty="0"/>
              <a:t>Jedná se o časově náročnou činnost, je třeba mít vyhrazeno dostatečné množství času</a:t>
            </a:r>
          </a:p>
          <a:p>
            <a:pPr marL="428625" indent="-287655">
              <a:spcBef>
                <a:spcPts val="1455"/>
              </a:spcBef>
              <a:buSzPts val="1600"/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4B799-6EC5-B6E2-9F01-E67F3504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2" y="952420"/>
            <a:ext cx="9552213" cy="2176136"/>
          </a:xfrm>
        </p:spPr>
        <p:txBody>
          <a:bodyPr>
            <a:normAutofit/>
          </a:bodyPr>
          <a:lstStyle/>
          <a:p>
            <a:r>
              <a:rPr lang="cs-CZ" dirty="0"/>
              <a:t>ETICKÉ ZÁSADY</a:t>
            </a:r>
          </a:p>
        </p:txBody>
      </p:sp>
      <p:pic>
        <p:nvPicPr>
          <p:cNvPr id="5" name="Picture 4" descr="Ruka držící na listu pero a stínování">
            <a:extLst>
              <a:ext uri="{FF2B5EF4-FFF2-40B4-BE49-F238E27FC236}">
                <a16:creationId xmlns:a16="http://schemas.microsoft.com/office/drawing/2014/main" id="{C8E0B77D-91C3-1137-25DE-453280F2C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3" r="18035" b="2"/>
          <a:stretch/>
        </p:blipFill>
        <p:spPr>
          <a:xfrm>
            <a:off x="30" y="-18192"/>
            <a:ext cx="6981414" cy="1030519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630629-B040-59C5-AADA-CDB567AB9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2" y="3298371"/>
            <a:ext cx="9552213" cy="550527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latin typeface="Open Sans" panose="020B0606030504020204" pitchFamily="34" charset="0"/>
              </a:rPr>
              <a:t>U transkriptu rozhovoru uplatňujeme </a:t>
            </a:r>
            <a:r>
              <a:rPr lang="cs-CZ" sz="3600" b="1" dirty="0">
                <a:latin typeface="Open Sans" panose="020B0606030504020204" pitchFamily="34" charset="0"/>
              </a:rPr>
              <a:t>anonymizaci dat</a:t>
            </a:r>
            <a:r>
              <a:rPr lang="cs-CZ" sz="3600" dirty="0">
                <a:latin typeface="Open Sans" panose="020B0606030504020204" pitchFamily="34" charset="0"/>
              </a:rPr>
              <a:t>, která zajišťuje ochranu osobních údajů (GDPR), zejména jmen účastníků a organizací, v nichž působí.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600" dirty="0">
                <a:latin typeface="Open Sans" panose="020B0606030504020204" pitchFamily="34" charset="0"/>
              </a:rPr>
              <a:t>Během přepisu reálná jména nahrazujeme </a:t>
            </a:r>
            <a:r>
              <a:rPr lang="cs-CZ" sz="3600" b="1" dirty="0">
                <a:latin typeface="Open Sans" panose="020B0606030504020204" pitchFamily="34" charset="0"/>
              </a:rPr>
              <a:t>pseudonymy podle šifrovacího klíče </a:t>
            </a:r>
            <a:r>
              <a:rPr lang="cs-CZ" sz="3600" dirty="0">
                <a:latin typeface="Open Sans" panose="020B0606030504020204" pitchFamily="34" charset="0"/>
              </a:rPr>
              <a:t>(např. jméno a příjmení začíná o písmeno dále v abecedě než iniciály skutečné, jiní volí jména rostlin nebo fiktivní křestní jména). 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605370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idx="1"/>
          </p:nvPr>
        </p:nvSpPr>
        <p:spPr>
          <a:xfrm>
            <a:off x="963386" y="620487"/>
            <a:ext cx="12864533" cy="925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/>
          </a:bodyPr>
          <a:lstStyle/>
          <a:p>
            <a:pPr marL="0" indent="0">
              <a:spcBef>
                <a:spcPts val="0"/>
              </a:spcBef>
              <a:buSzPts val="1920"/>
              <a:buNone/>
            </a:pPr>
            <a:r>
              <a:rPr lang="cs-CZ" sz="5400" dirty="0">
                <a:solidFill>
                  <a:schemeClr val="tx1"/>
                </a:solidFill>
              </a:rPr>
              <a:t>INFORMOVANÝ SOUHLAS</a:t>
            </a:r>
            <a:r>
              <a:rPr lang="cs-CZ" sz="5400" dirty="0">
                <a:solidFill>
                  <a:schemeClr val="lt1"/>
                </a:solidFill>
              </a:rPr>
              <a:t>SOUHLAS </a:t>
            </a:r>
            <a:r>
              <a:rPr lang="cs-CZ" sz="3600" b="1" dirty="0">
                <a:solidFill>
                  <a:schemeClr val="lt1"/>
                </a:solidFill>
              </a:rPr>
              <a:t>OBSAHUJE:</a:t>
            </a:r>
            <a:endParaRPr dirty="0"/>
          </a:p>
          <a:p>
            <a:pPr marL="0" indent="0" algn="ctr">
              <a:spcBef>
                <a:spcPts val="1500"/>
              </a:spcBef>
              <a:buSzPts val="1600"/>
              <a:buNone/>
            </a:pPr>
            <a:endParaRPr b="1"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krátká informace o výzkumu (cíle, kdo jej realizuje)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ujištění o anonymitě rozhovoru/výzkumu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souhlas s pořízením záznamu rozhovoru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informaci o důvěrném zacházení s daty (jak přesně budou data anonymizována a kde budou uložena?)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informace o dobrovolné účasti na výzkumu (informant/</a:t>
            </a:r>
            <a:r>
              <a:rPr lang="cs-CZ" sz="3600" dirty="0" err="1"/>
              <a:t>ka</a:t>
            </a:r>
            <a:r>
              <a:rPr lang="cs-CZ" sz="3600" dirty="0"/>
              <a:t> mohou kdykoliv účast na výzkumu odřeknout, a to i v průběhu výzkumu)</a:t>
            </a:r>
            <a:endParaRPr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datum a podpis výzkumníka a informanta/</a:t>
            </a:r>
            <a:r>
              <a:rPr lang="cs-CZ" sz="3600" dirty="0" err="1"/>
              <a:t>ky</a:t>
            </a:r>
            <a:endParaRPr lang="cs-CZ" sz="3600" dirty="0"/>
          </a:p>
          <a:p>
            <a:pPr marL="428625" indent="-428625">
              <a:spcBef>
                <a:spcPts val="1620"/>
              </a:spcBef>
              <a:buSzPts val="1920"/>
              <a:buChar char="▶"/>
            </a:pPr>
            <a:r>
              <a:rPr lang="cs-CZ" sz="3600" dirty="0"/>
              <a:t>více </a:t>
            </a:r>
            <a:r>
              <a:rPr lang="cs-CZ" sz="3600" dirty="0" err="1"/>
              <a:t>info</a:t>
            </a:r>
            <a:r>
              <a:rPr lang="cs-CZ" sz="3600" dirty="0"/>
              <a:t>: </a:t>
            </a:r>
            <a:r>
              <a:rPr lang="cs-CZ" sz="3600" dirty="0">
                <a:hlinkClick r:id="rId3"/>
              </a:rPr>
              <a:t>https://www.ped.muni.cz/pedagogika/studujici/zaverecne-prace/bc-mgr</a:t>
            </a:r>
            <a:r>
              <a:rPr lang="cs-CZ" sz="3600" dirty="0"/>
              <a:t> nebo v interaktivní osnově předmětu: https://is.muni.cz/auth/el/ped/podzim2022/SZ6006/index.qwarp?prejit=9574632</a:t>
            </a:r>
            <a:endParaRPr sz="3600" dirty="0"/>
          </a:p>
          <a:p>
            <a:pPr marL="428625" indent="-276225">
              <a:spcBef>
                <a:spcPts val="1500"/>
              </a:spcBef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3E930-D922-CC61-1069-66081562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038" y="1112086"/>
            <a:ext cx="8219578" cy="2424305"/>
          </a:xfrm>
        </p:spPr>
        <p:txBody>
          <a:bodyPr anchor="b">
            <a:normAutofit/>
          </a:bodyPr>
          <a:lstStyle/>
          <a:p>
            <a:r>
              <a:rPr lang="cs-CZ" sz="4800"/>
              <a:t>Příprava na příště - dobrovolná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E13C8-A0A7-18E7-B6E8-0F171568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038" y="3800214"/>
            <a:ext cx="8219578" cy="51717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000"/>
              <a:t>Na příštím semináři se budeme věnovat kvalitativní analýze dat. </a:t>
            </a:r>
          </a:p>
          <a:p>
            <a:pPr>
              <a:lnSpc>
                <a:spcPct val="90000"/>
              </a:lnSpc>
            </a:pPr>
            <a:r>
              <a:rPr lang="cs-CZ" sz="3000"/>
              <a:t>Možnost zkusit realizovat rozhovor na vámi vybrané téma. Pokud si přinesete přepis vlastního rozhovoru na příští seminář, budete s ním pracovat na příštím semináři a před čtvrtým seminářem odevzdáte kvalitativní zprávu z analýzy daného rozhovoru – možnost získat 5 bodů navíc. </a:t>
            </a:r>
          </a:p>
          <a:p>
            <a:pPr>
              <a:lnSpc>
                <a:spcPct val="90000"/>
              </a:lnSpc>
            </a:pPr>
            <a:r>
              <a:rPr lang="cs-CZ" sz="3000"/>
              <a:t>Pokud vlastní rozhovor nezrealizujete, budete na příštím semináři pracovat se cvičnými daty. </a:t>
            </a:r>
            <a:endParaRPr lang="cs-CZ" sz="3000" dirty="0"/>
          </a:p>
        </p:txBody>
      </p:sp>
      <p:pic>
        <p:nvPicPr>
          <p:cNvPr id="19" name="Picture 4" descr="Pozadí s pracovním prostorem">
            <a:extLst>
              <a:ext uri="{FF2B5EF4-FFF2-40B4-BE49-F238E27FC236}">
                <a16:creationId xmlns:a16="http://schemas.microsoft.com/office/drawing/2014/main" id="{F1BBE2C0-8896-2751-4AED-F32D553C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01"/>
          <a:stretch/>
        </p:blipFill>
        <p:spPr>
          <a:xfrm>
            <a:off x="10906218" y="10"/>
            <a:ext cx="7381780" cy="10286990"/>
          </a:xfrm>
          <a:prstGeom prst="rect">
            <a:avLst/>
          </a:prstGeom>
        </p:spPr>
      </p:pic>
      <p:grpSp>
        <p:nvGrpSpPr>
          <p:cNvPr id="32" name="Group 24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102957" y="0"/>
            <a:ext cx="185043" cy="10287000"/>
            <a:chOff x="12068638" y="0"/>
            <a:chExt cx="123362" cy="6858000"/>
          </a:xfrm>
        </p:grpSpPr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029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447" y="1024350"/>
            <a:ext cx="7833123" cy="8226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>
            <a:cxnSpLocks/>
          </p:cNvCxnSpPr>
          <p:nvPr/>
        </p:nvCxnSpPr>
        <p:spPr>
          <a:xfrm rot="10800000">
            <a:off x="9153525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9791700" y="1028700"/>
            <a:ext cx="7833072" cy="82296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01" name="Google Shape;501;p35"/>
          <p:cNvSpPr txBox="1"/>
          <p:nvPr/>
        </p:nvSpPr>
        <p:spPr>
          <a:xfrm>
            <a:off x="602992" y="1628360"/>
            <a:ext cx="7887102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Děkuji za pozornost</a:t>
            </a:r>
            <a:endParaRPr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628487" y="5670184"/>
            <a:ext cx="788710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>
                <a:solidFill>
                  <a:srgbClr val="FFFAF1"/>
                </a:solidFill>
                <a:latin typeface="DM Sans"/>
                <a:sym typeface="DM Sans"/>
              </a:rPr>
              <a:t>Docházka</a:t>
            </a:r>
            <a:endParaRPr sz="4000" dirty="0"/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4</a:t>
            </a:r>
            <a:endParaRPr dirty="0"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5</a:t>
            </a:r>
            <a:endParaRPr dirty="0"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718848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Volba výzkumného designu (</a:t>
            </a:r>
            <a:r>
              <a:rPr lang="cs-CZ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kvali</a:t>
            </a: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5" y="5045084"/>
            <a:ext cx="696159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Techniky sběru dat (rozhovor)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29;p15">
            <a:extLst>
              <a:ext uri="{FF2B5EF4-FFF2-40B4-BE49-F238E27FC236}">
                <a16:creationId xmlns:a16="http://schemas.microsoft.com/office/drawing/2014/main" id="{85D7E2DA-1CB8-1CB5-855C-B9CF7BB4F875}"/>
              </a:ext>
            </a:extLst>
          </p:cNvPr>
          <p:cNvSpPr txBox="1"/>
          <p:nvPr/>
        </p:nvSpPr>
        <p:spPr>
          <a:xfrm>
            <a:off x="706690" y="566402"/>
            <a:ext cx="7927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</a:t>
            </a:r>
            <a:endParaRPr lang="cs-CZ" sz="8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165B42-D62F-DE85-D9F2-B758D482719F}"/>
              </a:ext>
            </a:extLst>
          </p:cNvPr>
          <p:cNvSpPr txBox="1"/>
          <p:nvPr/>
        </p:nvSpPr>
        <p:spPr>
          <a:xfrm>
            <a:off x="9557940" y="6154126"/>
            <a:ext cx="91760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FORMULACE A OPERACIONALIZACE HYPOTÉZ (</a:t>
            </a:r>
            <a:r>
              <a:rPr lang="cs-CZ" sz="2800" dirty="0" err="1">
                <a:solidFill>
                  <a:schemeClr val="tx1"/>
                </a:solidFill>
                <a:latin typeface="DM Sans" pitchFamily="2" charset="-18"/>
              </a:rPr>
              <a:t>kvanti</a:t>
            </a: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TECHNIKY SBĚRU DAT (</a:t>
            </a:r>
            <a:r>
              <a:rPr lang="cs-CZ" sz="2800" dirty="0" err="1">
                <a:solidFill>
                  <a:schemeClr val="tx1"/>
                </a:solidFill>
                <a:latin typeface="DM Sans" pitchFamily="2" charset="-18"/>
              </a:rPr>
              <a:t>kvanti</a:t>
            </a: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STRATEGIE VÝBĚRU PŘÍPADŮ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SBĚR DAT V TERÉNU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ANALÝZA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VÝZKUMNÁ ZPRÁVA/POSTER/BAKALÁŘSKÁ PRÁCE/ODBORNÝ ČLÁNEK</a:t>
            </a: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820510" y="433863"/>
            <a:ext cx="7294789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 se vám dařilo s rešerší?</a:t>
            </a:r>
            <a:endParaRPr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1028700" y="6025338"/>
            <a:ext cx="7068223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spcBef>
                <a:spcPts val="116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Přes jaký vyhledávač jste studie našli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116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Podařilo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vám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najít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všechny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požadované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informace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do rešeršní tabulky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270" name="Google Shape;270;p22"/>
          <p:cNvSpPr txBox="1"/>
          <p:nvPr/>
        </p:nvSpPr>
        <p:spPr>
          <a:xfrm>
            <a:off x="10182225" y="981075"/>
            <a:ext cx="707707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Podařilo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vám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najít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relevantní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studi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 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vašemu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tématu</a:t>
            </a: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/výzkumné otázce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2240"/>
              <a:buFont typeface="Calibri" panose="020F0502020204030204" pitchFamily="34" charset="0"/>
              <a:buChar char="•"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Bylo pro vás hledání obtížné? Co vám pomohlo?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21931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3053969" y="1792159"/>
            <a:ext cx="6090031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1160"/>
              </a:spcBef>
              <a:spcAft>
                <a:spcPts val="0"/>
              </a:spcAft>
              <a:buSzPts val="2240"/>
            </a:pPr>
            <a:r>
              <a:rPr lang="cs-CZ" sz="4400" dirty="0"/>
              <a:t>Diskuze nad rešeršními tabulkami</a:t>
            </a:r>
          </a:p>
          <a:p>
            <a:pPr lvl="0" algn="l" rtl="0">
              <a:spcBef>
                <a:spcPts val="1160"/>
              </a:spcBef>
              <a:spcAft>
                <a:spcPts val="0"/>
              </a:spcAft>
              <a:buSzPts val="2240"/>
            </a:pPr>
            <a:endParaRPr lang="cs-CZ" sz="44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Formulace výzkumného cíle/otázky</a:t>
            </a:r>
            <a:endParaRPr lang="cs-CZ" sz="32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Byl vzorek jasně popsán?</a:t>
            </a:r>
            <a:endParaRPr lang="cs-CZ" sz="3200" dirty="0"/>
          </a:p>
          <a:p>
            <a:pPr marL="285750" lvl="0" indent="-285750" algn="l" rtl="0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cs-CZ" sz="4000" dirty="0"/>
              <a:t>Jaké jsou použité metody sběru dat?</a:t>
            </a:r>
            <a:endParaRPr lang="cs-CZ" sz="3200"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79016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819540" y="4500221"/>
            <a:ext cx="9970806" cy="119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Citace dle APA</a:t>
            </a:r>
            <a:endParaRPr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938076" y="3848687"/>
            <a:ext cx="9970806" cy="269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Doplňte do rešeršní tabulky citaci zdroje dle APA</a:t>
            </a:r>
            <a:endParaRPr sz="1050"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972978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FB982-94AF-B333-C530-3951D986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8" y="1085847"/>
            <a:ext cx="9003165" cy="2243137"/>
          </a:xfrm>
        </p:spPr>
        <p:txBody>
          <a:bodyPr>
            <a:normAutofit/>
          </a:bodyPr>
          <a:lstStyle/>
          <a:p>
            <a:r>
              <a:rPr lang="cs-CZ" sz="6000" b="1"/>
              <a:t>KVALITATIVNÍ ROZHOVOR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FB346-1CAB-57B1-ADAF-E63B8A98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20" y="3607600"/>
            <a:ext cx="9003165" cy="55935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Nejpoužívanější metoda kvalitativního designu je rozhovor</a:t>
            </a:r>
            <a:r>
              <a:rPr lang="cs-CZ" sz="2600">
                <a:latin typeface="Open Sans" panose="020B0606030504020204" pitchFamily="34" charset="0"/>
              </a:rPr>
              <a:t> nebo také </a:t>
            </a:r>
            <a:r>
              <a:rPr lang="cs-CZ" sz="2600" b="1" i="0">
                <a:effectLst/>
                <a:latin typeface="Open Sans" panose="020B0606030504020204" pitchFamily="34" charset="0"/>
              </a:rPr>
              <a:t>hloubkový rozhovor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 (angl. </a:t>
            </a:r>
            <a:r>
              <a:rPr lang="cs-CZ" sz="2600" b="0" i="1">
                <a:effectLst/>
                <a:latin typeface="Open Sans" panose="020B0606030504020204" pitchFamily="34" charset="0"/>
              </a:rPr>
              <a:t>in-depth interview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).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Nestandardizované dotazování jednoho respondenta zpravidla jedním tazatelem za užití několika otevřených otázek.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0" i="0">
                <a:effectLst/>
                <a:latin typeface="Open Sans" panose="020B0606030504020204" pitchFamily="34" charset="0"/>
              </a:rPr>
              <a:t>Zkoumáme příslušníky nějakého prostředí, určitou sociální skupinu, abychom získali vhled do dějů a jednání</a:t>
            </a:r>
            <a:r>
              <a:rPr lang="cs-CZ" sz="2600">
                <a:latin typeface="Open Sans" panose="020B0606030504020204" pitchFamily="34" charset="0"/>
              </a:rPr>
              <a:t> 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členů dané skupiny.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 b="1" i="0">
                <a:effectLst/>
                <a:latin typeface="Open Sans" panose="020B0606030504020204" pitchFamily="34" charset="0"/>
              </a:rPr>
              <a:t>Otevřené otázky </a:t>
            </a:r>
            <a:r>
              <a:rPr lang="cs-CZ" sz="2600" b="0" i="0">
                <a:effectLst/>
                <a:latin typeface="Open Sans" panose="020B0606030504020204" pitchFamily="34" charset="0"/>
              </a:rPr>
              <a:t>nám pomáhají lépe pochopit úhel pohledu jiných lidí, aniž bychom jejich perspektivu omezovali výběrem položek z dotazníku.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600">
                <a:latin typeface="Open Sans" panose="020B0606030504020204" pitchFamily="34" charset="0"/>
              </a:rPr>
              <a:t>Trvá zpravidla 60-90 minut, je-li respondentem žák základní školy, tak max. 30 minut.</a:t>
            </a:r>
            <a:endParaRPr lang="cs-CZ" sz="2600"/>
          </a:p>
        </p:txBody>
      </p:sp>
      <p:pic>
        <p:nvPicPr>
          <p:cNvPr id="5" name="Picture 4" descr="Osoby ve skupině služby SharePoint:">
            <a:extLst>
              <a:ext uri="{FF2B5EF4-FFF2-40B4-BE49-F238E27FC236}">
                <a16:creationId xmlns:a16="http://schemas.microsoft.com/office/drawing/2014/main" id="{78E19B6E-C8CB-5F0C-6D98-F5EB746B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34" r="25734"/>
          <a:stretch/>
        </p:blipFill>
        <p:spPr>
          <a:xfrm>
            <a:off x="10799160" y="10"/>
            <a:ext cx="7488840" cy="10286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028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Jak se dělá průzkum veřejného mínění">
            <a:hlinkClick r:id="" action="ppaction://media"/>
            <a:extLst>
              <a:ext uri="{FF2B5EF4-FFF2-40B4-BE49-F238E27FC236}">
                <a16:creationId xmlns:a16="http://schemas.microsoft.com/office/drawing/2014/main" id="{03990279-DE8F-715D-562F-6E908725D0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6932" y="150699"/>
            <a:ext cx="13314135" cy="99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1500</Words>
  <Application>Microsoft Office PowerPoint</Application>
  <PresentationFormat>Vlastní</PresentationFormat>
  <Paragraphs>165</Paragraphs>
  <Slides>24</Slides>
  <Notes>20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KVALITATIVNÍ ROZHOVOR</vt:lpstr>
      <vt:lpstr>Prezentace aplikace PowerPoint</vt:lpstr>
      <vt:lpstr>Prezentace aplikace PowerPoint</vt:lpstr>
      <vt:lpstr>Prezentace aplikace PowerPoint</vt:lpstr>
      <vt:lpstr>JAK FORMULOVAT OTÁZKY KE KVALITATIVNÍMU ROZHOVORU?</vt:lpstr>
      <vt:lpstr>PŘÍKLAD</vt:lpstr>
      <vt:lpstr>PRINCIPY SPRÁVNÉHO VEDENÍ ROZHOVORU – KROK ZA KROKEM (I)</vt:lpstr>
      <vt:lpstr>PRINCIPY SPRÁVNÉHO VEDENÍ ROZHOVORU – KROK ZA KROKEM (II)</vt:lpstr>
      <vt:lpstr>ČASTÉ CHYBY PŘI VEDENÍ ROZHOVORU</vt:lpstr>
      <vt:lpstr>Prezentace aplikace PowerPoint</vt:lpstr>
      <vt:lpstr>Prezentace aplikace PowerPoint</vt:lpstr>
      <vt:lpstr>OTÁZKY K REFLEXI PO INTERVIEW</vt:lpstr>
      <vt:lpstr>PŘEPIS ROZHOVORU</vt:lpstr>
      <vt:lpstr>ETICKÉ ZÁSADY</vt:lpstr>
      <vt:lpstr>Prezentace aplikace PowerPoint</vt:lpstr>
      <vt:lpstr>Příprava na příště - dobrovolná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32</cp:revision>
  <dcterms:modified xsi:type="dcterms:W3CDTF">2023-10-05T07:50:12Z</dcterms:modified>
</cp:coreProperties>
</file>