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34"/>
  </p:notesMasterIdLst>
  <p:sldIdLst>
    <p:sldId id="323" r:id="rId2"/>
    <p:sldId id="364" r:id="rId3"/>
    <p:sldId id="351" r:id="rId4"/>
    <p:sldId id="352" r:id="rId5"/>
    <p:sldId id="358" r:id="rId6"/>
    <p:sldId id="360" r:id="rId7"/>
    <p:sldId id="354" r:id="rId8"/>
    <p:sldId id="342" r:id="rId9"/>
    <p:sldId id="343" r:id="rId10"/>
    <p:sldId id="353" r:id="rId11"/>
    <p:sldId id="346" r:id="rId12"/>
    <p:sldId id="355" r:id="rId13"/>
    <p:sldId id="389" r:id="rId14"/>
    <p:sldId id="392" r:id="rId15"/>
    <p:sldId id="393" r:id="rId16"/>
    <p:sldId id="394" r:id="rId17"/>
    <p:sldId id="362" r:id="rId18"/>
    <p:sldId id="344" r:id="rId19"/>
    <p:sldId id="345" r:id="rId20"/>
    <p:sldId id="347" r:id="rId21"/>
    <p:sldId id="391" r:id="rId22"/>
    <p:sldId id="348" r:id="rId23"/>
    <p:sldId id="349" r:id="rId24"/>
    <p:sldId id="356" r:id="rId25"/>
    <p:sldId id="350" r:id="rId26"/>
    <p:sldId id="359" r:id="rId27"/>
    <p:sldId id="357" r:id="rId28"/>
    <p:sldId id="361" r:id="rId29"/>
    <p:sldId id="387" r:id="rId30"/>
    <p:sldId id="390" r:id="rId31"/>
    <p:sldId id="388" r:id="rId32"/>
    <p:sldId id="386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27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5EBA8-D9A0-449E-979D-1E7C4BE92C50}" type="datetimeFigureOut">
              <a:rPr lang="cs-CZ" smtClean="0"/>
              <a:pPr/>
              <a:t>21.10.2019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F54149-0BA7-4F42-86F3-A6C187F8208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496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21.10.2019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21.10.2019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21.10.2019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21.10.2019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21.10.2019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21.10.2019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21.10.2019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21.10.2019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21.10.2019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21.10.2019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E33C866-AEA6-4675-9AB0-C050BD5A5265}" type="datetimeFigureOut">
              <a:rPr lang="cs-CZ" smtClean="0"/>
              <a:pPr/>
              <a:t>21.10.2019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E33C866-AEA6-4675-9AB0-C050BD5A5265}" type="datetimeFigureOut">
              <a:rPr lang="cs-CZ" smtClean="0"/>
              <a:pPr/>
              <a:t>21.10.2019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-lN8vWm3m0" TargetMode="External"/><Relationship Id="rId2" Type="http://schemas.openxmlformats.org/officeDocument/2006/relationships/hyperlink" Target="https://www.youtube.com/watch?v=4V5pQyKsgg4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G2XBIkHW954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p2Fvkt-TRM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29600" cy="1499592"/>
          </a:xfrm>
        </p:spPr>
        <p:txBody>
          <a:bodyPr/>
          <a:lstStyle/>
          <a:p>
            <a:r>
              <a:rPr lang="cs-CZ" dirty="0"/>
              <a:t>Kognitivní psychologie 3</a:t>
            </a:r>
            <a:br>
              <a:rPr lang="cs-CZ" dirty="0"/>
            </a:br>
            <a:r>
              <a:rPr lang="cs-CZ" dirty="0"/>
              <a:t>Osvojování řeči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5358384"/>
            <a:ext cx="8077200" cy="1022944"/>
          </a:xfrm>
        </p:spPr>
        <p:txBody>
          <a:bodyPr/>
          <a:lstStyle/>
          <a:p>
            <a:r>
              <a:rPr lang="cs-CZ" dirty="0"/>
              <a:t>Mgr. Jan Krása, Ph.D.</a:t>
            </a:r>
          </a:p>
          <a:p>
            <a:r>
              <a:rPr lang="cs-CZ" dirty="0"/>
              <a:t>Katedra psychologie </a:t>
            </a:r>
            <a:r>
              <a:rPr lang="cs-CZ" dirty="0" err="1"/>
              <a:t>PdF</a:t>
            </a:r>
            <a:r>
              <a:rPr lang="cs-CZ" dirty="0"/>
              <a:t> MU</a:t>
            </a:r>
          </a:p>
          <a:p>
            <a:r>
              <a:rPr lang="cs-CZ" dirty="0"/>
              <a:t>Podzim 2018</a:t>
            </a: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1403648" y="3933056"/>
            <a:ext cx="6400800" cy="1752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23528" y="1988840"/>
            <a:ext cx="8229600" cy="796950"/>
          </a:xfrm>
          <a:prstGeom prst="rect">
            <a:avLst/>
          </a:prstGeo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4800" b="1" i="0" u="none" strike="noStrike" kern="1200" cap="all" spc="0" normalizeH="0" baseline="0" noProof="0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068576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Percepce řeči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vnímání řeči v něčem specifické, nebo se jedná o běžné vnímání zvuků?</a:t>
            </a:r>
          </a:p>
        </p:txBody>
      </p:sp>
    </p:spTree>
    <p:extLst>
      <p:ext uri="{BB962C8B-B14F-4D97-AF65-F5344CB8AC3E}">
        <p14:creationId xmlns:p14="http://schemas.microsoft.com/office/powerpoint/2010/main" val="81546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Kategorická percepce řeči (KPŘ)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4772000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„Lidé automaticky vnímají a klasifikují řečové zvuky jako realizaci </a:t>
            </a:r>
            <a:r>
              <a:rPr lang="cs-CZ" b="1" dirty="0"/>
              <a:t>hláskových kategorií</a:t>
            </a:r>
            <a:r>
              <a:rPr lang="cs-CZ" dirty="0"/>
              <a:t>“ typických pro daný jazyk (Smolík, 2014, s. 17) Ačkoli např. mezi znělými a neznělými hláskami je z hlediska naměřených zvukových charakteristik plynulý přechod, přesto tyto zvuky již měsíční novorozenci rozeznávají např. buď jako „b“, nebo jako „p“. </a:t>
            </a:r>
          </a:p>
          <a:p>
            <a:r>
              <a:rPr lang="cs-CZ" dirty="0">
                <a:hlinkClick r:id="rId2"/>
              </a:rPr>
              <a:t>https://www.youtube.com/watch?v=4V5pQyKsgg4</a:t>
            </a:r>
            <a:r>
              <a:rPr lang="cs-CZ" dirty="0"/>
              <a:t> </a:t>
            </a:r>
          </a:p>
          <a:p>
            <a:r>
              <a:rPr lang="cs-CZ" dirty="0"/>
              <a:t>Mechanismus KPŘ pochopitelně značně ulehčuje porozumění řeči. Kategorická percepce mateřské řeči pomáhá při produkci fonémů používaných v mateřském jazyce a v období po prvním roce života také k relativní neschopnosti rozeznávat fonémy, které mateřská řeč nerozlišuje (</a:t>
            </a:r>
            <a:r>
              <a:rPr lang="cs-CZ" dirty="0" err="1"/>
              <a:t>Sternberg</a:t>
            </a:r>
            <a:r>
              <a:rPr lang="cs-CZ" dirty="0"/>
              <a:t>, 2009).</a:t>
            </a:r>
          </a:p>
          <a:p>
            <a:r>
              <a:rPr lang="cs-CZ" dirty="0"/>
              <a:t>Jedná se o jeden z více příkladů specifického vnímání řeči!</a:t>
            </a:r>
          </a:p>
          <a:p>
            <a:r>
              <a:rPr lang="cs-CZ" dirty="0"/>
              <a:t>Srov. </a:t>
            </a:r>
            <a:r>
              <a:rPr lang="cs-CZ" i="1" dirty="0" err="1"/>
              <a:t>McGurk</a:t>
            </a:r>
            <a:r>
              <a:rPr lang="cs-CZ" i="1" dirty="0"/>
              <a:t> </a:t>
            </a:r>
            <a:r>
              <a:rPr lang="cs-CZ" i="1" dirty="0" err="1"/>
              <a:t>effect</a:t>
            </a:r>
            <a:r>
              <a:rPr lang="cs-CZ" i="1" dirty="0"/>
              <a:t>: </a:t>
            </a:r>
            <a:r>
              <a:rPr lang="cs-CZ" i="1" dirty="0">
                <a:hlinkClick r:id="rId3"/>
              </a:rPr>
              <a:t>https://www.youtube.com/watch?v=G-lN8vWm3m0</a:t>
            </a:r>
            <a:r>
              <a:rPr lang="cs-CZ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673329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Ve fázi broukání je dítě schopno rozlišovat hláskové kategorie, které daný jazyk nerozlišuje. Japonský kojenec rozlišuje /l/ a /r/. Kolem 1. roku děti tuto schopnost ztrácejí (</a:t>
            </a:r>
            <a:r>
              <a:rPr lang="cs-CZ" dirty="0" err="1"/>
              <a:t>Tsushima</a:t>
            </a:r>
            <a:r>
              <a:rPr lang="cs-CZ" dirty="0"/>
              <a:t> et al., 1994). </a:t>
            </a:r>
          </a:p>
          <a:p>
            <a:r>
              <a:rPr lang="cs-CZ" dirty="0" err="1"/>
              <a:t>Werkerová</a:t>
            </a:r>
            <a:r>
              <a:rPr lang="cs-CZ" dirty="0"/>
              <a:t> (1994) u anglicky mluvících dětí: 6.-8. </a:t>
            </a:r>
            <a:r>
              <a:rPr lang="cs-CZ" dirty="0" err="1"/>
              <a:t>měs</a:t>
            </a:r>
            <a:r>
              <a:rPr lang="cs-CZ" dirty="0"/>
              <a:t>. 95%; 8.-10. </a:t>
            </a:r>
            <a:r>
              <a:rPr lang="cs-CZ" dirty="0" err="1"/>
              <a:t>měs</a:t>
            </a:r>
            <a:r>
              <a:rPr lang="cs-CZ" dirty="0"/>
              <a:t>. 70%; 10.-12. </a:t>
            </a:r>
            <a:r>
              <a:rPr lang="cs-CZ" dirty="0" err="1"/>
              <a:t>měs</a:t>
            </a:r>
            <a:r>
              <a:rPr lang="cs-CZ" dirty="0"/>
              <a:t>. 20%.</a:t>
            </a:r>
          </a:p>
          <a:p>
            <a:r>
              <a:rPr lang="cs-CZ" dirty="0"/>
              <a:t>Kolem 10. roku již děti nejsou téměř schopni nové hláskové kategorie rozlišovat.  - Vliv na učení se jazykům (raný věk)!</a:t>
            </a:r>
          </a:p>
        </p:txBody>
      </p:sp>
    </p:spTree>
    <p:extLst>
      <p:ext uri="{BB962C8B-B14F-4D97-AF65-F5344CB8AC3E}">
        <p14:creationId xmlns:p14="http://schemas.microsoft.com/office/powerpoint/2010/main" val="40415154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hlinkClick r:id="rId2"/>
              </a:rPr>
              <a:t>https://www.youtube.com/watch?v=G2XBIkHW954</a:t>
            </a:r>
            <a:r>
              <a:rPr lang="cs-CZ" dirty="0"/>
              <a:t> Patricia </a:t>
            </a:r>
            <a:r>
              <a:rPr lang="cs-CZ" dirty="0" err="1"/>
              <a:t>Kuhlová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57166" y="1774825"/>
            <a:ext cx="6629667" cy="4625975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6300192" y="6488668"/>
            <a:ext cx="2171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Patricia </a:t>
            </a:r>
            <a:r>
              <a:rPr lang="cs-CZ" dirty="0" err="1"/>
              <a:t>Kuhl</a:t>
            </a:r>
            <a:r>
              <a:rPr lang="cs-CZ" dirty="0"/>
              <a:t> - TED</a:t>
            </a:r>
          </a:p>
        </p:txBody>
      </p:sp>
    </p:spTree>
    <p:extLst>
      <p:ext uri="{BB962C8B-B14F-4D97-AF65-F5344CB8AC3E}">
        <p14:creationId xmlns:p14="http://schemas.microsoft.com/office/powerpoint/2010/main" val="27058821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Jak je možné, že dospělý člověk, když mluví s dítětem automaticky změní svůj hlas a své vyjadřování? Z vlastní zkušenosti vím, že se mi nepovedlo mluvit normálně s malými dětmi, i když jsem se snažila mluvit normálním hlasem. </a:t>
            </a:r>
          </a:p>
          <a:p>
            <a:r>
              <a:rPr lang="cs-CZ" dirty="0"/>
              <a:t>Kladu si otázku, jak je možné, že děti na celém světě broukají stejně (včetně neslyšících)?</a:t>
            </a:r>
          </a:p>
          <a:p>
            <a:r>
              <a:rPr lang="cs-CZ" dirty="0"/>
              <a:t>Kolik slov dítě zná v období školní zralosti a nástupu do školy? </a:t>
            </a:r>
          </a:p>
          <a:p>
            <a:r>
              <a:rPr lang="cs-CZ" dirty="0"/>
              <a:t>Co může být důvodem opožděného vývoje řeči?</a:t>
            </a:r>
          </a:p>
        </p:txBody>
      </p:sp>
    </p:spTree>
    <p:extLst>
      <p:ext uri="{BB962C8B-B14F-4D97-AF65-F5344CB8AC3E}">
        <p14:creationId xmlns:p14="http://schemas.microsoft.com/office/powerpoint/2010/main" val="18408204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Víme, v jakém věku se objevuje vnitřní řeč u dětí, jaký má význam pro myšlení a jaké jsou podmínky pro rozvinutí? </a:t>
            </a:r>
          </a:p>
          <a:p>
            <a:r>
              <a:rPr lang="cs-CZ" dirty="0"/>
              <a:t>Jak závisí vývoj řeči na vývoji myšlení? Jsou na sobě závislé? Vyvíjí se souběžně?</a:t>
            </a:r>
          </a:p>
          <a:p>
            <a:r>
              <a:rPr lang="cs-CZ" dirty="0"/>
              <a:t>Jak žvatlají děti, kde se v rodině používají dva jazyky, když žvatlání charakterizuje mateřský jazyk? Pletou vše dohromady? Chápou už v tuto dobu, že s matkou „česky“ a s otcem „anglicky“? </a:t>
            </a:r>
          </a:p>
          <a:p>
            <a:r>
              <a:rPr lang="cs-CZ" dirty="0"/>
              <a:t>Kdy má rodič začít řešit problémy s mluvením u svého dítěte? (neumí některá písmena, vše označuje jen jednou slabikou, když nepoužívá ani jednoduché věty…)</a:t>
            </a:r>
          </a:p>
        </p:txBody>
      </p:sp>
    </p:spTree>
    <p:extLst>
      <p:ext uri="{BB962C8B-B14F-4D97-AF65-F5344CB8AC3E}">
        <p14:creationId xmlns:p14="http://schemas.microsoft.com/office/powerpoint/2010/main" val="6104836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95069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Kdy je nejlepší učit děti druhý jazyk (trend anglického jazyka u dětí již v MŠ)? Je vůbec dobré učit děti druhý jazyk, když ještě nedokáží dobře ovládat ten svůj mateřský?</a:t>
            </a:r>
          </a:p>
          <a:p>
            <a:endParaRPr lang="cs-CZ" dirty="0"/>
          </a:p>
          <a:p>
            <a:r>
              <a:rPr lang="cs-CZ" dirty="0"/>
              <a:t>Proč v různých jazycích kohout kokrhá „různě“?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17880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Jaký je základní rozdíl mezi zvuky produkovanými v rámci broukání a žvatlání?</a:t>
            </a:r>
          </a:p>
        </p:txBody>
      </p:sp>
    </p:spTree>
    <p:extLst>
      <p:ext uri="{BB962C8B-B14F-4D97-AF65-F5344CB8AC3E}">
        <p14:creationId xmlns:p14="http://schemas.microsoft.com/office/powerpoint/2010/main" val="42279149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rámci fáze broukání (</a:t>
            </a:r>
            <a:r>
              <a:rPr lang="cs-CZ" i="1" dirty="0" err="1"/>
              <a:t>cooing</a:t>
            </a:r>
            <a:r>
              <a:rPr lang="cs-CZ" dirty="0"/>
              <a:t>) dítě vyluzuje a rozlišuje velmi bohatou paletu různých zvuků.</a:t>
            </a:r>
          </a:p>
          <a:p>
            <a:r>
              <a:rPr lang="cs-CZ" dirty="0"/>
              <a:t>Broukání kojenců po celém světě je identické. Identické je i broukání neslyšících dětí (</a:t>
            </a:r>
            <a:r>
              <a:rPr lang="cs-CZ" dirty="0" err="1"/>
              <a:t>Sternberg</a:t>
            </a:r>
            <a:r>
              <a:rPr lang="cs-CZ" dirty="0"/>
              <a:t>, 2009). </a:t>
            </a:r>
          </a:p>
          <a:p>
            <a:r>
              <a:rPr lang="cs-CZ" dirty="0"/>
              <a:t>Ve fázi žvatlání začíná dítě svůj repertoár stále více omezovat na fonémy, které rozlišuje primární (mateřský) přirozený jazyk.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8514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si pamatujete z minulé hodiny?</a:t>
            </a:r>
          </a:p>
        </p:txBody>
      </p:sp>
    </p:spTree>
    <p:extLst>
      <p:ext uri="{BB962C8B-B14F-4D97-AF65-F5344CB8AC3E}">
        <p14:creationId xmlns:p14="http://schemas.microsoft.com/office/powerpoint/2010/main" val="30654549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Jazykový vývoj=osvojování si řeči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5112568"/>
          </a:xfrm>
        </p:spPr>
        <p:txBody>
          <a:bodyPr>
            <a:normAutofit/>
          </a:bodyPr>
          <a:lstStyle/>
          <a:p>
            <a:r>
              <a:rPr lang="cs-CZ" dirty="0"/>
              <a:t>Jazykový vývoj probíhá u všech dětí na této planetě shodně. </a:t>
            </a:r>
          </a:p>
          <a:p>
            <a:r>
              <a:rPr lang="cs-CZ" dirty="0"/>
              <a:t>Co to znamená z hlediska evoluce?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49459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3F0CB9-1E9A-46D3-8686-0225777E0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F2D327-5D1C-4C3C-B3BD-CB918CA48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Jak je to s osvojování jazyka u dětí s mentálním postižním (středně těžké a dále)?</a:t>
            </a:r>
          </a:p>
          <a:p>
            <a:r>
              <a:rPr lang="cs-CZ" dirty="0"/>
              <a:t>Proč některé děti s mentálním postižením nedokáží komunikovat, ale dokáží opakovat (echolalie)?</a:t>
            </a:r>
          </a:p>
          <a:p>
            <a:r>
              <a:rPr lang="cs-CZ" dirty="0"/>
              <a:t>Jaký je rozsah slovní zásoby dospělého člověka? </a:t>
            </a:r>
            <a:endParaRPr lang="cs-CZ" dirty="0" smtClean="0"/>
          </a:p>
          <a:p>
            <a:r>
              <a:rPr lang="cs-CZ" dirty="0" smtClean="0"/>
              <a:t>Lze </a:t>
            </a:r>
            <a:r>
              <a:rPr lang="cs-CZ" dirty="0"/>
              <a:t>procentuálně odhadnout, do jaké míry je osvojení jazyka dědičné a do jaké míry dáno prostředím? </a:t>
            </a:r>
            <a:endParaRPr lang="cs-CZ" dirty="0" smtClean="0"/>
          </a:p>
          <a:p>
            <a:r>
              <a:rPr lang="cs-CZ" dirty="0" smtClean="0"/>
              <a:t>Jak </a:t>
            </a:r>
            <a:r>
              <a:rPr lang="cs-CZ" dirty="0"/>
              <a:t>lze vyvolat další stádia vývoje řeči u dětí ze slabšího kulturně sociálního zázemí, které mají opožděný vývoj? Jak s nimi konkrétně pracovat?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5593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První slova – jaká jsou?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Jaká to jsou?</a:t>
            </a:r>
          </a:p>
          <a:p>
            <a:r>
              <a:rPr lang="cs-CZ" dirty="0"/>
              <a:t>Podstatná jména a slovesa?</a:t>
            </a:r>
          </a:p>
          <a:p>
            <a:r>
              <a:rPr lang="cs-CZ" dirty="0"/>
              <a:t>Jejich vztah k motivaci je maximální. Manipulují, ale i glosují.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Předměty, činnosti, lokalizace, specifikace (</a:t>
            </a:r>
            <a:r>
              <a:rPr lang="cs-CZ" dirty="0" err="1"/>
              <a:t>Kesselová</a:t>
            </a:r>
            <a:r>
              <a:rPr lang="cs-CZ" dirty="0"/>
              <a:t> &amp;</a:t>
            </a:r>
            <a:r>
              <a:rPr lang="cs-CZ" dirty="0" err="1"/>
              <a:t>Slančová</a:t>
            </a:r>
            <a:r>
              <a:rPr lang="cs-CZ" dirty="0"/>
              <a:t>, 2008)</a:t>
            </a:r>
          </a:p>
        </p:txBody>
      </p:sp>
    </p:spTree>
    <p:extLst>
      <p:ext uri="{BB962C8B-B14F-4D97-AF65-F5344CB8AC3E}">
        <p14:creationId xmlns:p14="http://schemas.microsoft.com/office/powerpoint/2010/main" val="7558188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/>
              <a:t>Overextension</a:t>
            </a:r>
            <a:r>
              <a:rPr lang="cs-CZ" i="1" dirty="0"/>
              <a:t> </a:t>
            </a:r>
            <a:r>
              <a:rPr lang="cs-CZ" i="1" dirty="0" err="1"/>
              <a:t>error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to specifikum </a:t>
            </a:r>
            <a:r>
              <a:rPr lang="cs-CZ" dirty="0" err="1"/>
              <a:t>holofrází</a:t>
            </a:r>
            <a:r>
              <a:rPr lang="cs-CZ" dirty="0"/>
              <a:t>.</a:t>
            </a:r>
          </a:p>
          <a:p>
            <a:r>
              <a:rPr lang="cs-CZ" dirty="0"/>
              <a:t>Omyl přílišného rozšiřování významu i na jiné sémantické kategorie (které jsou ovšem patrné jen mluvčímu daného jazyka).</a:t>
            </a:r>
          </a:p>
          <a:p>
            <a:r>
              <a:rPr lang="cs-CZ" dirty="0"/>
              <a:t>Podle čeho toto rozšíření významu děti dělají?</a:t>
            </a:r>
          </a:p>
          <a:p>
            <a:r>
              <a:rPr lang="cs-CZ" dirty="0"/>
              <a:t>Omyly nám o tom řeknou nejvíce (K. Nelsonová). Dítě si teprve mapuje strukturu konceptuálního světa jazyka do své mysli.</a:t>
            </a:r>
          </a:p>
        </p:txBody>
      </p:sp>
    </p:spTree>
    <p:extLst>
      <p:ext uri="{BB962C8B-B14F-4D97-AF65-F5344CB8AC3E}">
        <p14:creationId xmlns:p14="http://schemas.microsoft.com/office/powerpoint/2010/main" val="33333255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Morfémy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/>
              <a:t>1. Obsahové (lexikální) morfémy.</a:t>
            </a:r>
          </a:p>
          <a:p>
            <a:pPr marL="118872" indent="0">
              <a:buNone/>
            </a:pPr>
            <a:r>
              <a:rPr lang="cs-CZ" dirty="0"/>
              <a:t>2. Funkční (gramatické) morfémy: v češtině např. afixy a koncovky.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Jsou lexikální a syntaktické informace skladovány stejným reprezentačním systémem? – Nikoli, ale existuje jejich vývojová korelace.</a:t>
            </a:r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53872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Vývojová korelace lexikonu a syntaxe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Specifické gramatické jevy v jazyce dětí se objevují pravidelně v době, kdy slovní zásoba dětí dosáhne </a:t>
            </a:r>
            <a:r>
              <a:rPr lang="cs-CZ" b="1" dirty="0"/>
              <a:t>určitého rozsahu</a:t>
            </a:r>
            <a:r>
              <a:rPr lang="cs-CZ" dirty="0"/>
              <a:t>, spíše než že by jejich výskyt závisel na </a:t>
            </a:r>
            <a:r>
              <a:rPr lang="cs-CZ" b="1" dirty="0"/>
              <a:t>věku</a:t>
            </a:r>
            <a:r>
              <a:rPr lang="cs-CZ" dirty="0"/>
              <a:t>. </a:t>
            </a:r>
          </a:p>
          <a:p>
            <a:r>
              <a:rPr lang="cs-CZ" dirty="0"/>
              <a:t>Například při osvojování angličtiny děti zpočátku nepoužívají tvary minulého času sloves a nahrazují je přítomným tvarem. Toto chování ovšem rychle mizí, jakmile se v dětské slovní zásobě nahromadí přes sedmdesát sloves ...“ (Smolík, 2014, s. 82) </a:t>
            </a:r>
            <a:r>
              <a:rPr lang="cs-CZ" dirty="0" err="1"/>
              <a:t>Batesová</a:t>
            </a:r>
            <a:r>
              <a:rPr lang="cs-CZ" dirty="0"/>
              <a:t> a </a:t>
            </a:r>
            <a:r>
              <a:rPr lang="cs-CZ" dirty="0" err="1"/>
              <a:t>Goodmanová</a:t>
            </a:r>
            <a:r>
              <a:rPr lang="cs-CZ" dirty="0"/>
              <a:t> (1997) uvádějí, že anglicky mluvící děti, začínají vytvářet gramaticky komplexnější promluvy, má-li jejich slovník někde mezi 50 a 200 slovy.</a:t>
            </a:r>
          </a:p>
        </p:txBody>
      </p:sp>
    </p:spTree>
    <p:extLst>
      <p:ext uri="{BB962C8B-B14F-4D97-AF65-F5344CB8AC3E}">
        <p14:creationId xmlns:p14="http://schemas.microsoft.com/office/powerpoint/2010/main" val="3408255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Dokonce i u neslyšících narůstá lexikon a komplexnost syntaxe zhruba stejně rychle.</a:t>
            </a:r>
          </a:p>
          <a:p>
            <a:r>
              <a:rPr lang="cs-CZ" dirty="0"/>
              <a:t>O čem tato korelace lexikonu a syntaxe svědčí?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60648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Telegrafická řeč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8872" indent="0">
              <a:buNone/>
            </a:pPr>
            <a:r>
              <a:rPr lang="cs-CZ" dirty="0"/>
              <a:t>= Věty produkované, jakoby někdo </a:t>
            </a:r>
            <a:r>
              <a:rPr lang="cs-CZ" i="1" u="sng" dirty="0"/>
              <a:t>šetřil peníze </a:t>
            </a:r>
            <a:r>
              <a:rPr lang="cs-CZ" dirty="0"/>
              <a:t>na slovech.</a:t>
            </a:r>
          </a:p>
          <a:p>
            <a:r>
              <a:rPr lang="cs-CZ" dirty="0"/>
              <a:t>Typická pro určité jazyky: angličtina.</a:t>
            </a:r>
          </a:p>
          <a:p>
            <a:r>
              <a:rPr lang="cs-CZ" dirty="0"/>
              <a:t>Např.: </a:t>
            </a:r>
            <a:r>
              <a:rPr lang="en-US" dirty="0"/>
              <a:t>"went swimming Dad" </a:t>
            </a:r>
            <a:r>
              <a:rPr lang="cs-CZ" dirty="0"/>
              <a:t>místo </a:t>
            </a:r>
            <a:r>
              <a:rPr lang="en-US" dirty="0"/>
              <a:t>"I went swimming last night with my Dad"</a:t>
            </a:r>
            <a:r>
              <a:rPr lang="cs-CZ" dirty="0"/>
              <a:t> (telegrafická řeč osmiletého školáka s DS).</a:t>
            </a:r>
          </a:p>
          <a:p>
            <a:r>
              <a:rPr lang="cs-CZ" dirty="0"/>
              <a:t>Odlišné jazyky (např. flektivní j.) ovšem informace, v angličtině nesené předložkami, vyjadřují jinak a děti se jim naučí již s prvními slovy (např. pádové koncovky). („hapalo“, „dej</a:t>
            </a:r>
            <a:r>
              <a:rPr lang="cs-CZ" dirty="0" smtClean="0"/>
              <a:t>“, „mamce“)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24921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Víceslovné věty + syntaxe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cs-CZ" dirty="0"/>
              <a:t>?Jak se děti mohou naučit tak složitou gramatiku (jakou má např. čeština) s minimem </a:t>
            </a:r>
            <a:r>
              <a:rPr lang="cs-CZ" i="1" dirty="0" err="1"/>
              <a:t>scaffoldingu</a:t>
            </a:r>
            <a:r>
              <a:rPr lang="cs-CZ" i="1" dirty="0"/>
              <a:t> </a:t>
            </a:r>
            <a:r>
              <a:rPr lang="cs-CZ" dirty="0"/>
              <a:t>(L. S. </a:t>
            </a:r>
            <a:r>
              <a:rPr lang="cs-CZ" dirty="0" err="1"/>
              <a:t>Vygotskij</a:t>
            </a:r>
            <a:r>
              <a:rPr lang="cs-CZ" dirty="0"/>
              <a:t>)?</a:t>
            </a:r>
          </a:p>
          <a:p>
            <a:endParaRPr lang="cs-CZ" dirty="0"/>
          </a:p>
          <a:p>
            <a:r>
              <a:rPr lang="cs-CZ" dirty="0"/>
              <a:t>Dítě si (</a:t>
            </a:r>
            <a:r>
              <a:rPr lang="cs-CZ" b="1" dirty="0"/>
              <a:t>automaticky</a:t>
            </a:r>
            <a:r>
              <a:rPr lang="cs-CZ" dirty="0"/>
              <a:t>!) </a:t>
            </a:r>
            <a:r>
              <a:rPr lang="cs-CZ" b="1" dirty="0"/>
              <a:t>vytváří hypotézy</a:t>
            </a:r>
            <a:r>
              <a:rPr lang="cs-CZ" dirty="0"/>
              <a:t>, co která změna morfémů a změna pořadí může znamenat (v tom dítěti pomáhá rozvíjející se </a:t>
            </a:r>
            <a:r>
              <a:rPr lang="cs-CZ" i="1" dirty="0"/>
              <a:t>teorie mysli</a:t>
            </a:r>
            <a:r>
              <a:rPr lang="cs-CZ" dirty="0"/>
              <a:t>). </a:t>
            </a:r>
          </a:p>
          <a:p>
            <a:r>
              <a:rPr lang="cs-CZ" dirty="0"/>
              <a:t>Utvořené hypotézy dítě testuje. Dokladem testování hypotéz je tvorba hypotéz (resp. </a:t>
            </a:r>
            <a:r>
              <a:rPr lang="cs-CZ" b="1" i="1" dirty="0" err="1"/>
              <a:t>overregulation</a:t>
            </a:r>
            <a:r>
              <a:rPr lang="cs-CZ" b="1" i="1" dirty="0"/>
              <a:t> (</a:t>
            </a:r>
            <a:r>
              <a:rPr lang="cs-CZ" b="1" i="1" dirty="0" err="1"/>
              <a:t>error</a:t>
            </a:r>
            <a:r>
              <a:rPr lang="cs-CZ" b="1" i="1" dirty="0"/>
              <a:t>) </a:t>
            </a:r>
            <a:r>
              <a:rPr lang="cs-CZ" dirty="0"/>
              <a:t>= nadměrné užívání gramatických pravidel)? Já pudu – Marta tam pudla. Můžu si to </a:t>
            </a:r>
            <a:r>
              <a:rPr lang="cs-CZ" dirty="0" err="1"/>
              <a:t>vezmout</a:t>
            </a:r>
            <a:r>
              <a:rPr lang="cs-CZ" dirty="0"/>
              <a:t>?</a:t>
            </a:r>
          </a:p>
          <a:p>
            <a:r>
              <a:rPr lang="cs-CZ" dirty="0"/>
              <a:t>On tam šel – ona tam </a:t>
            </a:r>
            <a:r>
              <a:rPr lang="cs-CZ" dirty="0" err="1"/>
              <a:t>šela</a:t>
            </a:r>
            <a:r>
              <a:rPr lang="cs-CZ" dirty="0"/>
              <a:t>; hroch – </a:t>
            </a:r>
            <a:r>
              <a:rPr lang="cs-CZ" dirty="0" err="1"/>
              <a:t>pl</a:t>
            </a:r>
            <a:r>
              <a:rPr lang="cs-CZ" dirty="0"/>
              <a:t>. hrochy (místo hroši);</a:t>
            </a:r>
          </a:p>
          <a:p>
            <a:pPr marL="118872" indent="0">
              <a:buNone/>
            </a:pPr>
            <a:endParaRPr lang="cs-CZ" dirty="0" smtClean="0"/>
          </a:p>
          <a:p>
            <a:pPr marL="118872" indent="0">
              <a:buNone/>
            </a:pPr>
            <a:r>
              <a:rPr lang="cs-CZ" dirty="0" smtClean="0"/>
              <a:t>Rada</a:t>
            </a:r>
            <a:r>
              <a:rPr lang="cs-CZ" dirty="0"/>
              <a:t>: Je lepší mluvit na děti v delších větách něž pro ně mluvu zjednodušovat.</a:t>
            </a:r>
          </a:p>
        </p:txBody>
      </p:sp>
    </p:spTree>
    <p:extLst>
      <p:ext uri="{BB962C8B-B14F-4D97-AF65-F5344CB8AC3E}">
        <p14:creationId xmlns:p14="http://schemas.microsoft.com/office/powerpoint/2010/main" val="1099181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28591"/>
          </a:xfrm>
        </p:spPr>
        <p:txBody>
          <a:bodyPr>
            <a:normAutofit fontScale="85000" lnSpcReduction="20000"/>
          </a:bodyPr>
          <a:lstStyle/>
          <a:p>
            <a:pPr marL="118872" indent="0">
              <a:buNone/>
            </a:pPr>
            <a:r>
              <a:rPr lang="cs-CZ" dirty="0"/>
              <a:t>Dítě se při tvorbě hypotéz zaměřuje (</a:t>
            </a:r>
            <a:r>
              <a:rPr lang="cs-CZ" dirty="0" err="1"/>
              <a:t>Slobin</a:t>
            </a:r>
            <a:r>
              <a:rPr lang="cs-CZ" dirty="0"/>
              <a:t>, 1985):</a:t>
            </a:r>
          </a:p>
          <a:p>
            <a:pPr marL="118872" indent="0">
              <a:buNone/>
            </a:pPr>
            <a:r>
              <a:rPr lang="cs-CZ" dirty="0"/>
              <a:t>1. na </a:t>
            </a:r>
            <a:r>
              <a:rPr lang="cs-CZ" b="1" dirty="0"/>
              <a:t>pravidelnosti</a:t>
            </a:r>
            <a:r>
              <a:rPr lang="cs-CZ" dirty="0"/>
              <a:t> změn slovních forem;</a:t>
            </a:r>
          </a:p>
          <a:p>
            <a:pPr marL="118872" indent="0">
              <a:buNone/>
            </a:pPr>
            <a:r>
              <a:rPr lang="cs-CZ" dirty="0"/>
              <a:t>2. na morfematické flexe signalizující změnu významu, zvláště </a:t>
            </a:r>
            <a:r>
              <a:rPr lang="cs-CZ" b="1" dirty="0"/>
              <a:t>přípony</a:t>
            </a:r>
            <a:r>
              <a:rPr lang="cs-CZ" dirty="0"/>
              <a:t> (popř. koncovky);</a:t>
            </a:r>
          </a:p>
          <a:p>
            <a:pPr marL="118872" indent="0">
              <a:buNone/>
            </a:pPr>
            <a:r>
              <a:rPr lang="cs-CZ" dirty="0"/>
              <a:t>3. na </a:t>
            </a:r>
            <a:r>
              <a:rPr lang="cs-CZ" b="1" dirty="0"/>
              <a:t>pořadí</a:t>
            </a:r>
            <a:r>
              <a:rPr lang="cs-CZ" dirty="0"/>
              <a:t> morfémů zahrnující jak pořadí slovních afixů (předpon a přípon) a kořenů, tak pořadí slov ve větě. (</a:t>
            </a:r>
            <a:r>
              <a:rPr lang="cs-CZ" dirty="0" err="1"/>
              <a:t>Sternberg</a:t>
            </a:r>
            <a:r>
              <a:rPr lang="cs-CZ" dirty="0"/>
              <a:t>, 2009, s. 342)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 err="1"/>
              <a:t>Sternberg</a:t>
            </a:r>
            <a:r>
              <a:rPr lang="cs-CZ" dirty="0"/>
              <a:t> (2009, s. 342): Jedna studie zjistila, že slyšící děti věnují pozornost těm klíčovým akustickým podnětům ve větách, které vymezují gramaticky kritické atributy těchto vět (</a:t>
            </a:r>
            <a:r>
              <a:rPr lang="cs-CZ" dirty="0" err="1"/>
              <a:t>Hirsh</a:t>
            </a:r>
            <a:r>
              <a:rPr lang="cs-CZ" dirty="0"/>
              <a:t>-Pasek et al., 1987). Tj. děti  jsou automaticky schopny nalézat </a:t>
            </a:r>
            <a:r>
              <a:rPr lang="cs-CZ" dirty="0" err="1"/>
              <a:t>salientní</a:t>
            </a:r>
            <a:r>
              <a:rPr lang="cs-CZ" dirty="0"/>
              <a:t> místa vět, což jsou </a:t>
            </a:r>
            <a:r>
              <a:rPr lang="cs-CZ" i="1" dirty="0"/>
              <a:t>kořeny slov </a:t>
            </a:r>
            <a:r>
              <a:rPr lang="cs-CZ" dirty="0"/>
              <a:t>(autosémantické morfémy). Platí to i pro příběhy.</a:t>
            </a:r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4687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Znalost řeči je kulturní univerzálií = každá lidská kultura tuto technologii má.</a:t>
            </a:r>
          </a:p>
          <a:p>
            <a:r>
              <a:rPr lang="cs-CZ" dirty="0"/>
              <a:t>Jaké další kulturní univerzálie znáte?</a:t>
            </a:r>
          </a:p>
        </p:txBody>
      </p:sp>
    </p:spTree>
    <p:extLst>
      <p:ext uri="{BB962C8B-B14F-4D97-AF65-F5344CB8AC3E}">
        <p14:creationId xmlns:p14="http://schemas.microsoft.com/office/powerpoint/2010/main" val="19666393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Bilingvismus – zbytečná zátěž nebo upgrade?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750153"/>
          </a:xfrm>
        </p:spPr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cs-CZ" dirty="0"/>
              <a:t>Žádný nepříznivý vliv (navzdory mnoha logickým předsudkům) nebyl dosud (2018) zjištěn!</a:t>
            </a:r>
          </a:p>
          <a:p>
            <a:r>
              <a:rPr lang="cs-CZ" dirty="0"/>
              <a:t>Bilingvní děti vyřknou první slova ve stejnou dobu jako </a:t>
            </a:r>
            <a:r>
              <a:rPr lang="cs-CZ" dirty="0" err="1"/>
              <a:t>monoligvní</a:t>
            </a:r>
            <a:r>
              <a:rPr lang="cs-CZ" dirty="0"/>
              <a:t> děti.</a:t>
            </a:r>
          </a:p>
          <a:p>
            <a:r>
              <a:rPr lang="cs-CZ" dirty="0"/>
              <a:t>Velikost lexikonu je např. ve dvou letech srovnatelná (ne-li větší u bilingvních dětí).</a:t>
            </a:r>
          </a:p>
          <a:p>
            <a:r>
              <a:rPr lang="cs-CZ" dirty="0"/>
              <a:t>Bilingvní děti nejsou pomalejší. Lehce se přepínají mezi oběma kódy. Míchání obou jazyků je kontextové! Už dvouleté děti dokážou odlišit, kdy jakou řeč použít (vývoj </a:t>
            </a:r>
            <a:r>
              <a:rPr lang="cs-CZ" dirty="0" err="1" smtClean="0"/>
              <a:t>ToM</a:t>
            </a:r>
            <a:r>
              <a:rPr lang="cs-CZ" dirty="0"/>
              <a:t>).</a:t>
            </a:r>
          </a:p>
          <a:p>
            <a:r>
              <a:rPr lang="cs-CZ" dirty="0"/>
              <a:t>Bilingvismus nemá známé nevýhody.</a:t>
            </a:r>
          </a:p>
          <a:p>
            <a:r>
              <a:rPr lang="cs-CZ" dirty="0"/>
              <a:t>Dítě se naučí oběma jazykům paralelně stejně jednoduše jako se učí jednomu jednomu jazyku. Včetně dvou sad </a:t>
            </a:r>
            <a:r>
              <a:rPr lang="cs-CZ" dirty="0" err="1"/>
              <a:t>fomémů</a:t>
            </a:r>
            <a:r>
              <a:rPr lang="cs-CZ" dirty="0"/>
              <a:t>.</a:t>
            </a:r>
          </a:p>
          <a:p>
            <a:r>
              <a:rPr lang="cs-CZ" dirty="0">
                <a:hlinkClick r:id="rId2"/>
              </a:rPr>
              <a:t>https://www.youtube.com/watch?v=Bp2Fvkt-TRM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193356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92859" y="1774825"/>
            <a:ext cx="6358282" cy="4625975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6300192" y="6488668"/>
            <a:ext cx="2171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Patricia </a:t>
            </a:r>
            <a:r>
              <a:rPr lang="cs-CZ" dirty="0" err="1"/>
              <a:t>Kuhl</a:t>
            </a:r>
            <a:r>
              <a:rPr lang="cs-CZ" dirty="0"/>
              <a:t> - TED</a:t>
            </a:r>
          </a:p>
        </p:txBody>
      </p:sp>
    </p:spTree>
    <p:extLst>
      <p:ext uri="{BB962C8B-B14F-4D97-AF65-F5344CB8AC3E}">
        <p14:creationId xmlns:p14="http://schemas.microsoft.com/office/powerpoint/2010/main" val="26904236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Existuje v raném vývoji preference jednoho ze dvou jazyků? </a:t>
            </a:r>
          </a:p>
          <a:p>
            <a:r>
              <a:rPr lang="cs-CZ" dirty="0"/>
              <a:t>Ve které fázi osvojování je dítě schopno rozeznat jeden jazyk od druhého?</a:t>
            </a:r>
          </a:p>
        </p:txBody>
      </p:sp>
    </p:spTree>
    <p:extLst>
      <p:ext uri="{BB962C8B-B14F-4D97-AF65-F5344CB8AC3E}">
        <p14:creationId xmlns:p14="http://schemas.microsoft.com/office/powerpoint/2010/main" val="2037315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Jaké jevy a jaká pozorování dokládají, že osvojování si jazyka je ovlivněno jak dědičností, tak i prostředím?</a:t>
            </a:r>
          </a:p>
        </p:txBody>
      </p:sp>
    </p:spTree>
    <p:extLst>
      <p:ext uri="{BB962C8B-B14F-4D97-AF65-F5344CB8AC3E}">
        <p14:creationId xmlns:p14="http://schemas.microsoft.com/office/powerpoint/2010/main" val="2055111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Noam</a:t>
            </a:r>
            <a:r>
              <a:rPr lang="cs-CZ" dirty="0"/>
              <a:t> </a:t>
            </a:r>
            <a:r>
              <a:rPr lang="cs-CZ" dirty="0" err="1"/>
              <a:t>Chomsky</a:t>
            </a:r>
            <a:r>
              <a:rPr lang="cs-CZ" dirty="0"/>
              <a:t> a jeho LAD</a:t>
            </a:r>
          </a:p>
          <a:p>
            <a:r>
              <a:rPr lang="cs-CZ" dirty="0"/>
              <a:t>Argumenty pro vrozenost řeči u Chomského ad.?</a:t>
            </a:r>
          </a:p>
        </p:txBody>
      </p:sp>
    </p:spTree>
    <p:extLst>
      <p:ext uri="{BB962C8B-B14F-4D97-AF65-F5344CB8AC3E}">
        <p14:creationId xmlns:p14="http://schemas.microsoft.com/office/powerpoint/2010/main" val="2435325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Argumenty pro vrozenost řečových modulů: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Relativní snadnost </a:t>
            </a:r>
            <a:r>
              <a:rPr lang="cs-CZ" dirty="0"/>
              <a:t>při srovnání s učením se novému jazyku.</a:t>
            </a:r>
          </a:p>
          <a:p>
            <a:r>
              <a:rPr lang="cs-CZ" b="1" dirty="0"/>
              <a:t>Stejný ontogenetický postup </a:t>
            </a:r>
            <a:r>
              <a:rPr lang="cs-CZ" dirty="0"/>
              <a:t>např. i u znakové řeči (nárůst lexikonu, komplexnější gramatika).</a:t>
            </a:r>
          </a:p>
          <a:p>
            <a:r>
              <a:rPr lang="cs-CZ" dirty="0"/>
              <a:t>Poměrně </a:t>
            </a:r>
            <a:r>
              <a:rPr lang="cs-CZ" b="1" dirty="0"/>
              <a:t>malý input </a:t>
            </a:r>
            <a:r>
              <a:rPr lang="cs-CZ" dirty="0"/>
              <a:t>(pro imitaci).</a:t>
            </a:r>
          </a:p>
          <a:p>
            <a:r>
              <a:rPr lang="cs-CZ" b="1" dirty="0"/>
              <a:t>Kritická období </a:t>
            </a:r>
            <a:r>
              <a:rPr lang="cs-CZ" dirty="0"/>
              <a:t>(i pro ASL) svědčí také o míře vrozenosti.</a:t>
            </a:r>
          </a:p>
          <a:p>
            <a:r>
              <a:rPr lang="cs-CZ" b="1" dirty="0"/>
              <a:t>Velká míra implicitnosti </a:t>
            </a:r>
            <a:r>
              <a:rPr lang="cs-CZ" dirty="0"/>
              <a:t>např. gramatických pravidel. (O tom, že dennodenně realizujeme přibližně stovky gramatických pravidel nás donutí dosti lopotně až výuka mateřského jazyka na ZŠ, resp. pravopis.)</a:t>
            </a:r>
          </a:p>
        </p:txBody>
      </p:sp>
    </p:spTree>
    <p:extLst>
      <p:ext uri="{BB962C8B-B14F-4D97-AF65-F5344CB8AC3E}">
        <p14:creationId xmlns:p14="http://schemas.microsoft.com/office/powerpoint/2010/main" val="3837955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nám říká případ vlčích dětí o lidské řeči?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3829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Vývoj řeči: synopse</a:t>
            </a:r>
          </a:p>
        </p:txBody>
      </p:sp>
      <p:sp>
        <p:nvSpPr>
          <p:cNvPr id="3993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altLang="cs-CZ" dirty="0"/>
              <a:t>1. měsíc –komunikuje maximálně pláčem</a:t>
            </a:r>
          </a:p>
          <a:p>
            <a:r>
              <a:rPr lang="cs-CZ" altLang="cs-CZ" dirty="0"/>
              <a:t>2. měsíc – dochází k vokalizacím, „broukání“</a:t>
            </a:r>
          </a:p>
          <a:p>
            <a:r>
              <a:rPr lang="cs-CZ" altLang="cs-CZ" dirty="0"/>
              <a:t>6. měsíc – „žvatlání“ (slabiky), sluchová ostrost, vyjadřuje nespokojenost a požadavky i jinak než pláčem</a:t>
            </a:r>
          </a:p>
          <a:p>
            <a:pPr>
              <a:buFont typeface="Wingdings 2" pitchFamily="18" charset="2"/>
              <a:buNone/>
            </a:pPr>
            <a:r>
              <a:rPr lang="cs-CZ" altLang="cs-CZ" dirty="0"/>
              <a:t>	kanonické žvatlání („dada“, „mama“…)</a:t>
            </a:r>
          </a:p>
          <a:p>
            <a:r>
              <a:rPr lang="cs-CZ" altLang="cs-CZ" dirty="0"/>
              <a:t>8.-10. měsíc – dítě rozumí jednoduchému verbálnímu sdělení</a:t>
            </a:r>
          </a:p>
          <a:p>
            <a:r>
              <a:rPr lang="cs-CZ" altLang="cs-CZ" dirty="0"/>
              <a:t>12. měsíců – umí několik „globálních“ slov, průpovídek=</a:t>
            </a:r>
            <a:r>
              <a:rPr lang="cs-CZ" altLang="cs-CZ" b="1" dirty="0" err="1"/>
              <a:t>holofrází</a:t>
            </a:r>
            <a:r>
              <a:rPr lang="cs-CZ" altLang="cs-CZ" dirty="0"/>
              <a:t> (jedno z prvních slov je zápor, „ne“, což je i jedno z nejabstraktnějších slov!)</a:t>
            </a:r>
          </a:p>
          <a:p>
            <a:pPr>
              <a:buFont typeface="Wingdings 2" pitchFamily="18" charset="2"/>
              <a:buNone/>
            </a:pPr>
            <a:r>
              <a:rPr lang="cs-CZ" altLang="cs-CZ" dirty="0"/>
              <a:t>+Preverbální schopnost komunikovat – tzv. znakování.</a:t>
            </a:r>
          </a:p>
        </p:txBody>
      </p:sp>
    </p:spTree>
    <p:extLst>
      <p:ext uri="{BB962C8B-B14F-4D97-AF65-F5344CB8AC3E}">
        <p14:creationId xmlns:p14="http://schemas.microsoft.com/office/powerpoint/2010/main" val="2580730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>
              <a:defRPr/>
            </a:pPr>
            <a:r>
              <a:rPr lang="cs-CZ" dirty="0"/>
              <a:t>Vývoj řeči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6792"/>
            <a:ext cx="8229600" cy="4896544"/>
          </a:xfrm>
        </p:spPr>
        <p:txBody>
          <a:bodyPr>
            <a:normAutofit fontScale="77500" lnSpcReduction="20000"/>
          </a:bodyPr>
          <a:lstStyle/>
          <a:p>
            <a:pPr lvl="1" eaLnBrk="1" hangingPunct="1"/>
            <a:r>
              <a:rPr lang="cs-CZ" altLang="en-US" dirty="0"/>
              <a:t>12 měsíců – první slova, </a:t>
            </a:r>
            <a:r>
              <a:rPr lang="cs-CZ" altLang="en-US" dirty="0" err="1"/>
              <a:t>holofráze</a:t>
            </a:r>
            <a:r>
              <a:rPr lang="cs-CZ" altLang="en-US" dirty="0"/>
              <a:t> (srovnej </a:t>
            </a:r>
            <a:r>
              <a:rPr lang="cs-CZ" altLang="en-US" dirty="0" err="1"/>
              <a:t>pidžiny</a:t>
            </a:r>
            <a:r>
              <a:rPr lang="cs-CZ" altLang="en-US" dirty="0"/>
              <a:t>), </a:t>
            </a:r>
            <a:r>
              <a:rPr lang="cs-CZ" altLang="en-US" i="1" dirty="0" err="1"/>
              <a:t>holopromluvy</a:t>
            </a:r>
            <a:r>
              <a:rPr lang="cs-CZ" altLang="en-US" dirty="0"/>
              <a:t>!</a:t>
            </a:r>
          </a:p>
          <a:p>
            <a:pPr lvl="1" eaLnBrk="1" hangingPunct="1"/>
            <a:r>
              <a:rPr lang="cs-CZ" altLang="en-US" dirty="0"/>
              <a:t>18 měsíců – 30-50 slov;</a:t>
            </a:r>
            <a:r>
              <a:rPr lang="cs-CZ" altLang="en-US" dirty="0">
                <a:solidFill>
                  <a:srgbClr val="FFFF00"/>
                </a:solidFill>
              </a:rPr>
              <a:t> </a:t>
            </a:r>
            <a:r>
              <a:rPr lang="cs-CZ" altLang="en-US" dirty="0" err="1"/>
              <a:t>tata</a:t>
            </a:r>
            <a:r>
              <a:rPr lang="cs-CZ" altLang="en-US" dirty="0"/>
              <a:t>-ne, </a:t>
            </a:r>
            <a:r>
              <a:rPr lang="cs-CZ" altLang="en-US" dirty="0" err="1"/>
              <a:t>gaga</a:t>
            </a:r>
            <a:r>
              <a:rPr lang="cs-CZ" altLang="en-US" dirty="0"/>
              <a:t>-ham</a:t>
            </a:r>
          </a:p>
          <a:p>
            <a:pPr lvl="1" eaLnBrk="1" hangingPunct="1"/>
            <a:r>
              <a:rPr lang="cs-CZ" altLang="en-US" dirty="0"/>
              <a:t>24 měsíců – 200 slov, první kombinace a známky gramatiky: dvouslovné věty: ono-voní, pejsek štěká…fenomén </a:t>
            </a:r>
            <a:r>
              <a:rPr lang="cs-CZ" altLang="en-US" b="1" dirty="0"/>
              <a:t>telegrafická řeč</a:t>
            </a:r>
            <a:r>
              <a:rPr lang="cs-CZ" altLang="en-US" dirty="0"/>
              <a:t>. Tím započíná </a:t>
            </a:r>
            <a:r>
              <a:rPr lang="cs-CZ" altLang="en-US" i="1" dirty="0"/>
              <a:t>prudký</a:t>
            </a:r>
            <a:r>
              <a:rPr lang="cs-CZ" altLang="en-US" dirty="0"/>
              <a:t> rozvoj řeči.</a:t>
            </a:r>
          </a:p>
          <a:p>
            <a:pPr lvl="1" eaLnBrk="1" hangingPunct="1"/>
            <a:r>
              <a:rPr lang="cs-CZ" altLang="en-US" dirty="0"/>
              <a:t>3 roky – věty postupně nabývají „dospělé“ podoby</a:t>
            </a:r>
          </a:p>
          <a:p>
            <a:pPr lvl="1" eaLnBrk="1" hangingPunct="1"/>
            <a:r>
              <a:rPr lang="cs-CZ" altLang="en-US" dirty="0"/>
              <a:t>4 let – s dítětem lze konverzovat na řadu témat, dítě užívá složitější syntaxe (souvětí, spojky…).</a:t>
            </a:r>
          </a:p>
          <a:p>
            <a:pPr lvl="1" eaLnBrk="1" hangingPunct="1"/>
            <a:r>
              <a:rPr lang="cs-CZ" altLang="en-US" dirty="0"/>
              <a:t>5 let – metajazyková dovednost (dítě ví, že existují správné a špatné formy slov). Umí vyprávět první příběhy.</a:t>
            </a:r>
          </a:p>
          <a:p>
            <a:pPr lvl="1" eaLnBrk="1" hangingPunct="1"/>
            <a:r>
              <a:rPr lang="cs-CZ" altLang="en-US" dirty="0"/>
              <a:t>V dospělosti – 3-10 000 slov v aktivní slovní zásobě, v pasivní 3-6x více (</a:t>
            </a:r>
            <a:r>
              <a:rPr lang="cs-CZ" altLang="en-US" dirty="0" err="1"/>
              <a:t>Kosslyn</a:t>
            </a:r>
            <a:r>
              <a:rPr lang="cs-CZ" altLang="en-US" dirty="0"/>
              <a:t>, </a:t>
            </a:r>
            <a:r>
              <a:rPr lang="cs-CZ" altLang="en-US" dirty="0" err="1"/>
              <a:t>Koenig</a:t>
            </a:r>
            <a:r>
              <a:rPr lang="cs-CZ" altLang="en-US" dirty="0"/>
              <a:t>, 1995, uvádějí 20-50 tisíc slov), slovníky mívají cca 200 000 hesel (Svobodová, 2003). Od předškolního věku se rozvíjí se hlavně metakognitivní strategie získávání nových slov (a vědomostí)!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4268</TotalTime>
  <Words>1511</Words>
  <Application>Microsoft Office PowerPoint</Application>
  <PresentationFormat>Předvádění na obrazovce (4:3)</PresentationFormat>
  <Paragraphs>127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9" baseType="lpstr">
      <vt:lpstr>Arial</vt:lpstr>
      <vt:lpstr>Calibri</vt:lpstr>
      <vt:lpstr>Corbel</vt:lpstr>
      <vt:lpstr>Wingdings</vt:lpstr>
      <vt:lpstr>Wingdings 2</vt:lpstr>
      <vt:lpstr>Wingdings 3</vt:lpstr>
      <vt:lpstr>Modul</vt:lpstr>
      <vt:lpstr>Kognitivní psychologie 3 Osvojování řeči</vt:lpstr>
      <vt:lpstr>Prezentace aplikace PowerPoint</vt:lpstr>
      <vt:lpstr>Prezentace aplikace PowerPoint</vt:lpstr>
      <vt:lpstr>Prezentace aplikace PowerPoint</vt:lpstr>
      <vt:lpstr>Prezentace aplikace PowerPoint</vt:lpstr>
      <vt:lpstr>Argumenty pro vrozenost řečových modulů:</vt:lpstr>
      <vt:lpstr>Otázky:</vt:lpstr>
      <vt:lpstr>Vývoj řeči: synopse</vt:lpstr>
      <vt:lpstr>Vývoj řeči</vt:lpstr>
      <vt:lpstr>Percepce řeči</vt:lpstr>
      <vt:lpstr>Kategorická percepce řeči (KPŘ)</vt:lpstr>
      <vt:lpstr>Prezentace aplikace PowerPoint</vt:lpstr>
      <vt:lpstr>https://www.youtube.com/watch?v=G2XBIkHW954 Patricia Kuhlová</vt:lpstr>
      <vt:lpstr>Otázky:</vt:lpstr>
      <vt:lpstr>Prezentace aplikace PowerPoint</vt:lpstr>
      <vt:lpstr>Prezentace aplikace PowerPoint</vt:lpstr>
      <vt:lpstr>Otázky:</vt:lpstr>
      <vt:lpstr>Úkol:</vt:lpstr>
      <vt:lpstr>Prezentace aplikace PowerPoint</vt:lpstr>
      <vt:lpstr>Jazykový vývoj=osvojování si řeči</vt:lpstr>
      <vt:lpstr>Otázky</vt:lpstr>
      <vt:lpstr>První slova – jaká jsou?</vt:lpstr>
      <vt:lpstr>Overextension error</vt:lpstr>
      <vt:lpstr>Morfémy</vt:lpstr>
      <vt:lpstr>Vývojová korelace lexikonu a syntaxe</vt:lpstr>
      <vt:lpstr>Prezentace aplikace PowerPoint</vt:lpstr>
      <vt:lpstr>Telegrafická řeč</vt:lpstr>
      <vt:lpstr>Víceslovné věty + syntaxe</vt:lpstr>
      <vt:lpstr>Prezentace aplikace PowerPoint</vt:lpstr>
      <vt:lpstr>Bilingvismus – zbytečná zátěž nebo upgrade?</vt:lpstr>
      <vt:lpstr>Prezentace aplikace PowerPoint</vt:lpstr>
      <vt:lpstr>Otázky:</vt:lpstr>
    </vt:vector>
  </TitlesOfParts>
  <Company>VUT Brno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ucitel</dc:creator>
  <cp:lastModifiedBy>Jan Krása</cp:lastModifiedBy>
  <cp:revision>358</cp:revision>
  <dcterms:created xsi:type="dcterms:W3CDTF">2015-02-16T07:32:26Z</dcterms:created>
  <dcterms:modified xsi:type="dcterms:W3CDTF">2019-10-21T05:50:27Z</dcterms:modified>
</cp:coreProperties>
</file>