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1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8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5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0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6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0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17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9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1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3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88933B-CFB2-4662-9CA9-2C1E08385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09EEE1-52DB-4A86-AFCE-CCE904184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E24934-7D21-271C-8DCA-92C1288A9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869" y="1994264"/>
            <a:ext cx="6935872" cy="3922755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Náhradní rodinná výchova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ED4406-F963-9D6A-92AA-083AA7AAF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3790" y="1050878"/>
            <a:ext cx="6157951" cy="943386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Tereza Nováková (554111)</a:t>
            </a:r>
            <a:endParaRPr lang="cs-CZ"/>
          </a:p>
        </p:txBody>
      </p:sp>
      <p:pic>
        <p:nvPicPr>
          <p:cNvPr id="4" name="Picture 3" descr="Obsah obrázku mapa, umění&#10;&#10;Popis byl vytvořen automaticky">
            <a:extLst>
              <a:ext uri="{FF2B5EF4-FFF2-40B4-BE49-F238E27FC236}">
                <a16:creationId xmlns:a16="http://schemas.microsoft.com/office/drawing/2014/main" id="{1870E724-C95E-E543-7F59-D27C45FCCF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87" r="14156"/>
          <a:stretch/>
        </p:blipFill>
        <p:spPr>
          <a:xfrm>
            <a:off x="-2573" y="10"/>
            <a:ext cx="4811317" cy="6857988"/>
          </a:xfrm>
          <a:custGeom>
            <a:avLst/>
            <a:gdLst/>
            <a:ahLst/>
            <a:cxnLst/>
            <a:rect l="l" t="t" r="r" b="b"/>
            <a:pathLst>
              <a:path w="4811317" h="6857998">
                <a:moveTo>
                  <a:pt x="0" y="0"/>
                </a:moveTo>
                <a:lnTo>
                  <a:pt x="4811317" y="0"/>
                </a:lnTo>
                <a:lnTo>
                  <a:pt x="2712446" y="6857998"/>
                </a:lnTo>
                <a:lnTo>
                  <a:pt x="0" y="6857998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26FE4BA-3BD1-4AB3-A3EB-39FF16D96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418764" y="0"/>
            <a:ext cx="815637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D85EF3-E980-4EF9-BF91-C0540D302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  <a:endCxn id="15" idx="2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468380"/>
            <a:ext cx="6096000" cy="13896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25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00651-16F4-2DDC-FCE3-FF3D32EE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rodinná výchova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1C0D1-33F0-173D-212D-4A33E6E59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600" dirty="0"/>
              <a:t>Forma nekolektivní péče o ohrožené děti</a:t>
            </a:r>
          </a:p>
          <a:p>
            <a:r>
              <a:rPr lang="cs-CZ" sz="1600" dirty="0"/>
              <a:t>Vykonávána náhradními rodiči v jejich rodině</a:t>
            </a:r>
          </a:p>
          <a:p>
            <a:r>
              <a:rPr lang="cs-CZ" sz="1600" dirty="0"/>
              <a:t>Umožňuje dětem vyrůstat v prostředí, které je nejvíce podobné jejich vlastní rodině</a:t>
            </a:r>
          </a:p>
          <a:p>
            <a:r>
              <a:rPr lang="cs-CZ" sz="1600" dirty="0"/>
              <a:t>Má přednost před ústavní péčí</a:t>
            </a:r>
          </a:p>
          <a:p>
            <a:r>
              <a:rPr lang="cs-CZ" sz="1600" b="1" dirty="0">
                <a:solidFill>
                  <a:srgbClr val="393939"/>
                </a:solidFill>
              </a:rPr>
              <a:t>Zákon č. 89/2012 Sb., občanský zákoník –</a:t>
            </a:r>
            <a:r>
              <a:rPr lang="cs-CZ" sz="1600" dirty="0">
                <a:solidFill>
                  <a:srgbClr val="393939"/>
                </a:solidFill>
              </a:rPr>
              <a:t> formy NRV</a:t>
            </a:r>
            <a:endParaRPr lang="cs-CZ" sz="1600" dirty="0"/>
          </a:p>
          <a:p>
            <a:pPr lvl="1"/>
            <a:r>
              <a:rPr lang="cs-CZ" sz="1400" dirty="0"/>
              <a:t>Péče jiné osoby -&gt; svěřenectví</a:t>
            </a:r>
          </a:p>
          <a:p>
            <a:pPr lvl="1"/>
            <a:r>
              <a:rPr lang="cs-CZ" sz="1400" dirty="0"/>
              <a:t>Pěstounská péče</a:t>
            </a:r>
          </a:p>
          <a:p>
            <a:pPr lvl="1"/>
            <a:r>
              <a:rPr lang="cs-CZ" sz="1400" dirty="0"/>
              <a:t>Pěstounská péče na přechodnou dobu</a:t>
            </a:r>
          </a:p>
          <a:p>
            <a:pPr lvl="1"/>
            <a:r>
              <a:rPr lang="cs-CZ" sz="1400" dirty="0"/>
              <a:t>Poručenství s osobní péčí</a:t>
            </a:r>
          </a:p>
          <a:p>
            <a:pPr lvl="1"/>
            <a:r>
              <a:rPr lang="cs-CZ" sz="1400" dirty="0"/>
              <a:t>Osvojení</a:t>
            </a:r>
          </a:p>
          <a:p>
            <a:r>
              <a:rPr lang="cs-CZ" sz="1700" b="1" i="0" dirty="0">
                <a:solidFill>
                  <a:srgbClr val="393939"/>
                </a:solidFill>
                <a:effectLst/>
              </a:rPr>
              <a:t>Zákon č. 359/1999 Sb., o sociálně-právní ochraně dětí</a:t>
            </a:r>
          </a:p>
          <a:p>
            <a:pPr lvl="1"/>
            <a:r>
              <a:rPr lang="cs-CZ" sz="1400" b="0" i="0" dirty="0">
                <a:solidFill>
                  <a:srgbClr val="393939"/>
                </a:solidFill>
                <a:effectLst/>
              </a:rPr>
              <a:t>Zprostředkování pěstounské péče a osvojení</a:t>
            </a:r>
          </a:p>
          <a:p>
            <a:pPr lvl="1"/>
            <a:r>
              <a:rPr lang="cs-CZ" sz="1400" b="0" i="0" dirty="0">
                <a:solidFill>
                  <a:srgbClr val="393939"/>
                </a:solidFill>
                <a:effectLst/>
              </a:rPr>
              <a:t>Pěstounská péče na přechodnou dobu</a:t>
            </a:r>
          </a:p>
          <a:p>
            <a:pPr lvl="1"/>
            <a:r>
              <a:rPr lang="cs-CZ" sz="1400" dirty="0">
                <a:solidFill>
                  <a:srgbClr val="393939"/>
                </a:solidFill>
              </a:rPr>
              <a:t>P</a:t>
            </a:r>
            <a:r>
              <a:rPr lang="cs-CZ" sz="1400" b="0" i="0" dirty="0">
                <a:solidFill>
                  <a:srgbClr val="393939"/>
                </a:solidFill>
                <a:effectLst/>
              </a:rPr>
              <a:t>ráva a povinnosti při výkonu pěstounské péče</a:t>
            </a:r>
          </a:p>
          <a:p>
            <a:pPr lvl="1"/>
            <a:r>
              <a:rPr lang="cs-CZ" sz="1400" b="0" i="0" dirty="0">
                <a:solidFill>
                  <a:srgbClr val="393939"/>
                </a:solidFill>
                <a:effectLst/>
              </a:rPr>
              <a:t>Dohody o výkonu pěstounské péče</a:t>
            </a:r>
          </a:p>
          <a:p>
            <a:pPr lvl="1"/>
            <a:r>
              <a:rPr lang="cs-CZ" sz="1400" b="0" i="0" dirty="0">
                <a:solidFill>
                  <a:srgbClr val="393939"/>
                </a:solidFill>
                <a:effectLst/>
              </a:rPr>
              <a:t>Státní příspěvek na výkon pěstounské péče a dávky pěstounské péče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203194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D46FB-1A77-A142-099F-9DCA09AC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jiné osoby - svěřenectví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ADB2D-95E7-2A69-1EA3-8C2CF4ADC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800" b="1" dirty="0"/>
              <a:t>Upraveno občanským zákoníkem v § 953 a § 957</a:t>
            </a:r>
          </a:p>
          <a:p>
            <a:r>
              <a:rPr lang="cs-CZ" sz="1800" dirty="0"/>
              <a:t>Soud může svěřit dítě do péče pečující osoby v případě že:</a:t>
            </a:r>
          </a:p>
          <a:p>
            <a:pPr lvl="1"/>
            <a:r>
              <a:rPr lang="cs-CZ" sz="1500" i="0" dirty="0">
                <a:solidFill>
                  <a:srgbClr val="393939"/>
                </a:solidFill>
                <a:effectLst/>
              </a:rPr>
              <a:t>o dítě nemůže osobně pečovat žádný z rodičů ani poručník</a:t>
            </a:r>
            <a:endParaRPr lang="cs-CZ" sz="1500" dirty="0"/>
          </a:p>
          <a:p>
            <a:r>
              <a:rPr lang="cs-CZ" sz="1800" u="sng" dirty="0"/>
              <a:t>Na základě rozhodnutí soudu o dítě pečuje:</a:t>
            </a:r>
          </a:p>
          <a:p>
            <a:pPr lvl="1"/>
            <a:r>
              <a:rPr lang="cs-CZ" sz="1500" dirty="0"/>
              <a:t>Osoba příbuzná</a:t>
            </a:r>
          </a:p>
          <a:p>
            <a:pPr lvl="1"/>
            <a:r>
              <a:rPr lang="cs-CZ" sz="1500" dirty="0"/>
              <a:t>Osoba dítěti blízká a známá</a:t>
            </a:r>
            <a:endParaRPr lang="cs-CZ" sz="1700" dirty="0"/>
          </a:p>
          <a:p>
            <a:r>
              <a:rPr lang="cs-CZ" sz="1800" u="sng" dirty="0"/>
              <a:t>Rodičům zůstává vůči dítěti:</a:t>
            </a:r>
          </a:p>
          <a:p>
            <a:pPr lvl="1"/>
            <a:r>
              <a:rPr lang="cs-CZ" sz="1500" dirty="0"/>
              <a:t>Rodičovská odpovědnost</a:t>
            </a:r>
          </a:p>
          <a:p>
            <a:pPr lvl="1"/>
            <a:r>
              <a:rPr lang="cs-CZ" sz="1500" dirty="0"/>
              <a:t>Vyživovací povinnost</a:t>
            </a:r>
          </a:p>
          <a:p>
            <a:r>
              <a:rPr lang="cs-CZ" sz="1800" u="sng" dirty="0"/>
              <a:t>Pečující osoba je povinna:</a:t>
            </a:r>
          </a:p>
          <a:p>
            <a:pPr lvl="1"/>
            <a:r>
              <a:rPr lang="cs-CZ" sz="1500" dirty="0"/>
              <a:t>Spolupracovat s OSPOD dítěte</a:t>
            </a:r>
          </a:p>
          <a:p>
            <a:pPr lvl="1"/>
            <a:r>
              <a:rPr lang="cs-CZ" sz="1500" dirty="0"/>
              <a:t>Zastupuje dítě pouze v oblastech vymezených soudním rozhodnutím</a:t>
            </a:r>
          </a:p>
          <a:p>
            <a:pPr lvl="1"/>
            <a:r>
              <a:rPr lang="cs-CZ" sz="1500" dirty="0">
                <a:solidFill>
                  <a:srgbClr val="393939"/>
                </a:solidFill>
              </a:rPr>
              <a:t>R</a:t>
            </a:r>
            <a:r>
              <a:rPr lang="cs-CZ" sz="1500" i="0" dirty="0">
                <a:solidFill>
                  <a:srgbClr val="393939"/>
                </a:solidFill>
                <a:effectLst/>
              </a:rPr>
              <a:t>ozhodovat jen o běžných záležitostech dítěte, v těchto záležitostech dítě zastupovat a spravovat jeho jmění</a:t>
            </a:r>
          </a:p>
          <a:p>
            <a:pPr lvl="1"/>
            <a:r>
              <a:rPr lang="cs-CZ" sz="1500" i="0" dirty="0">
                <a:solidFill>
                  <a:srgbClr val="393939"/>
                </a:solidFill>
                <a:effectLst/>
              </a:rPr>
              <a:t>Informovat rodiče dítěte o jeho podstatných záležitostech</a:t>
            </a:r>
          </a:p>
          <a:p>
            <a:pPr lvl="1"/>
            <a:r>
              <a:rPr lang="cs-CZ" sz="1500" i="0" dirty="0">
                <a:solidFill>
                  <a:srgbClr val="393939"/>
                </a:solidFill>
                <a:effectLst/>
              </a:rPr>
              <a:t>Udržovat, rozvíjet a prohlubovat sounáležitost dítěte s jeho rodiči, dalšími příbuznými a osobami dítěti blízkými</a:t>
            </a:r>
          </a:p>
          <a:p>
            <a:pPr lvl="1"/>
            <a:r>
              <a:rPr lang="cs-CZ" sz="1500" i="0" dirty="0">
                <a:solidFill>
                  <a:srgbClr val="393939"/>
                </a:solidFill>
                <a:effectLst/>
              </a:rPr>
              <a:t>Umožnit styk rodičů s dítětem svěřeným mu do péče, ledaže soud stanoví jinak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31287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2790C-5E65-0B2E-BB83-29BFE2BA5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Pěstounská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3387DF-911A-4788-54CD-5B79D30DF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25000" lnSpcReduction="20000"/>
          </a:bodyPr>
          <a:lstStyle/>
          <a:p>
            <a:r>
              <a:rPr lang="cs-CZ" sz="5600" b="1" dirty="0"/>
              <a:t>Upraveno občanským zákoníkem v § 958 a § 970</a:t>
            </a:r>
          </a:p>
          <a:p>
            <a:r>
              <a:rPr lang="cs-CZ" sz="5600" b="0" i="0" dirty="0">
                <a:solidFill>
                  <a:srgbClr val="393939"/>
                </a:solidFill>
                <a:effectLst/>
              </a:rPr>
              <a:t>Svěřují se sem děti, o které nemůže pečovat žádný z rodičů ani poručník, a to na dobu, po kterou trvá překážka bránící rodičům v osobní péči o dítě</a:t>
            </a:r>
          </a:p>
          <a:p>
            <a:pPr lvl="1"/>
            <a:r>
              <a:rPr lang="cs-CZ" sz="5600" b="0" i="0" dirty="0">
                <a:solidFill>
                  <a:srgbClr val="393939"/>
                </a:solidFill>
                <a:effectLst/>
              </a:rPr>
              <a:t>Po odstranění překážek -&gt; rodič může požadovat dítě zpět do své osobní péče</a:t>
            </a:r>
          </a:p>
          <a:p>
            <a:r>
              <a:rPr lang="cs-CZ" sz="5600" b="0" i="0" dirty="0">
                <a:solidFill>
                  <a:srgbClr val="393939"/>
                </a:solidFill>
                <a:effectLst/>
              </a:rPr>
              <a:t>Nejpozději zaniká, </a:t>
            </a:r>
            <a:r>
              <a:rPr lang="cs-CZ" sz="5600" dirty="0">
                <a:solidFill>
                  <a:srgbClr val="393939"/>
                </a:solidFill>
              </a:rPr>
              <a:t>při dosažení </a:t>
            </a:r>
            <a:r>
              <a:rPr lang="cs-CZ" sz="5600" b="0" i="0" dirty="0">
                <a:solidFill>
                  <a:srgbClr val="393939"/>
                </a:solidFill>
                <a:effectLst/>
              </a:rPr>
              <a:t>plné svéprávnosti dítěte, nebo zletilostí</a:t>
            </a:r>
            <a:endParaRPr lang="cs-CZ" sz="5600" dirty="0"/>
          </a:p>
          <a:p>
            <a:r>
              <a:rPr lang="cs-CZ" sz="5600" u="sng" dirty="0"/>
              <a:t>Zprostředkovaná pěstounská péče</a:t>
            </a:r>
          </a:p>
          <a:p>
            <a:pPr lvl="1"/>
            <a:r>
              <a:rPr lang="cs-CZ" sz="5600" dirty="0"/>
              <a:t>O dítě pečuje na základě rozhodnutí soudu osoba vybraná krajským úřadem</a:t>
            </a:r>
          </a:p>
          <a:p>
            <a:pPr lvl="1"/>
            <a:r>
              <a:rPr lang="cs-CZ" sz="5600" b="0" i="0" dirty="0">
                <a:solidFill>
                  <a:srgbClr val="393939"/>
                </a:solidFill>
                <a:effectLst/>
              </a:rPr>
              <a:t>Dítě k této osobě nemá žádné příbuzenské či jiné blízké vztahy</a:t>
            </a:r>
          </a:p>
          <a:p>
            <a:pPr lvl="1"/>
            <a:r>
              <a:rPr lang="cs-CZ" sz="5600" b="0" i="0" dirty="0">
                <a:solidFill>
                  <a:srgbClr val="393939"/>
                </a:solidFill>
                <a:effectLst/>
              </a:rPr>
              <a:t>Zprostředkovaný pěstoun před svým zařazením do evidence osob vhodných stát se pěstouny prošel odbornou přípravou a odborným posouzením</a:t>
            </a:r>
            <a:endParaRPr lang="cs-CZ" sz="5600" dirty="0"/>
          </a:p>
          <a:p>
            <a:r>
              <a:rPr lang="cs-CZ" sz="5600" u="sng" dirty="0"/>
              <a:t>Nezprostředkovaná pěstounská péče</a:t>
            </a:r>
          </a:p>
          <a:p>
            <a:pPr lvl="1"/>
            <a:r>
              <a:rPr lang="cs-CZ" sz="5600" dirty="0"/>
              <a:t>O dítě pečuje osoba dítěti příbuzná nebo jinak blízká</a:t>
            </a:r>
          </a:p>
          <a:p>
            <a:pPr lvl="1"/>
            <a:r>
              <a:rPr lang="cs-CZ" sz="5600" b="0" i="0" dirty="0">
                <a:solidFill>
                  <a:srgbClr val="393939"/>
                </a:solidFill>
                <a:effectLst/>
              </a:rPr>
              <a:t>Tato osoba neprochází předchozí přípravou a posouzením krajského úřadu, o jejím vhodnosti pro péči o dané dítě rozhoduje soud</a:t>
            </a:r>
            <a:endParaRPr lang="cs-CZ" sz="5600" dirty="0"/>
          </a:p>
          <a:p>
            <a:r>
              <a:rPr lang="cs-CZ" sz="5600" u="sng" dirty="0"/>
              <a:t>Rodičům zůstává vůči dítěti:</a:t>
            </a:r>
          </a:p>
          <a:p>
            <a:pPr lvl="1"/>
            <a:r>
              <a:rPr lang="cs-CZ" sz="5600" dirty="0"/>
              <a:t>Rodičovská odpovědnost</a:t>
            </a:r>
          </a:p>
          <a:p>
            <a:pPr lvl="1"/>
            <a:r>
              <a:rPr lang="cs-CZ" sz="5600" dirty="0"/>
              <a:t>Vyživovací povinnost</a:t>
            </a:r>
          </a:p>
          <a:p>
            <a:r>
              <a:rPr lang="cs-CZ" sz="5600" u="sng" dirty="0"/>
              <a:t>Pěstoun:</a:t>
            </a:r>
          </a:p>
          <a:p>
            <a:pPr lvl="1"/>
            <a:r>
              <a:rPr lang="cs-CZ" sz="5600" i="0" dirty="0">
                <a:solidFill>
                  <a:srgbClr val="393939"/>
                </a:solidFill>
                <a:effectLst/>
              </a:rPr>
              <a:t>Na oba typy dlouhodobých pěstounů je nahlíženo stejně -&gt; stejná práva i povinnosti, stejné postavení vůči dítěti</a:t>
            </a:r>
          </a:p>
          <a:p>
            <a:pPr lvl="2"/>
            <a:r>
              <a:rPr lang="cs-CZ" sz="5600" dirty="0">
                <a:solidFill>
                  <a:srgbClr val="393939"/>
                </a:solidFill>
              </a:rPr>
              <a:t>Osobní péče o dítě a vykonávání přiměřených práv a povinností rodičů</a:t>
            </a:r>
          </a:p>
          <a:p>
            <a:pPr lvl="2"/>
            <a:r>
              <a:rPr lang="cs-CZ" sz="5600" dirty="0">
                <a:solidFill>
                  <a:srgbClr val="393939"/>
                </a:solidFill>
              </a:rPr>
              <a:t>Rozhodovaní o běžných záležitostech dítěte (správa jmění)</a:t>
            </a:r>
          </a:p>
          <a:p>
            <a:pPr lvl="2"/>
            <a:r>
              <a:rPr lang="cs-CZ" sz="5600" dirty="0">
                <a:solidFill>
                  <a:srgbClr val="393939"/>
                </a:solidFill>
              </a:rPr>
              <a:t>Udržovat, rozvíjet a prohlubovat vztah dítěte s jeho rodiči, dalšími příbuznými a osobami dítěti blízkými</a:t>
            </a:r>
          </a:p>
          <a:p>
            <a:pPr lvl="2"/>
            <a:r>
              <a:rPr lang="cs-CZ" sz="5600" dirty="0">
                <a:solidFill>
                  <a:srgbClr val="393939"/>
                </a:solidFill>
              </a:rPr>
              <a:t>Umožnit styk rodičů s dítětem</a:t>
            </a:r>
          </a:p>
          <a:p>
            <a:pPr lvl="2"/>
            <a:r>
              <a:rPr lang="cs-CZ" sz="5600" dirty="0">
                <a:solidFill>
                  <a:srgbClr val="393939"/>
                </a:solidFill>
              </a:rPr>
              <a:t>Žádná vyživovací povinnost k dítěti</a:t>
            </a:r>
          </a:p>
          <a:p>
            <a:pPr lvl="1"/>
            <a:r>
              <a:rPr lang="cs-CZ" sz="5600" i="0" dirty="0">
                <a:solidFill>
                  <a:srgbClr val="393939"/>
                </a:solidFill>
                <a:effectLst/>
              </a:rPr>
              <a:t>Rozdíl </a:t>
            </a:r>
            <a:r>
              <a:rPr lang="cs-CZ" sz="5600" dirty="0">
                <a:solidFill>
                  <a:srgbClr val="393939"/>
                </a:solidFill>
              </a:rPr>
              <a:t>je</a:t>
            </a:r>
            <a:r>
              <a:rPr lang="cs-CZ" sz="5600" i="0" dirty="0">
                <a:solidFill>
                  <a:srgbClr val="393939"/>
                </a:solidFill>
                <a:effectLst/>
              </a:rPr>
              <a:t> v oblasti státní finanční podpory:</a:t>
            </a:r>
          </a:p>
          <a:p>
            <a:pPr lvl="2"/>
            <a:r>
              <a:rPr lang="cs-CZ" sz="5600" i="0" dirty="0">
                <a:solidFill>
                  <a:srgbClr val="393939"/>
                </a:solidFill>
                <a:effectLst/>
              </a:rPr>
              <a:t>Zprostředkovaní pěstouni mají nárok na dávku „odměna pěstouna“ </a:t>
            </a:r>
          </a:p>
          <a:p>
            <a:pPr lvl="2"/>
            <a:r>
              <a:rPr lang="cs-CZ" sz="5600" dirty="0">
                <a:solidFill>
                  <a:srgbClr val="393939"/>
                </a:solidFill>
              </a:rPr>
              <a:t>N</a:t>
            </a:r>
            <a:r>
              <a:rPr lang="cs-CZ" sz="5600" i="0" dirty="0">
                <a:solidFill>
                  <a:srgbClr val="393939"/>
                </a:solidFill>
                <a:effectLst/>
              </a:rPr>
              <a:t>ezprostředkovaným pěstounům náleží dávka „příspěvek při pěstounské péči“ </a:t>
            </a:r>
          </a:p>
          <a:p>
            <a:pPr lvl="1"/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99426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1C14B-BEB0-DE46-A787-790E944B2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Pěstounská péče na přechodnou dobu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16C270-C94F-9F39-826D-30BBB65AE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25000" lnSpcReduction="20000"/>
          </a:bodyPr>
          <a:lstStyle/>
          <a:p>
            <a:r>
              <a:rPr lang="cs-CZ" sz="5600" b="1" dirty="0"/>
              <a:t>Upraveno občanským zákoníkem v § 958 odst. 3, detailní úprava § 27a zákon o OSPOD</a:t>
            </a:r>
          </a:p>
          <a:p>
            <a:r>
              <a:rPr lang="cs-CZ" sz="5600" b="0" i="0" dirty="0">
                <a:solidFill>
                  <a:srgbClr val="393939"/>
                </a:solidFill>
                <a:effectLst/>
              </a:rPr>
              <a:t>Soud může na návrh OSPOD svěřit dítě do pěstounské péče na přechodnou dobu osobám, které jsou podle zákona o OSPOD vedeny v evidenci osob, které mohou vykonávat pěstounskou péči na přechodnou dobu, a to na:</a:t>
            </a:r>
          </a:p>
          <a:p>
            <a:pPr lvl="1"/>
            <a:r>
              <a:rPr lang="cs-CZ" sz="5600" b="0" i="0" dirty="0">
                <a:solidFill>
                  <a:srgbClr val="393939"/>
                </a:solidFill>
                <a:effectLst/>
              </a:rPr>
              <a:t>Dobu, po kterou nemůže rodič ze závažných důvodů dítě vychovávat</a:t>
            </a:r>
          </a:p>
          <a:p>
            <a:pPr lvl="1"/>
            <a:r>
              <a:rPr lang="cs-CZ" sz="5600" dirty="0">
                <a:solidFill>
                  <a:srgbClr val="393939"/>
                </a:solidFill>
              </a:rPr>
              <a:t>Dobu, p</a:t>
            </a:r>
            <a:r>
              <a:rPr lang="cs-CZ" sz="5600" b="0" i="0" dirty="0">
                <a:solidFill>
                  <a:srgbClr val="393939"/>
                </a:solidFill>
                <a:effectLst/>
              </a:rPr>
              <a:t>o jejímž uplynutí může matka dát souhlas k osvojení nebo po kterou může rodič souhlas k osvojení dítěte odvolat</a:t>
            </a:r>
          </a:p>
          <a:p>
            <a:pPr lvl="1"/>
            <a:r>
              <a:rPr lang="cs-CZ" sz="5600" dirty="0">
                <a:solidFill>
                  <a:srgbClr val="393939"/>
                </a:solidFill>
              </a:rPr>
              <a:t>Dobu d</a:t>
            </a:r>
            <a:r>
              <a:rPr lang="cs-CZ" sz="5600" b="0" i="0" dirty="0">
                <a:solidFill>
                  <a:srgbClr val="393939"/>
                </a:solidFill>
                <a:effectLst/>
              </a:rPr>
              <a:t>o nabytí právní moci rozhodnutí soudu o tom, že souhlasu rodičů k osvojení není třeba</a:t>
            </a:r>
          </a:p>
          <a:p>
            <a:r>
              <a:rPr lang="cs-CZ" sz="5600" b="0" i="0" dirty="0">
                <a:solidFill>
                  <a:srgbClr val="393939"/>
                </a:solidFill>
                <a:effectLst/>
              </a:rPr>
              <a:t>V těchto případech je soud povinen nejméně jednou za tři měsíce přezkoumat, zda trvají důvody pro svěření dítěte do pěstounské péče a za tím účelem si vyžaduje také zprávy od příslušného OSPOD</a:t>
            </a:r>
            <a:endParaRPr lang="cs-CZ" sz="5600" dirty="0"/>
          </a:p>
          <a:p>
            <a:r>
              <a:rPr lang="cs-CZ" sz="5600" u="sng" dirty="0"/>
              <a:t>Péče dočasná -&gt; nejdéle 1 rok</a:t>
            </a:r>
          </a:p>
          <a:p>
            <a:pPr lvl="1"/>
            <a:r>
              <a:rPr lang="cs-CZ" sz="5600" b="0" i="0" dirty="0">
                <a:solidFill>
                  <a:srgbClr val="393939"/>
                </a:solidFill>
                <a:effectLst/>
              </a:rPr>
              <a:t>To neplatí -&gt; do pěstounské péče téhož pěstouna svěřeni sourozenci dítěte, kteří byli do této péče svěřeni později, ne však na dobu delší, než po kterou má trvat pěstounská péče u sourozence (nejdéle 1 rok), který byl do pěstounské péče na přechodnou dobu témuž pěstounovi svěřen jako poslední</a:t>
            </a:r>
          </a:p>
          <a:p>
            <a:pPr lvl="1"/>
            <a:r>
              <a:rPr lang="cs-CZ" sz="5600" b="0" i="0" dirty="0">
                <a:solidFill>
                  <a:srgbClr val="393939"/>
                </a:solidFill>
                <a:effectLst/>
              </a:rPr>
              <a:t>Ve výjimečných případech, zvláště je-li zřejmé, že již probíhající kroky směřují ke svěření dítěte do dlouhodobé péče, lze dítě do pěstounské péče na přechodnou dobu svěřit opětovně</a:t>
            </a:r>
            <a:endParaRPr lang="cs-CZ" sz="5600" dirty="0"/>
          </a:p>
          <a:p>
            <a:r>
              <a:rPr lang="cs-CZ" sz="5600" dirty="0"/>
              <a:t>O dítě pečuje osoba, která byla proškolena a posouzena jako vhodná osoba krajským úřadem</a:t>
            </a:r>
          </a:p>
          <a:p>
            <a:r>
              <a:rPr lang="cs-CZ" sz="5600" u="sng" dirty="0"/>
              <a:t>Pěstoun:</a:t>
            </a:r>
          </a:p>
          <a:p>
            <a:pPr lvl="1"/>
            <a:r>
              <a:rPr lang="cs-CZ" sz="5600" dirty="0"/>
              <a:t>má nárok na odměnu pěstouna a další dávky pěstounské péče</a:t>
            </a:r>
          </a:p>
          <a:p>
            <a:pPr lvl="1"/>
            <a:r>
              <a:rPr lang="cs-CZ" sz="5600" dirty="0"/>
              <a:t>Je povinen spolupracovat s OSPOD a doprovázejícím subjektem</a:t>
            </a:r>
          </a:p>
          <a:p>
            <a:r>
              <a:rPr lang="cs-CZ" sz="5600" dirty="0"/>
              <a:t>Výživné stanovené soudem hradí rodič k rukám Úřadu práce ČR</a:t>
            </a:r>
          </a:p>
          <a:p>
            <a:pPr lvl="1"/>
            <a:r>
              <a:rPr lang="cs-CZ" sz="5600" dirty="0"/>
              <a:t>Dítěti je vyplácen příspěvek na úhradu potřeb dítěte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365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87B09-5D49-1089-518C-45FA05DD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 s osobní péčí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4BFEF1-82E2-CCCF-F714-3FBEECCAF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5600" b="1" dirty="0"/>
              <a:t>Upraveno občanským zákoníkem v § 928 až § 942</a:t>
            </a:r>
          </a:p>
          <a:p>
            <a:r>
              <a:rPr lang="cs-CZ" sz="5600" dirty="0"/>
              <a:t>Pokud žádný z rodičů nevykonává vůči dítěti rodičovskou odpovědnost -&gt; dítěti je stanoven poručník</a:t>
            </a:r>
          </a:p>
          <a:p>
            <a:pPr lvl="1"/>
            <a:r>
              <a:rPr lang="cs-CZ" sz="4800" dirty="0">
                <a:solidFill>
                  <a:srgbClr val="393939"/>
                </a:solidFill>
              </a:rPr>
              <a:t>O</a:t>
            </a:r>
            <a:r>
              <a:rPr lang="cs-CZ" sz="4800" i="0" dirty="0">
                <a:solidFill>
                  <a:srgbClr val="393939"/>
                </a:solidFill>
                <a:effectLst/>
              </a:rPr>
              <a:t>ba rodiče nezletilého dítěte zemřeli</a:t>
            </a:r>
          </a:p>
          <a:p>
            <a:pPr lvl="1"/>
            <a:r>
              <a:rPr lang="cs-CZ" sz="4800" dirty="0">
                <a:solidFill>
                  <a:srgbClr val="393939"/>
                </a:solidFill>
              </a:rPr>
              <a:t>O</a:t>
            </a:r>
            <a:r>
              <a:rPr lang="cs-CZ" sz="4800" i="0" dirty="0">
                <a:solidFill>
                  <a:srgbClr val="393939"/>
                </a:solidFill>
                <a:effectLst/>
              </a:rPr>
              <a:t>ba rodiče nezletilého dítěte byli zbaveni rodičovské odpovědnosti</a:t>
            </a:r>
          </a:p>
          <a:p>
            <a:pPr lvl="1"/>
            <a:r>
              <a:rPr lang="cs-CZ" sz="4800" dirty="0">
                <a:solidFill>
                  <a:srgbClr val="393939"/>
                </a:solidFill>
              </a:rPr>
              <a:t>V</a:t>
            </a:r>
            <a:r>
              <a:rPr lang="cs-CZ" sz="4800" i="0" dirty="0">
                <a:solidFill>
                  <a:srgbClr val="393939"/>
                </a:solidFill>
                <a:effectLst/>
              </a:rPr>
              <a:t>ýkon rodičovské odpovědnosti obou rodičů nezletilého dítěte byl pozastaven</a:t>
            </a:r>
          </a:p>
          <a:p>
            <a:pPr lvl="1"/>
            <a:r>
              <a:rPr lang="cs-CZ" sz="4800" dirty="0">
                <a:solidFill>
                  <a:srgbClr val="393939"/>
                </a:solidFill>
              </a:rPr>
              <a:t>R</a:t>
            </a:r>
            <a:r>
              <a:rPr lang="cs-CZ" sz="4800" i="0" dirty="0">
                <a:solidFill>
                  <a:srgbClr val="393939"/>
                </a:solidFill>
                <a:effectLst/>
              </a:rPr>
              <a:t>odičovská odpovědnost obou rodičů nezletilého dítěte byla omezena, nebo byl omezen její výkon, a zároveň byl stanoven rozsah tohoto omezení</a:t>
            </a:r>
          </a:p>
          <a:p>
            <a:pPr lvl="1"/>
            <a:r>
              <a:rPr lang="cs-CZ" sz="4800" dirty="0">
                <a:solidFill>
                  <a:srgbClr val="393939"/>
                </a:solidFill>
              </a:rPr>
              <a:t>Jd</a:t>
            </a:r>
            <a:r>
              <a:rPr lang="cs-CZ" sz="4800" i="0" dirty="0">
                <a:solidFill>
                  <a:srgbClr val="393939"/>
                </a:solidFill>
                <a:effectLst/>
              </a:rPr>
              <a:t>e o dítě nezletilých rodičů, případně jeden z rodičů je nezletilý a druhý není znám či v rodném listě uveden (přičemž osobní péče o dítě – není-li soudem rozhodnuto jinak – náleží nezletilému rodiči)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Dokud není dítěti ustanoven poručník nebo dokud se ustanovený poručník neujme své funkce -&gt; vykonává poručenství OSPOD jako veřejný poručník</a:t>
            </a:r>
          </a:p>
          <a:p>
            <a:r>
              <a:rPr lang="cs-CZ" sz="5600" u="sng" dirty="0"/>
              <a:t>Poručník:</a:t>
            </a:r>
          </a:p>
          <a:p>
            <a:pPr lvl="1"/>
            <a:r>
              <a:rPr lang="cs-CZ" sz="4800" dirty="0"/>
              <a:t>Svým jmenováním získává stejná práva a povinnosti k dítěti jako rodič, ale nemá vyživovací povinnost</a:t>
            </a:r>
          </a:p>
          <a:p>
            <a:pPr lvl="1"/>
            <a:r>
              <a:rPr lang="cs-CZ" sz="4800" dirty="0"/>
              <a:t>Stává se jeho zákonným zástupcem</a:t>
            </a:r>
          </a:p>
          <a:p>
            <a:pPr lvl="1"/>
            <a:r>
              <a:rPr lang="cs-CZ" sz="4800" dirty="0"/>
              <a:t>Může o dítě osobně pečovat -&gt; pak se na něj pohlíží jako na dlouhodobého pěstouna</a:t>
            </a:r>
            <a:endParaRPr lang="cs-CZ" sz="5600" dirty="0"/>
          </a:p>
          <a:p>
            <a:pPr lvl="2"/>
            <a:r>
              <a:rPr lang="cs-CZ" sz="4800" dirty="0"/>
              <a:t>(má dávky pěstounské péče, práva i povinnosti pěstouna)</a:t>
            </a:r>
          </a:p>
          <a:p>
            <a:r>
              <a:rPr lang="cs-CZ" sz="5600" u="sng" dirty="0"/>
              <a:t>Rodič:</a:t>
            </a:r>
          </a:p>
          <a:p>
            <a:pPr lvl="1"/>
            <a:r>
              <a:rPr lang="cs-CZ" sz="4400" dirty="0"/>
              <a:t>Zůstává mu vyživovací povinnost k dítěti</a:t>
            </a:r>
          </a:p>
          <a:p>
            <a:pPr lvl="1"/>
            <a:r>
              <a:rPr lang="cs-CZ" sz="4400" dirty="0"/>
              <a:t>Stanovené výživné hradí k rukám Úřadu práce ČR - dítěti je vyplácen příspěvek na úhradu potřeb dítěte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35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63A4A-FEA7-1B6C-3A19-FFFDD5276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DBACB9-B47E-A87F-ED47-B8658D278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09554"/>
            <a:ext cx="9906000" cy="3880884"/>
          </a:xfrm>
        </p:spPr>
        <p:txBody>
          <a:bodyPr numCol="2">
            <a:normAutofit fontScale="25000" lnSpcReduction="20000"/>
          </a:bodyPr>
          <a:lstStyle/>
          <a:p>
            <a:r>
              <a:rPr lang="cs-CZ" sz="5600" b="1" dirty="0"/>
              <a:t>Upraveno občanským zákoníkem v § 794 až § 845</a:t>
            </a:r>
          </a:p>
          <a:p>
            <a:r>
              <a:rPr lang="cs-CZ" sz="5600" dirty="0">
                <a:solidFill>
                  <a:srgbClr val="393939"/>
                </a:solidFill>
              </a:rPr>
              <a:t>M</a:t>
            </a:r>
            <a:r>
              <a:rPr lang="cs-CZ" sz="5600" i="0" dirty="0">
                <a:solidFill>
                  <a:srgbClr val="393939"/>
                </a:solidFill>
                <a:effectLst/>
              </a:rPr>
              <a:t>ezi osvojitelem a osvojencem -&gt; vztah jako mezi rodičem a dítětem</a:t>
            </a:r>
          </a:p>
          <a:p>
            <a:pPr lvl="1"/>
            <a:r>
              <a:rPr lang="cs-CZ" sz="5600" i="0" dirty="0">
                <a:solidFill>
                  <a:srgbClr val="393939"/>
                </a:solidFill>
                <a:effectLst/>
              </a:rPr>
              <a:t>Mezi osvojencem a příbuznými osvojitele vztahy příbuzenské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Osvojitelé mají v plném rozsahu rodičovskou odpovědnost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Do matriky se namísto rodiče na základě pravomocného rozhodnutí soudu o osvojení zapíše osvojitel – dítě získává osvojením příjmení osvojitele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Osvojitel je povinen informovat osvojence o skutečnosti osvojení -&gt; jakmile se to bude jevit vhodným -&gt; nejpozději do zahájení školní docházky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Osvojitelům ani osvojenci nenáleží žádné zvláštní dávky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Vztahy k původní rodině zanikají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Mezi osvojencem a osvojitelem musí být přiměřený věkový rozdíl -&gt; ne menší než 16 let</a:t>
            </a:r>
            <a:endParaRPr lang="cs-CZ" sz="5600" dirty="0">
              <a:solidFill>
                <a:srgbClr val="393939"/>
              </a:solidFill>
            </a:endParaRP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Osvojení je vyloučeno mezi osobami spolu příbuznými v přímé linii a mezi sourozenci</a:t>
            </a:r>
          </a:p>
          <a:p>
            <a:pPr lvl="1"/>
            <a:r>
              <a:rPr lang="cs-CZ" sz="5600" i="0" dirty="0">
                <a:solidFill>
                  <a:srgbClr val="393939"/>
                </a:solidFill>
                <a:effectLst/>
              </a:rPr>
              <a:t>To neplatí v případě náhradního mateřství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Matka osvojovaného dítěte může dát souhlas k osvojení nejdříve 6 týdnů po narození dítěte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Otec osvojovaného dítěte může dát souhlas k osvojení i před uplynutím této doby, nejdříve však po narození dítěte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Souhlas k osvojení lze odvolat po dobu 3 měsíců ode dne, kdy byl dán</a:t>
            </a:r>
          </a:p>
          <a:p>
            <a:r>
              <a:rPr lang="cs-CZ" sz="5600" dirty="0">
                <a:solidFill>
                  <a:srgbClr val="393939"/>
                </a:solidFill>
              </a:rPr>
              <a:t>O osvojení nemůže být rozhodnuto bez souhlasu dítěte (dosáhlo-li alespoň 12 let), rodičů dítěte nebo osob, které jsou oprávněny dát souhlas za rodiče, popřípadě bez souhlasu manžela osvojitele</a:t>
            </a:r>
          </a:p>
          <a:p>
            <a:r>
              <a:rPr lang="cs-CZ" sz="5600" i="0" dirty="0">
                <a:solidFill>
                  <a:srgbClr val="393939"/>
                </a:solidFill>
                <a:effectLst/>
              </a:rPr>
              <a:t>Souhlasu rodiče osvojovaného dítěte není k osvojení třeba v případech, pokud:</a:t>
            </a:r>
          </a:p>
          <a:p>
            <a:pPr lvl="1"/>
            <a:r>
              <a:rPr lang="cs-CZ" sz="5600" i="0" dirty="0">
                <a:solidFill>
                  <a:srgbClr val="393939"/>
                </a:solidFill>
                <a:effectLst/>
              </a:rPr>
              <a:t>Byl rodič zbaven rodičovské odpovědnosti a zároveň byl zbaven práva dát souhlas k osvojení</a:t>
            </a:r>
          </a:p>
          <a:p>
            <a:pPr lvl="1"/>
            <a:r>
              <a:rPr lang="cs-CZ" sz="5600" dirty="0">
                <a:solidFill>
                  <a:srgbClr val="393939"/>
                </a:solidFill>
              </a:rPr>
              <a:t>R</a:t>
            </a:r>
            <a:r>
              <a:rPr lang="cs-CZ" sz="5600" i="0" dirty="0">
                <a:solidFill>
                  <a:srgbClr val="393939"/>
                </a:solidFill>
                <a:effectLst/>
              </a:rPr>
              <a:t>odič není schopen projevit svou vůli nebo rozpoznat následky svého jednání nebo je ovládnout</a:t>
            </a:r>
          </a:p>
          <a:p>
            <a:pPr lvl="1"/>
            <a:r>
              <a:rPr lang="cs-CZ" sz="5600" dirty="0">
                <a:solidFill>
                  <a:srgbClr val="393939"/>
                </a:solidFill>
              </a:rPr>
              <a:t>Rodič se </a:t>
            </a:r>
            <a:r>
              <a:rPr lang="cs-CZ" sz="5600" i="0" dirty="0">
                <a:solidFill>
                  <a:srgbClr val="393939"/>
                </a:solidFill>
                <a:effectLst/>
              </a:rPr>
              <a:t>zdržuje na neznámém místě a toto místo se nepodaří soudu v součinnosti s dalšími orgány veřejné moci zjistit ani při vynaložení potřebné pečlivosti</a:t>
            </a:r>
            <a:endParaRPr lang="cs-CZ" sz="5600" dirty="0"/>
          </a:p>
          <a:p>
            <a:endParaRPr lang="cs-CZ" i="0" dirty="0">
              <a:solidFill>
                <a:srgbClr val="39393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1731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EFAFD-8F78-EFCD-A588-9BE6EF142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94FEC9-23B6-2880-8180-5A6D53566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b="0" i="1" dirty="0">
                <a:solidFill>
                  <a:srgbClr val="212529"/>
                </a:solidFill>
                <a:effectLst/>
              </a:rPr>
              <a:t>Ministerstvo práce a sociálních věcí</a:t>
            </a:r>
            <a:r>
              <a:rPr lang="cs-CZ" sz="1600" b="0" i="0" dirty="0">
                <a:solidFill>
                  <a:srgbClr val="212529"/>
                </a:solidFill>
                <a:effectLst/>
              </a:rPr>
              <a:t> [online]. Dostupné také z: https://www.mpsv.cz/formy-nahradni-rodinne-pece</a:t>
            </a:r>
          </a:p>
          <a:p>
            <a:r>
              <a:rPr lang="cs-CZ" sz="1600" b="0" i="1" dirty="0">
                <a:solidFill>
                  <a:srgbClr val="212529"/>
                </a:solidFill>
                <a:effectLst/>
              </a:rPr>
              <a:t>Formy náhradní výchovy</a:t>
            </a:r>
            <a:r>
              <a:rPr lang="cs-CZ" sz="1600" b="0" i="0" dirty="0">
                <a:solidFill>
                  <a:srgbClr val="212529"/>
                </a:solidFill>
                <a:effectLst/>
              </a:rPr>
              <a:t> [online]. Dostupné také z: https://www.otevrenabudoucnost.cz/formy-nahradni-vychovy/</a:t>
            </a:r>
            <a:endParaRPr lang="cs-CZ" sz="1600" dirty="0"/>
          </a:p>
          <a:p>
            <a:r>
              <a:rPr lang="cs-CZ" sz="1600" b="0" i="1" dirty="0">
                <a:solidFill>
                  <a:srgbClr val="212529"/>
                </a:solidFill>
                <a:effectLst/>
              </a:rPr>
              <a:t>Dětský úsvit - Náhradní rodinná péče</a:t>
            </a:r>
            <a:r>
              <a:rPr lang="cs-CZ" sz="1600" b="0" i="0" dirty="0">
                <a:solidFill>
                  <a:srgbClr val="212529"/>
                </a:solidFill>
                <a:effectLst/>
              </a:rPr>
              <a:t> [online]. Dostupné také z: https://detskyusvit.cz/nahradni-rodinna-pece/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23740253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LightSeedLeftStep">
      <a:dk1>
        <a:srgbClr val="000000"/>
      </a:dk1>
      <a:lt1>
        <a:srgbClr val="FFFFFF"/>
      </a:lt1>
      <a:dk2>
        <a:srgbClr val="412B24"/>
      </a:dk2>
      <a:lt2>
        <a:srgbClr val="E7E8E2"/>
      </a:lt2>
      <a:accent1>
        <a:srgbClr val="9F96C6"/>
      </a:accent1>
      <a:accent2>
        <a:srgbClr val="7F8DBA"/>
      </a:accent2>
      <a:accent3>
        <a:srgbClr val="84A9BD"/>
      </a:accent3>
      <a:accent4>
        <a:srgbClr val="77AFAB"/>
      </a:accent4>
      <a:accent5>
        <a:srgbClr val="83AD99"/>
      </a:accent5>
      <a:accent6>
        <a:srgbClr val="78B07D"/>
      </a:accent6>
      <a:hlink>
        <a:srgbClr val="7E8752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1305</Words>
  <Application>Microsoft Office PowerPoint</Application>
  <PresentationFormat>Širokoúhlá obrazovka</PresentationFormat>
  <Paragraphs>118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Univers Condensed Light</vt:lpstr>
      <vt:lpstr>Walbaum Display Light</vt:lpstr>
      <vt:lpstr>AngleLinesVTI</vt:lpstr>
      <vt:lpstr>Náhradní rodinná výchova</vt:lpstr>
      <vt:lpstr>Náhradní rodinná výchova</vt:lpstr>
      <vt:lpstr>Péče jiné osoby - svěřenectví</vt:lpstr>
      <vt:lpstr>Pěstounská péče</vt:lpstr>
      <vt:lpstr>Pěstounská péče na přechodnou dobu</vt:lpstr>
      <vt:lpstr>Poručenství s osobní péčí</vt:lpstr>
      <vt:lpstr>osvojení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Náhradní rodinná výchova</dc:title>
  <dc:creator>Tereza Nováková</dc:creator>
  <cp:lastModifiedBy>Tereza Nováková</cp:lastModifiedBy>
  <cp:revision>13</cp:revision>
  <dcterms:created xsi:type="dcterms:W3CDTF">2023-12-18T09:32:18Z</dcterms:created>
  <dcterms:modified xsi:type="dcterms:W3CDTF">2024-01-08T08:26:56Z</dcterms:modified>
</cp:coreProperties>
</file>