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tamaran Bold" panose="020B0604020202020204" charset="-18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6.svg"/><Relationship Id="rId7" Type="http://schemas.openxmlformats.org/officeDocument/2006/relationships/image" Target="../media/image2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Relationship Id="rId9" Type="http://schemas.openxmlformats.org/officeDocument/2006/relationships/image" Target="../media/image5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zakonyprolidi.cz/cs/2004-96#f2512931" TargetMode="External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0.svg"/><Relationship Id="rId7" Type="http://schemas.openxmlformats.org/officeDocument/2006/relationships/image" Target="../media/image67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6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svg"/><Relationship Id="rId7" Type="http://schemas.openxmlformats.org/officeDocument/2006/relationships/image" Target="../media/image4.svg"/><Relationship Id="rId12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5.png"/><Relationship Id="rId5" Type="http://schemas.openxmlformats.org/officeDocument/2006/relationships/image" Target="../media/image12.svg"/><Relationship Id="rId10" Type="http://schemas.openxmlformats.org/officeDocument/2006/relationships/hyperlink" Target="https://www.zakonyprolidi.cz/cs/2012-89#f4579105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svg"/><Relationship Id="rId7" Type="http://schemas.openxmlformats.org/officeDocument/2006/relationships/image" Target="../media/image2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2.svg"/><Relationship Id="rId5" Type="http://schemas.openxmlformats.org/officeDocument/2006/relationships/image" Target="../media/image18.sv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svg"/><Relationship Id="rId3" Type="http://schemas.openxmlformats.org/officeDocument/2006/relationships/image" Target="../media/image24.svg"/><Relationship Id="rId7" Type="http://schemas.openxmlformats.org/officeDocument/2006/relationships/image" Target="../media/image26.sv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" Type="http://schemas.openxmlformats.org/officeDocument/2006/relationships/image" Target="../media/image23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2.svg"/><Relationship Id="rId5" Type="http://schemas.openxmlformats.org/officeDocument/2006/relationships/image" Target="../media/image10.svg"/><Relationship Id="rId15" Type="http://schemas.openxmlformats.org/officeDocument/2006/relationships/image" Target="../media/image32.sv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8.svg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svg"/><Relationship Id="rId3" Type="http://schemas.openxmlformats.org/officeDocument/2006/relationships/image" Target="../media/image10.svg"/><Relationship Id="rId7" Type="http://schemas.openxmlformats.org/officeDocument/2006/relationships/image" Target="../media/image38.svg"/><Relationship Id="rId12" Type="http://schemas.openxmlformats.org/officeDocument/2006/relationships/image" Target="../media/image4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svg"/><Relationship Id="rId10" Type="http://schemas.openxmlformats.org/officeDocument/2006/relationships/image" Target="../media/image41.sv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8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6.svg"/><Relationship Id="rId3" Type="http://schemas.openxmlformats.org/officeDocument/2006/relationships/image" Target="../media/image50.svg"/><Relationship Id="rId7" Type="http://schemas.openxmlformats.org/officeDocument/2006/relationships/image" Target="../media/image10.svg"/><Relationship Id="rId12" Type="http://schemas.openxmlformats.org/officeDocument/2006/relationships/image" Target="../media/image5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54.svg"/><Relationship Id="rId5" Type="http://schemas.openxmlformats.org/officeDocument/2006/relationships/image" Target="../media/image52.svg"/><Relationship Id="rId10" Type="http://schemas.openxmlformats.org/officeDocument/2006/relationships/image" Target="../media/image53.png"/><Relationship Id="rId4" Type="http://schemas.openxmlformats.org/officeDocument/2006/relationships/image" Target="../media/image51.png"/><Relationship Id="rId9" Type="http://schemas.openxmlformats.org/officeDocument/2006/relationships/image" Target="../media/image3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9.svg"/><Relationship Id="rId3" Type="http://schemas.openxmlformats.org/officeDocument/2006/relationships/image" Target="../media/image52.svg"/><Relationship Id="rId7" Type="http://schemas.openxmlformats.org/officeDocument/2006/relationships/image" Target="../media/image36.svg"/><Relationship Id="rId12" Type="http://schemas.openxmlformats.org/officeDocument/2006/relationships/image" Target="../media/image5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10.svg"/><Relationship Id="rId5" Type="http://schemas.openxmlformats.org/officeDocument/2006/relationships/image" Target="../media/image50.svg"/><Relationship Id="rId10" Type="http://schemas.openxmlformats.org/officeDocument/2006/relationships/image" Target="../media/image9.png"/><Relationship Id="rId4" Type="http://schemas.openxmlformats.org/officeDocument/2006/relationships/image" Target="../media/image49.png"/><Relationship Id="rId9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8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449302">
            <a:off x="-2586440" y="-1813924"/>
            <a:ext cx="4442019" cy="4753133"/>
          </a:xfrm>
          <a:custGeom>
            <a:avLst/>
            <a:gdLst/>
            <a:ahLst/>
            <a:cxnLst/>
            <a:rect l="l" t="t" r="r" b="b"/>
            <a:pathLst>
              <a:path w="4442019" h="4753133">
                <a:moveTo>
                  <a:pt x="0" y="0"/>
                </a:moveTo>
                <a:lnTo>
                  <a:pt x="4442019" y="0"/>
                </a:lnTo>
                <a:lnTo>
                  <a:pt x="4442019" y="4753133"/>
                </a:lnTo>
                <a:lnTo>
                  <a:pt x="0" y="47531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13986632" y="6410706"/>
            <a:ext cx="5058730" cy="5012742"/>
          </a:xfrm>
          <a:custGeom>
            <a:avLst/>
            <a:gdLst/>
            <a:ahLst/>
            <a:cxnLst/>
            <a:rect l="l" t="t" r="r" b="b"/>
            <a:pathLst>
              <a:path w="5058730" h="5012742">
                <a:moveTo>
                  <a:pt x="0" y="0"/>
                </a:moveTo>
                <a:lnTo>
                  <a:pt x="5058730" y="0"/>
                </a:lnTo>
                <a:lnTo>
                  <a:pt x="5058730" y="5012741"/>
                </a:lnTo>
                <a:lnTo>
                  <a:pt x="0" y="50127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 rot="880257">
            <a:off x="2935328" y="7620845"/>
            <a:ext cx="2283126" cy="2091914"/>
          </a:xfrm>
          <a:custGeom>
            <a:avLst/>
            <a:gdLst/>
            <a:ahLst/>
            <a:cxnLst/>
            <a:rect l="l" t="t" r="r" b="b"/>
            <a:pathLst>
              <a:path w="2283126" h="2091914">
                <a:moveTo>
                  <a:pt x="0" y="0"/>
                </a:moveTo>
                <a:lnTo>
                  <a:pt x="2283126" y="0"/>
                </a:lnTo>
                <a:lnTo>
                  <a:pt x="2283126" y="2091914"/>
                </a:lnTo>
                <a:lnTo>
                  <a:pt x="0" y="20919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 flipH="1">
            <a:off x="9144000" y="665023"/>
            <a:ext cx="5949900" cy="5949900"/>
          </a:xfrm>
          <a:custGeom>
            <a:avLst/>
            <a:gdLst/>
            <a:ahLst/>
            <a:cxnLst/>
            <a:rect l="l" t="t" r="r" b="b"/>
            <a:pathLst>
              <a:path w="5949900" h="5949900">
                <a:moveTo>
                  <a:pt x="5949900" y="0"/>
                </a:moveTo>
                <a:lnTo>
                  <a:pt x="0" y="0"/>
                </a:lnTo>
                <a:lnTo>
                  <a:pt x="0" y="5949901"/>
                </a:lnTo>
                <a:lnTo>
                  <a:pt x="5949900" y="5949901"/>
                </a:lnTo>
                <a:lnTo>
                  <a:pt x="594990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TextBox 6"/>
          <p:cNvSpPr txBox="1"/>
          <p:nvPr/>
        </p:nvSpPr>
        <p:spPr>
          <a:xfrm>
            <a:off x="1028700" y="3981069"/>
            <a:ext cx="8379509" cy="2348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79"/>
              </a:lnSpc>
            </a:pPr>
            <a:r>
              <a:rPr lang="en-US" sz="8499">
                <a:solidFill>
                  <a:srgbClr val="915646"/>
                </a:solidFill>
                <a:latin typeface="Catamaran Bold"/>
              </a:rPr>
              <a:t>Právní aspekty domácíh porodu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884782"/>
            <a:ext cx="6319398" cy="528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915646"/>
                </a:solidFill>
                <a:latin typeface="Catamaran Bold"/>
              </a:rPr>
              <a:t>Právo pro učitele výchovy ke zdraví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803037" y="9433994"/>
            <a:ext cx="7242325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915646"/>
                </a:solidFill>
                <a:latin typeface="Catamaran Bold"/>
              </a:rPr>
              <a:t>Natálie Vodová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8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08835" y="3182652"/>
            <a:ext cx="8628402" cy="907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911"/>
              </a:lnSpc>
              <a:spcBef>
                <a:spcPct val="0"/>
              </a:spcBef>
            </a:pPr>
            <a:r>
              <a:rPr lang="en-US" sz="6399">
                <a:solidFill>
                  <a:srgbClr val="915646"/>
                </a:solidFill>
                <a:latin typeface="Catamaran Bold"/>
              </a:rPr>
              <a:t>V evropském kontextu</a:t>
            </a:r>
          </a:p>
        </p:txBody>
      </p:sp>
      <p:sp>
        <p:nvSpPr>
          <p:cNvPr id="3" name="Freeform 3"/>
          <p:cNvSpPr/>
          <p:nvPr/>
        </p:nvSpPr>
        <p:spPr>
          <a:xfrm rot="-10800000">
            <a:off x="13952741" y="-1934036"/>
            <a:ext cx="7871985" cy="5215190"/>
          </a:xfrm>
          <a:custGeom>
            <a:avLst/>
            <a:gdLst/>
            <a:ahLst/>
            <a:cxnLst/>
            <a:rect l="l" t="t" r="r" b="b"/>
            <a:pathLst>
              <a:path w="7871985" h="5215190">
                <a:moveTo>
                  <a:pt x="0" y="0"/>
                </a:moveTo>
                <a:lnTo>
                  <a:pt x="7871985" y="0"/>
                </a:lnTo>
                <a:lnTo>
                  <a:pt x="7871985" y="5215190"/>
                </a:lnTo>
                <a:lnTo>
                  <a:pt x="0" y="52151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 rot="10266794">
            <a:off x="-2925651" y="8182078"/>
            <a:ext cx="6354480" cy="4209843"/>
          </a:xfrm>
          <a:custGeom>
            <a:avLst/>
            <a:gdLst/>
            <a:ahLst/>
            <a:cxnLst/>
            <a:rect l="l" t="t" r="r" b="b"/>
            <a:pathLst>
              <a:path w="6354480" h="4209843">
                <a:moveTo>
                  <a:pt x="0" y="0"/>
                </a:moveTo>
                <a:lnTo>
                  <a:pt x="6354481" y="0"/>
                </a:lnTo>
                <a:lnTo>
                  <a:pt x="6354481" y="4209844"/>
                </a:lnTo>
                <a:lnTo>
                  <a:pt x="0" y="4209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 rot="-2172642" flipH="1">
            <a:off x="15442506" y="340935"/>
            <a:ext cx="1840383" cy="2652804"/>
          </a:xfrm>
          <a:custGeom>
            <a:avLst/>
            <a:gdLst/>
            <a:ahLst/>
            <a:cxnLst/>
            <a:rect l="l" t="t" r="r" b="b"/>
            <a:pathLst>
              <a:path w="1840383" h="2652804">
                <a:moveTo>
                  <a:pt x="1840382" y="0"/>
                </a:moveTo>
                <a:lnTo>
                  <a:pt x="0" y="0"/>
                </a:lnTo>
                <a:lnTo>
                  <a:pt x="0" y="2652804"/>
                </a:lnTo>
                <a:lnTo>
                  <a:pt x="1840382" y="2652804"/>
                </a:lnTo>
                <a:lnTo>
                  <a:pt x="184038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TextBox 6"/>
          <p:cNvSpPr txBox="1"/>
          <p:nvPr/>
        </p:nvSpPr>
        <p:spPr>
          <a:xfrm>
            <a:off x="4508835" y="4254110"/>
            <a:ext cx="7908174" cy="5251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2" lvl="1" indent="-377821">
              <a:lnSpc>
                <a:spcPts val="5949"/>
              </a:lnSpc>
              <a:buFont typeface="Arial"/>
              <a:buChar char="•"/>
            </a:pPr>
            <a:r>
              <a:rPr lang="en-US" sz="3499">
                <a:solidFill>
                  <a:srgbClr val="7784C0"/>
                </a:solidFill>
                <a:latin typeface="Catamaran Bold"/>
              </a:rPr>
              <a:t>Přístup České republiky je v evropském kontextu raritní a je kritizován mnohými mezinárodními institucemi, od Evropského soudu pro lidská práva až po OSN.</a:t>
            </a:r>
          </a:p>
          <a:p>
            <a:pPr>
              <a:lnSpc>
                <a:spcPts val="5949"/>
              </a:lnSpc>
            </a:pPr>
            <a:endParaRPr lang="en-US" sz="3499">
              <a:solidFill>
                <a:srgbClr val="7784C0"/>
              </a:solidFill>
              <a:latin typeface="Catamaran Bold"/>
            </a:endParaRPr>
          </a:p>
          <a:p>
            <a:pPr algn="l">
              <a:lnSpc>
                <a:spcPts val="5949"/>
              </a:lnSpc>
            </a:pPr>
            <a:endParaRPr lang="en-US" sz="3499">
              <a:solidFill>
                <a:srgbClr val="7784C0"/>
              </a:solidFill>
              <a:latin typeface="Catamaran 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3209982" y="4722048"/>
            <a:ext cx="5078018" cy="5564952"/>
          </a:xfrm>
          <a:custGeom>
            <a:avLst/>
            <a:gdLst/>
            <a:ahLst/>
            <a:cxnLst/>
            <a:rect l="l" t="t" r="r" b="b"/>
            <a:pathLst>
              <a:path w="5078018" h="5564952">
                <a:moveTo>
                  <a:pt x="0" y="0"/>
                </a:moveTo>
                <a:lnTo>
                  <a:pt x="5078018" y="0"/>
                </a:lnTo>
                <a:lnTo>
                  <a:pt x="5078018" y="5564952"/>
                </a:lnTo>
                <a:lnTo>
                  <a:pt x="0" y="55649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8" name="Freeform 8"/>
          <p:cNvSpPr/>
          <p:nvPr/>
        </p:nvSpPr>
        <p:spPr>
          <a:xfrm>
            <a:off x="58261" y="-36209"/>
            <a:ext cx="7315200" cy="3152186"/>
          </a:xfrm>
          <a:custGeom>
            <a:avLst/>
            <a:gdLst/>
            <a:ahLst/>
            <a:cxnLst/>
            <a:rect l="l" t="t" r="r" b="b"/>
            <a:pathLst>
              <a:path w="7315200" h="3152186">
                <a:moveTo>
                  <a:pt x="0" y="0"/>
                </a:moveTo>
                <a:lnTo>
                  <a:pt x="7315200" y="0"/>
                </a:lnTo>
                <a:lnTo>
                  <a:pt x="7315200" y="3152186"/>
                </a:lnTo>
                <a:lnTo>
                  <a:pt x="0" y="31521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8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3613">
            <a:off x="12502785" y="7267090"/>
            <a:ext cx="7244728" cy="4799632"/>
          </a:xfrm>
          <a:custGeom>
            <a:avLst/>
            <a:gdLst/>
            <a:ahLst/>
            <a:cxnLst/>
            <a:rect l="l" t="t" r="r" b="b"/>
            <a:pathLst>
              <a:path w="7244728" h="4799632">
                <a:moveTo>
                  <a:pt x="0" y="0"/>
                </a:moveTo>
                <a:lnTo>
                  <a:pt x="7244727" y="0"/>
                </a:lnTo>
                <a:lnTo>
                  <a:pt x="7244727" y="4799632"/>
                </a:lnTo>
                <a:lnTo>
                  <a:pt x="0" y="4799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-2975070" y="-1389734"/>
            <a:ext cx="6354480" cy="4209843"/>
          </a:xfrm>
          <a:custGeom>
            <a:avLst/>
            <a:gdLst/>
            <a:ahLst/>
            <a:cxnLst/>
            <a:rect l="l" t="t" r="r" b="b"/>
            <a:pathLst>
              <a:path w="6354480" h="4209843">
                <a:moveTo>
                  <a:pt x="0" y="0"/>
                </a:moveTo>
                <a:lnTo>
                  <a:pt x="6354481" y="0"/>
                </a:lnTo>
                <a:lnTo>
                  <a:pt x="6354481" y="4209844"/>
                </a:lnTo>
                <a:lnTo>
                  <a:pt x="0" y="4209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>
            <a:off x="-1054572" y="7026659"/>
            <a:ext cx="4166544" cy="4114800"/>
          </a:xfrm>
          <a:custGeom>
            <a:avLst/>
            <a:gdLst/>
            <a:ahLst/>
            <a:cxnLst/>
            <a:rect l="l" t="t" r="r" b="b"/>
            <a:pathLst>
              <a:path w="4166544" h="4114800">
                <a:moveTo>
                  <a:pt x="0" y="0"/>
                </a:moveTo>
                <a:lnTo>
                  <a:pt x="4166544" y="0"/>
                </a:lnTo>
                <a:lnTo>
                  <a:pt x="41665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TextBox 5"/>
          <p:cNvSpPr txBox="1"/>
          <p:nvPr/>
        </p:nvSpPr>
        <p:spPr>
          <a:xfrm>
            <a:off x="6377278" y="800913"/>
            <a:ext cx="7274912" cy="113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640"/>
              </a:lnSpc>
              <a:spcBef>
                <a:spcPct val="0"/>
              </a:spcBef>
            </a:pPr>
            <a:r>
              <a:rPr lang="en-US" sz="8000">
                <a:solidFill>
                  <a:srgbClr val="915646"/>
                </a:solidFill>
                <a:latin typeface="Catamaran Bold"/>
              </a:rPr>
              <a:t>Legislativa</a:t>
            </a:r>
          </a:p>
        </p:txBody>
      </p:sp>
      <p:sp>
        <p:nvSpPr>
          <p:cNvPr id="6" name="Freeform 6"/>
          <p:cNvSpPr/>
          <p:nvPr/>
        </p:nvSpPr>
        <p:spPr>
          <a:xfrm>
            <a:off x="14831423" y="-1028700"/>
            <a:ext cx="4166544" cy="4114800"/>
          </a:xfrm>
          <a:custGeom>
            <a:avLst/>
            <a:gdLst/>
            <a:ahLst/>
            <a:cxnLst/>
            <a:rect l="l" t="t" r="r" b="b"/>
            <a:pathLst>
              <a:path w="4166544" h="4114800">
                <a:moveTo>
                  <a:pt x="0" y="0"/>
                </a:moveTo>
                <a:lnTo>
                  <a:pt x="4166544" y="0"/>
                </a:lnTo>
                <a:lnTo>
                  <a:pt x="41665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7" name="TextBox 7"/>
          <p:cNvSpPr txBox="1"/>
          <p:nvPr/>
        </p:nvSpPr>
        <p:spPr>
          <a:xfrm>
            <a:off x="1513357" y="3395064"/>
            <a:ext cx="15261287" cy="3879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2" lvl="1" indent="-377821">
              <a:lnSpc>
                <a:spcPts val="5949"/>
              </a:lnSpc>
              <a:buFont typeface="Arial"/>
              <a:buChar char="•"/>
            </a:pPr>
            <a:r>
              <a:rPr lang="en-US" sz="3499">
                <a:solidFill>
                  <a:srgbClr val="7784C0"/>
                </a:solidFill>
                <a:latin typeface="Catamaran Bold"/>
                <a:ea typeface="Catamaran Bold"/>
              </a:rPr>
              <a:t>§ 4 z. č. 89/2012 Sb., občanský zákoník, ve znění pozdějších předpisů</a:t>
            </a:r>
          </a:p>
          <a:p>
            <a:pPr marL="755642" lvl="1" indent="-377821">
              <a:lnSpc>
                <a:spcPts val="5949"/>
              </a:lnSpc>
              <a:buFont typeface="Arial"/>
              <a:buChar char="•"/>
            </a:pPr>
            <a:r>
              <a:rPr lang="en-US" sz="3499">
                <a:solidFill>
                  <a:srgbClr val="7784C0"/>
                </a:solidFill>
                <a:latin typeface="Catamaran Bold"/>
                <a:ea typeface="Catamaran Bold"/>
              </a:rPr>
              <a:t>§ 5 z. č. 89/2012 Sb., občanský zákoník, ve znění pozdějších předpisů</a:t>
            </a:r>
          </a:p>
          <a:p>
            <a:pPr marL="755642" lvl="1" indent="-377821">
              <a:lnSpc>
                <a:spcPts val="5949"/>
              </a:lnSpc>
              <a:buFont typeface="Arial"/>
              <a:buChar char="•"/>
            </a:pPr>
            <a:r>
              <a:rPr lang="en-US" sz="3499">
                <a:solidFill>
                  <a:srgbClr val="7784C0"/>
                </a:solidFill>
                <a:latin typeface="Catamaran Bold"/>
                <a:ea typeface="Catamaran Bold"/>
              </a:rPr>
              <a:t> § 24 z. č. 89/2012 Sb., občanský zákoník, ve znění pozdějších předpisů</a:t>
            </a:r>
          </a:p>
          <a:p>
            <a:pPr marL="755642" lvl="1" indent="-377821">
              <a:lnSpc>
                <a:spcPts val="5949"/>
              </a:lnSpc>
              <a:buFont typeface="Arial"/>
              <a:buChar char="•"/>
            </a:pPr>
            <a:r>
              <a:rPr lang="en-US" sz="3499">
                <a:solidFill>
                  <a:srgbClr val="7784C0"/>
                </a:solidFill>
                <a:latin typeface="Catamaran Bold"/>
                <a:ea typeface="Catamaran Bold"/>
              </a:rPr>
              <a:t>§ 2900 z. č. 89/2012 Sb., občanský zákoník, ve znění pozdějších předpisů</a:t>
            </a:r>
          </a:p>
          <a:p>
            <a:pPr algn="l">
              <a:lnSpc>
                <a:spcPts val="5949"/>
              </a:lnSpc>
            </a:pPr>
            <a:endParaRPr lang="en-US" sz="3499">
              <a:solidFill>
                <a:srgbClr val="7784C0"/>
              </a:solidFill>
              <a:latin typeface="Catamaran Bold"/>
              <a:ea typeface="Catamaran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8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3613">
            <a:off x="12502785" y="7267090"/>
            <a:ext cx="7244728" cy="4799632"/>
          </a:xfrm>
          <a:custGeom>
            <a:avLst/>
            <a:gdLst/>
            <a:ahLst/>
            <a:cxnLst/>
            <a:rect l="l" t="t" r="r" b="b"/>
            <a:pathLst>
              <a:path w="7244728" h="4799632">
                <a:moveTo>
                  <a:pt x="0" y="0"/>
                </a:moveTo>
                <a:lnTo>
                  <a:pt x="7244727" y="0"/>
                </a:lnTo>
                <a:lnTo>
                  <a:pt x="7244727" y="4799632"/>
                </a:lnTo>
                <a:lnTo>
                  <a:pt x="0" y="4799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-2975070" y="-1389734"/>
            <a:ext cx="6354480" cy="4209843"/>
          </a:xfrm>
          <a:custGeom>
            <a:avLst/>
            <a:gdLst/>
            <a:ahLst/>
            <a:cxnLst/>
            <a:rect l="l" t="t" r="r" b="b"/>
            <a:pathLst>
              <a:path w="6354480" h="4209843">
                <a:moveTo>
                  <a:pt x="0" y="0"/>
                </a:moveTo>
                <a:lnTo>
                  <a:pt x="6354481" y="0"/>
                </a:lnTo>
                <a:lnTo>
                  <a:pt x="6354481" y="4209844"/>
                </a:lnTo>
                <a:lnTo>
                  <a:pt x="0" y="42098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>
            <a:off x="-1054572" y="7026659"/>
            <a:ext cx="4166544" cy="4114800"/>
          </a:xfrm>
          <a:custGeom>
            <a:avLst/>
            <a:gdLst/>
            <a:ahLst/>
            <a:cxnLst/>
            <a:rect l="l" t="t" r="r" b="b"/>
            <a:pathLst>
              <a:path w="4166544" h="4114800">
                <a:moveTo>
                  <a:pt x="0" y="0"/>
                </a:moveTo>
                <a:lnTo>
                  <a:pt x="4166544" y="0"/>
                </a:lnTo>
                <a:lnTo>
                  <a:pt x="41665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TextBox 5"/>
          <p:cNvSpPr txBox="1"/>
          <p:nvPr/>
        </p:nvSpPr>
        <p:spPr>
          <a:xfrm>
            <a:off x="6377278" y="800913"/>
            <a:ext cx="7274912" cy="113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640"/>
              </a:lnSpc>
              <a:spcBef>
                <a:spcPct val="0"/>
              </a:spcBef>
            </a:pPr>
            <a:r>
              <a:rPr lang="en-US" sz="8000">
                <a:solidFill>
                  <a:srgbClr val="915646"/>
                </a:solidFill>
                <a:latin typeface="Catamaran Bold"/>
              </a:rPr>
              <a:t>Legislativa</a:t>
            </a:r>
          </a:p>
        </p:txBody>
      </p:sp>
      <p:sp>
        <p:nvSpPr>
          <p:cNvPr id="6" name="Freeform 6"/>
          <p:cNvSpPr/>
          <p:nvPr/>
        </p:nvSpPr>
        <p:spPr>
          <a:xfrm>
            <a:off x="14831423" y="-1028700"/>
            <a:ext cx="4166544" cy="4114800"/>
          </a:xfrm>
          <a:custGeom>
            <a:avLst/>
            <a:gdLst/>
            <a:ahLst/>
            <a:cxnLst/>
            <a:rect l="l" t="t" r="r" b="b"/>
            <a:pathLst>
              <a:path w="4166544" h="4114800">
                <a:moveTo>
                  <a:pt x="0" y="0"/>
                </a:moveTo>
                <a:lnTo>
                  <a:pt x="4166544" y="0"/>
                </a:lnTo>
                <a:lnTo>
                  <a:pt x="41665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7" name="TextBox 7"/>
          <p:cNvSpPr txBox="1"/>
          <p:nvPr/>
        </p:nvSpPr>
        <p:spPr>
          <a:xfrm>
            <a:off x="1653408" y="2414586"/>
            <a:ext cx="15261287" cy="5295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49"/>
              </a:lnSpc>
            </a:pPr>
            <a:endParaRPr dirty="0"/>
          </a:p>
          <a:p>
            <a:pPr marL="755642" lvl="1" indent="-377821">
              <a:lnSpc>
                <a:spcPts val="5949"/>
              </a:lnSpc>
              <a:buFont typeface="Arial"/>
              <a:buChar char="•"/>
            </a:pPr>
            <a:r>
              <a:rPr lang="en-US" sz="3499" dirty="0">
                <a:solidFill>
                  <a:schemeClr val="accent1"/>
                </a:solidFill>
                <a:latin typeface="Catamaran Bold"/>
              </a:rPr>
              <a:t> </a:t>
            </a:r>
            <a:r>
              <a:rPr lang="en-US" sz="3499" dirty="0">
                <a:solidFill>
                  <a:schemeClr val="accent1"/>
                </a:solidFill>
                <a:latin typeface="Catamaran Bold"/>
                <a:ea typeface="Catamaran Bold"/>
                <a:hlinkClick r:id="rId6" tooltip="https://www.zakonyprolidi.cz/cs/2004-96#f251293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§ 6</a:t>
            </a:r>
            <a:r>
              <a:rPr lang="en-US" sz="3499" dirty="0">
                <a:solidFill>
                  <a:schemeClr val="accent1"/>
                </a:solidFill>
                <a:latin typeface="Catamaran Bold"/>
              </a:rPr>
              <a:t> </a:t>
            </a:r>
            <a:r>
              <a:rPr lang="en-US" sz="3499" dirty="0" err="1">
                <a:solidFill>
                  <a:srgbClr val="7784C0"/>
                </a:solidFill>
                <a:latin typeface="Catamaran Bold"/>
              </a:rPr>
              <a:t>odst</a:t>
            </a:r>
            <a:r>
              <a:rPr lang="en-US" sz="3499" dirty="0">
                <a:solidFill>
                  <a:srgbClr val="7784C0"/>
                </a:solidFill>
                <a:latin typeface="Catamaran Bold"/>
              </a:rPr>
              <a:t>. 2 </a:t>
            </a:r>
            <a:r>
              <a:rPr lang="en-US" sz="3499" dirty="0" err="1">
                <a:solidFill>
                  <a:srgbClr val="7784C0"/>
                </a:solidFill>
                <a:latin typeface="Catamaran Bold"/>
              </a:rPr>
              <a:t>zákon</a:t>
            </a:r>
            <a:r>
              <a:rPr lang="en-US" sz="3499" dirty="0">
                <a:solidFill>
                  <a:srgbClr val="7784C0"/>
                </a:solidFill>
                <a:latin typeface="Catamaran Bold"/>
              </a:rPr>
              <a:t> č. 96/2004 Sb., o </a:t>
            </a:r>
            <a:r>
              <a:rPr lang="en-US" sz="3499" dirty="0" err="1">
                <a:solidFill>
                  <a:srgbClr val="7784C0"/>
                </a:solidFill>
                <a:latin typeface="Catamaran Bold"/>
              </a:rPr>
              <a:t>podmínkách</a:t>
            </a:r>
            <a:r>
              <a:rPr lang="en-US" sz="3499" dirty="0">
                <a:solidFill>
                  <a:srgbClr val="7784C0"/>
                </a:solidFill>
                <a:latin typeface="Catamaran Bold"/>
              </a:rPr>
              <a:t> </a:t>
            </a:r>
            <a:r>
              <a:rPr lang="en-US" sz="3499" dirty="0" err="1">
                <a:solidFill>
                  <a:srgbClr val="7784C0"/>
                </a:solidFill>
                <a:latin typeface="Catamaran Bold"/>
              </a:rPr>
              <a:t>získávání</a:t>
            </a:r>
            <a:r>
              <a:rPr lang="en-US" sz="3499" dirty="0">
                <a:solidFill>
                  <a:srgbClr val="7784C0"/>
                </a:solidFill>
                <a:latin typeface="Catamaran Bold"/>
              </a:rPr>
              <a:t> a </a:t>
            </a:r>
            <a:r>
              <a:rPr lang="en-US" sz="3499" dirty="0" err="1">
                <a:solidFill>
                  <a:srgbClr val="7784C0"/>
                </a:solidFill>
                <a:latin typeface="Catamaran Bold"/>
              </a:rPr>
              <a:t>uznávání</a:t>
            </a:r>
            <a:r>
              <a:rPr lang="en-US" sz="3499" dirty="0">
                <a:solidFill>
                  <a:srgbClr val="7784C0"/>
                </a:solidFill>
                <a:latin typeface="Catamaran Bold"/>
              </a:rPr>
              <a:t> </a:t>
            </a:r>
            <a:r>
              <a:rPr lang="en-US" sz="3499" dirty="0" err="1">
                <a:solidFill>
                  <a:srgbClr val="7784C0"/>
                </a:solidFill>
                <a:latin typeface="Catamaran Bold"/>
              </a:rPr>
              <a:t>způsobilosti</a:t>
            </a:r>
            <a:r>
              <a:rPr lang="en-US" sz="3499" dirty="0">
                <a:solidFill>
                  <a:srgbClr val="7784C0"/>
                </a:solidFill>
                <a:latin typeface="Catamaran Bold"/>
              </a:rPr>
              <a:t> k </a:t>
            </a:r>
            <a:r>
              <a:rPr lang="en-US" sz="3499" dirty="0" err="1">
                <a:solidFill>
                  <a:srgbClr val="7784C0"/>
                </a:solidFill>
                <a:latin typeface="Catamaran Bold"/>
              </a:rPr>
              <a:t>výkonu</a:t>
            </a:r>
            <a:r>
              <a:rPr lang="en-US" sz="3499" dirty="0">
                <a:solidFill>
                  <a:srgbClr val="7784C0"/>
                </a:solidFill>
                <a:latin typeface="Catamaran Bold"/>
              </a:rPr>
              <a:t> </a:t>
            </a:r>
            <a:r>
              <a:rPr lang="en-US" sz="3499" dirty="0" err="1">
                <a:solidFill>
                  <a:srgbClr val="7784C0"/>
                </a:solidFill>
                <a:latin typeface="Catamaran Bold"/>
              </a:rPr>
              <a:t>nelékařských</a:t>
            </a:r>
            <a:r>
              <a:rPr lang="en-US" sz="3499" dirty="0">
                <a:solidFill>
                  <a:srgbClr val="7784C0"/>
                </a:solidFill>
                <a:latin typeface="Catamaran Bold"/>
              </a:rPr>
              <a:t> </a:t>
            </a:r>
            <a:r>
              <a:rPr lang="en-US" sz="3499" dirty="0" err="1">
                <a:solidFill>
                  <a:srgbClr val="7784C0"/>
                </a:solidFill>
                <a:latin typeface="Catamaran Bold"/>
              </a:rPr>
              <a:t>zdravotnických</a:t>
            </a:r>
            <a:r>
              <a:rPr lang="en-US" sz="3499" dirty="0">
                <a:solidFill>
                  <a:srgbClr val="7784C0"/>
                </a:solidFill>
                <a:latin typeface="Catamaran Bold"/>
              </a:rPr>
              <a:t> </a:t>
            </a:r>
            <a:r>
              <a:rPr lang="en-US" sz="3499" dirty="0" err="1">
                <a:solidFill>
                  <a:srgbClr val="7784C0"/>
                </a:solidFill>
                <a:latin typeface="Catamaran Bold"/>
              </a:rPr>
              <a:t>povolání</a:t>
            </a:r>
            <a:r>
              <a:rPr lang="en-US" sz="3499" dirty="0">
                <a:solidFill>
                  <a:srgbClr val="7784C0"/>
                </a:solidFill>
                <a:latin typeface="Catamaran Bold"/>
              </a:rPr>
              <a:t> a k </a:t>
            </a:r>
            <a:r>
              <a:rPr lang="en-US" sz="3499" dirty="0" err="1">
                <a:solidFill>
                  <a:srgbClr val="7784C0"/>
                </a:solidFill>
                <a:latin typeface="Catamaran Bold"/>
              </a:rPr>
              <a:t>výkonu</a:t>
            </a:r>
            <a:r>
              <a:rPr lang="en-US" sz="3499" dirty="0">
                <a:solidFill>
                  <a:srgbClr val="7784C0"/>
                </a:solidFill>
                <a:latin typeface="Catamaran Bold"/>
              </a:rPr>
              <a:t> </a:t>
            </a:r>
            <a:r>
              <a:rPr lang="en-US" sz="3499" dirty="0" err="1">
                <a:solidFill>
                  <a:srgbClr val="7784C0"/>
                </a:solidFill>
                <a:latin typeface="Catamaran Bold"/>
              </a:rPr>
              <a:t>činností</a:t>
            </a:r>
            <a:r>
              <a:rPr lang="en-US" sz="3499" dirty="0">
                <a:solidFill>
                  <a:srgbClr val="7784C0"/>
                </a:solidFill>
                <a:latin typeface="Catamaran Bold"/>
              </a:rPr>
              <a:t> </a:t>
            </a:r>
            <a:r>
              <a:rPr lang="en-US" sz="3499" dirty="0" err="1">
                <a:solidFill>
                  <a:srgbClr val="7784C0"/>
                </a:solidFill>
                <a:latin typeface="Catamaran Bold"/>
              </a:rPr>
              <a:t>souvisejících</a:t>
            </a:r>
            <a:r>
              <a:rPr lang="en-US" sz="3499" dirty="0">
                <a:solidFill>
                  <a:srgbClr val="7784C0"/>
                </a:solidFill>
                <a:latin typeface="Catamaran Bold"/>
              </a:rPr>
              <a:t> s </a:t>
            </a:r>
            <a:r>
              <a:rPr lang="en-US" sz="3499" dirty="0" err="1">
                <a:solidFill>
                  <a:srgbClr val="7784C0"/>
                </a:solidFill>
                <a:latin typeface="Catamaran Bold"/>
              </a:rPr>
              <a:t>poskytováním</a:t>
            </a:r>
            <a:r>
              <a:rPr lang="en-US" sz="3499" dirty="0">
                <a:solidFill>
                  <a:srgbClr val="7784C0"/>
                </a:solidFill>
                <a:latin typeface="Catamaran Bold"/>
              </a:rPr>
              <a:t> </a:t>
            </a:r>
            <a:r>
              <a:rPr lang="en-US" sz="3499" dirty="0" err="1">
                <a:solidFill>
                  <a:srgbClr val="7784C0"/>
                </a:solidFill>
                <a:latin typeface="Catamaran Bold"/>
              </a:rPr>
              <a:t>zdravotní</a:t>
            </a:r>
            <a:r>
              <a:rPr lang="en-US" sz="3499" dirty="0">
                <a:solidFill>
                  <a:srgbClr val="7784C0"/>
                </a:solidFill>
                <a:latin typeface="Catamaran Bold"/>
              </a:rPr>
              <a:t> </a:t>
            </a:r>
            <a:r>
              <a:rPr lang="en-US" sz="3499" dirty="0" err="1">
                <a:solidFill>
                  <a:srgbClr val="7784C0"/>
                </a:solidFill>
                <a:latin typeface="Catamaran Bold"/>
              </a:rPr>
              <a:t>péče</a:t>
            </a:r>
            <a:r>
              <a:rPr lang="en-US" sz="3499" dirty="0">
                <a:solidFill>
                  <a:srgbClr val="7784C0"/>
                </a:solidFill>
                <a:latin typeface="Catamaran Bold"/>
              </a:rPr>
              <a:t> a o </a:t>
            </a:r>
            <a:r>
              <a:rPr lang="en-US" sz="3499" dirty="0" err="1">
                <a:solidFill>
                  <a:srgbClr val="7784C0"/>
                </a:solidFill>
                <a:latin typeface="Catamaran Bold"/>
              </a:rPr>
              <a:t>změně</a:t>
            </a:r>
            <a:r>
              <a:rPr lang="en-US" sz="3499" dirty="0">
                <a:solidFill>
                  <a:srgbClr val="7784C0"/>
                </a:solidFill>
                <a:latin typeface="Catamaran Bold"/>
              </a:rPr>
              <a:t> </a:t>
            </a:r>
            <a:r>
              <a:rPr lang="en-US" sz="3499" dirty="0" err="1">
                <a:solidFill>
                  <a:srgbClr val="7784C0"/>
                </a:solidFill>
                <a:latin typeface="Catamaran Bold"/>
              </a:rPr>
              <a:t>některých</a:t>
            </a:r>
            <a:r>
              <a:rPr lang="en-US" sz="3499" dirty="0">
                <a:solidFill>
                  <a:srgbClr val="7784C0"/>
                </a:solidFill>
                <a:latin typeface="Catamaran Bold"/>
              </a:rPr>
              <a:t> </a:t>
            </a:r>
            <a:r>
              <a:rPr lang="en-US" sz="3499" dirty="0" err="1">
                <a:solidFill>
                  <a:srgbClr val="7784C0"/>
                </a:solidFill>
                <a:latin typeface="Catamaran Bold"/>
              </a:rPr>
              <a:t>souvisejících</a:t>
            </a:r>
            <a:r>
              <a:rPr lang="en-US" sz="3499" dirty="0">
                <a:solidFill>
                  <a:srgbClr val="7784C0"/>
                </a:solidFill>
                <a:latin typeface="Catamaran Bold"/>
              </a:rPr>
              <a:t> </a:t>
            </a:r>
            <a:r>
              <a:rPr lang="en-US" sz="3499" dirty="0" err="1">
                <a:solidFill>
                  <a:srgbClr val="7784C0"/>
                </a:solidFill>
                <a:latin typeface="Catamaran Bold"/>
              </a:rPr>
              <a:t>zákonů</a:t>
            </a:r>
            <a:endParaRPr lang="en-US" sz="3499" dirty="0">
              <a:solidFill>
                <a:srgbClr val="7784C0"/>
              </a:solidFill>
              <a:latin typeface="Catamaran Bold"/>
            </a:endParaRPr>
          </a:p>
          <a:p>
            <a:pPr marL="755642" lvl="1" indent="-377821" algn="l">
              <a:lnSpc>
                <a:spcPts val="5949"/>
              </a:lnSpc>
              <a:buFont typeface="Arial"/>
              <a:buChar char="•"/>
            </a:pPr>
            <a:r>
              <a:rPr lang="en-US" sz="3499" dirty="0">
                <a:solidFill>
                  <a:srgbClr val="7784C0"/>
                </a:solidFill>
                <a:latin typeface="Catamaran Bold"/>
                <a:ea typeface="Catamaran Bold"/>
              </a:rPr>
              <a:t>§ 28 </a:t>
            </a:r>
            <a:r>
              <a:rPr lang="en-US" sz="3499" dirty="0" err="1">
                <a:solidFill>
                  <a:srgbClr val="7784C0"/>
                </a:solidFill>
                <a:latin typeface="Catamaran Bold"/>
                <a:ea typeface="Catamaran Bold"/>
              </a:rPr>
              <a:t>odst</a:t>
            </a:r>
            <a:r>
              <a:rPr lang="en-US" sz="3499" dirty="0">
                <a:solidFill>
                  <a:srgbClr val="7784C0"/>
                </a:solidFill>
                <a:latin typeface="Catamaran Bold"/>
                <a:ea typeface="Catamaran Bold"/>
              </a:rPr>
              <a:t>. 2 a § 4 </a:t>
            </a:r>
            <a:r>
              <a:rPr lang="en-US" sz="3499" dirty="0" err="1">
                <a:solidFill>
                  <a:srgbClr val="7784C0"/>
                </a:solidFill>
                <a:latin typeface="Catamaran Bold"/>
                <a:ea typeface="Catamaran Bold"/>
              </a:rPr>
              <a:t>odst</a:t>
            </a:r>
            <a:r>
              <a:rPr lang="en-US" sz="3499" dirty="0">
                <a:solidFill>
                  <a:srgbClr val="7784C0"/>
                </a:solidFill>
                <a:latin typeface="Catamaran Bold"/>
                <a:ea typeface="Catamaran Bold"/>
              </a:rPr>
              <a:t>. 5 </a:t>
            </a:r>
            <a:r>
              <a:rPr lang="en-US" sz="3499" dirty="0" err="1">
                <a:solidFill>
                  <a:srgbClr val="7784C0"/>
                </a:solidFill>
                <a:latin typeface="Catamaran Bold"/>
                <a:ea typeface="Catamaran Bold"/>
              </a:rPr>
              <a:t>zákona</a:t>
            </a:r>
            <a:r>
              <a:rPr lang="en-US" sz="3499" dirty="0">
                <a:solidFill>
                  <a:srgbClr val="7784C0"/>
                </a:solidFill>
                <a:latin typeface="Catamaran Bold"/>
                <a:ea typeface="Catamaran Bold"/>
              </a:rPr>
              <a:t> č. 372/2011 Sb., o </a:t>
            </a:r>
            <a:r>
              <a:rPr lang="en-US" sz="3499" dirty="0" err="1">
                <a:solidFill>
                  <a:srgbClr val="7784C0"/>
                </a:solidFill>
                <a:latin typeface="Catamaran Bold"/>
                <a:ea typeface="Catamaran Bold"/>
              </a:rPr>
              <a:t>zdravotních</a:t>
            </a:r>
            <a:r>
              <a:rPr lang="en-US" sz="3499" dirty="0">
                <a:solidFill>
                  <a:srgbClr val="7784C0"/>
                </a:solidFill>
                <a:latin typeface="Catamaran Bold"/>
                <a:ea typeface="Catamaran Bold"/>
              </a:rPr>
              <a:t> </a:t>
            </a:r>
            <a:r>
              <a:rPr lang="en-US" sz="3499" dirty="0" err="1">
                <a:solidFill>
                  <a:srgbClr val="7784C0"/>
                </a:solidFill>
                <a:latin typeface="Catamaran Bold"/>
                <a:ea typeface="Catamaran Bold"/>
              </a:rPr>
              <a:t>službách</a:t>
            </a:r>
            <a:r>
              <a:rPr lang="en-US" sz="3499" dirty="0">
                <a:solidFill>
                  <a:srgbClr val="7784C0"/>
                </a:solidFill>
                <a:latin typeface="Catamaran Bold"/>
                <a:ea typeface="Catamaran Bold"/>
              </a:rPr>
              <a:t>, </a:t>
            </a:r>
            <a:r>
              <a:rPr lang="en-US" sz="3499" dirty="0" err="1">
                <a:solidFill>
                  <a:srgbClr val="7784C0"/>
                </a:solidFill>
                <a:latin typeface="Catamaran Bold"/>
                <a:ea typeface="Catamaran Bold"/>
              </a:rPr>
              <a:t>ve</a:t>
            </a:r>
            <a:r>
              <a:rPr lang="en-US" sz="3499" dirty="0">
                <a:solidFill>
                  <a:srgbClr val="7784C0"/>
                </a:solidFill>
                <a:latin typeface="Catamaran Bold"/>
                <a:ea typeface="Catamaran Bold"/>
              </a:rPr>
              <a:t> </a:t>
            </a:r>
            <a:r>
              <a:rPr lang="en-US" sz="3499" dirty="0" err="1">
                <a:solidFill>
                  <a:srgbClr val="7784C0"/>
                </a:solidFill>
                <a:latin typeface="Catamaran Bold"/>
                <a:ea typeface="Catamaran Bold"/>
              </a:rPr>
              <a:t>znění</a:t>
            </a:r>
            <a:r>
              <a:rPr lang="en-US" sz="3499" dirty="0">
                <a:solidFill>
                  <a:srgbClr val="7784C0"/>
                </a:solidFill>
                <a:latin typeface="Catamaran Bold"/>
                <a:ea typeface="Catamaran Bold"/>
              </a:rPr>
              <a:t> </a:t>
            </a:r>
            <a:r>
              <a:rPr lang="en-US" sz="3499" dirty="0" err="1">
                <a:solidFill>
                  <a:srgbClr val="7784C0"/>
                </a:solidFill>
                <a:latin typeface="Catamaran Bold"/>
                <a:ea typeface="Catamaran Bold"/>
              </a:rPr>
              <a:t>pozdějších</a:t>
            </a:r>
            <a:r>
              <a:rPr lang="en-US" sz="3499" dirty="0">
                <a:solidFill>
                  <a:srgbClr val="7784C0"/>
                </a:solidFill>
                <a:latin typeface="Catamaran Bold"/>
                <a:ea typeface="Catamaran Bold"/>
              </a:rPr>
              <a:t> </a:t>
            </a:r>
            <a:r>
              <a:rPr lang="en-US" sz="3499" dirty="0" err="1">
                <a:solidFill>
                  <a:srgbClr val="7784C0"/>
                </a:solidFill>
                <a:latin typeface="Catamaran Bold"/>
                <a:ea typeface="Catamaran Bold"/>
              </a:rPr>
              <a:t>předpisů</a:t>
            </a:r>
            <a:endParaRPr lang="en-US" sz="3499" dirty="0">
              <a:solidFill>
                <a:srgbClr val="7784C0"/>
              </a:solidFill>
              <a:latin typeface="Catamaran Bold"/>
              <a:ea typeface="Catamaran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8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01234" y="608457"/>
            <a:ext cx="8628402" cy="907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911"/>
              </a:lnSpc>
              <a:spcBef>
                <a:spcPct val="0"/>
              </a:spcBef>
            </a:pPr>
            <a:r>
              <a:rPr lang="en-US" sz="6399">
                <a:solidFill>
                  <a:srgbClr val="915646"/>
                </a:solidFill>
                <a:latin typeface="Catamaran Bold"/>
              </a:rPr>
              <a:t>Zdroje:</a:t>
            </a:r>
          </a:p>
        </p:txBody>
      </p:sp>
      <p:sp>
        <p:nvSpPr>
          <p:cNvPr id="3" name="Freeform 3"/>
          <p:cNvSpPr/>
          <p:nvPr/>
        </p:nvSpPr>
        <p:spPr>
          <a:xfrm rot="10266794">
            <a:off x="-2549010" y="9723858"/>
            <a:ext cx="6354480" cy="4209843"/>
          </a:xfrm>
          <a:custGeom>
            <a:avLst/>
            <a:gdLst/>
            <a:ahLst/>
            <a:cxnLst/>
            <a:rect l="l" t="t" r="r" b="b"/>
            <a:pathLst>
              <a:path w="6354480" h="4209843">
                <a:moveTo>
                  <a:pt x="0" y="0"/>
                </a:moveTo>
                <a:lnTo>
                  <a:pt x="6354480" y="0"/>
                </a:lnTo>
                <a:lnTo>
                  <a:pt x="6354480" y="4209843"/>
                </a:lnTo>
                <a:lnTo>
                  <a:pt x="0" y="42098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 rot="-2172642" flipH="1">
            <a:off x="16110916" y="96302"/>
            <a:ext cx="1245432" cy="1795218"/>
          </a:xfrm>
          <a:custGeom>
            <a:avLst/>
            <a:gdLst/>
            <a:ahLst/>
            <a:cxnLst/>
            <a:rect l="l" t="t" r="r" b="b"/>
            <a:pathLst>
              <a:path w="1245432" h="1795218">
                <a:moveTo>
                  <a:pt x="1245432" y="0"/>
                </a:moveTo>
                <a:lnTo>
                  <a:pt x="0" y="0"/>
                </a:lnTo>
                <a:lnTo>
                  <a:pt x="0" y="1795218"/>
                </a:lnTo>
                <a:lnTo>
                  <a:pt x="1245432" y="1795218"/>
                </a:lnTo>
                <a:lnTo>
                  <a:pt x="124543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TextBox 5"/>
          <p:cNvSpPr txBox="1"/>
          <p:nvPr/>
        </p:nvSpPr>
        <p:spPr>
          <a:xfrm>
            <a:off x="15037" y="1924095"/>
            <a:ext cx="18272963" cy="8394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2" lvl="1" indent="-377821">
              <a:lnSpc>
                <a:spcPts val="5949"/>
              </a:lnSpc>
              <a:buFont typeface="Arial"/>
              <a:buChar char="•"/>
            </a:pPr>
            <a:r>
              <a:rPr lang="en-US" sz="3499">
                <a:solidFill>
                  <a:srgbClr val="7784C0"/>
                </a:solidFill>
                <a:latin typeface="Catamaran Bold"/>
              </a:rPr>
              <a:t>https://verajedlickova.cz/2019/05/05/jsou-domaci-porody-legalni/?fbclid=IwAR0Ej1-YDv-joOGojat6TS8kbKld2w9_2p_Duz5HOLIL6SeuxVataTcQlog</a:t>
            </a:r>
          </a:p>
          <a:p>
            <a:pPr marL="755642" lvl="1" indent="-377821">
              <a:lnSpc>
                <a:spcPts val="5949"/>
              </a:lnSpc>
              <a:buFont typeface="Arial"/>
              <a:buChar char="•"/>
            </a:pPr>
            <a:r>
              <a:rPr lang="en-US" sz="3499">
                <a:solidFill>
                  <a:srgbClr val="7784C0"/>
                </a:solidFill>
                <a:latin typeface="Catamaran Bold"/>
              </a:rPr>
              <a:t>https://www.pravniprostor.cz/judikatura/spravni-pravo/pravo-na-domaci-porod?fbclid=IwAR2F_voqXGs7Maa2BAZRkjoQMkV337VXlNjoYXLUl2CoEngzssscIV6IZ6k</a:t>
            </a:r>
          </a:p>
          <a:p>
            <a:pPr marL="755642" lvl="1" indent="-377821">
              <a:lnSpc>
                <a:spcPts val="5949"/>
              </a:lnSpc>
              <a:buFont typeface="Arial"/>
              <a:buChar char="•"/>
            </a:pPr>
            <a:r>
              <a:rPr lang="en-US" sz="3499">
                <a:solidFill>
                  <a:srgbClr val="7784C0"/>
                </a:solidFill>
                <a:latin typeface="Catamaran Bold"/>
              </a:rPr>
              <a:t>https://www.unipa.cz/pece-porodni-asistentky-u-domaciho-porodu-je-legalni-krajsky-soud-v-plzni-vydal-prulomovy-rozsudek-kterym-zastavil-systemove-porodnicke-nasili/?fbclid=IwAR2LU1m3YPJPSeAk0-27MetPRsQ3CLNKTonTjGf0RKj4Zc1ENJdKVAG93js</a:t>
            </a:r>
          </a:p>
          <a:p>
            <a:pPr marL="755642" lvl="1" indent="-377821">
              <a:lnSpc>
                <a:spcPts val="5949"/>
              </a:lnSpc>
              <a:buFont typeface="Arial"/>
              <a:buChar char="•"/>
            </a:pPr>
            <a:r>
              <a:rPr lang="en-US" sz="3499">
                <a:solidFill>
                  <a:srgbClr val="7784C0"/>
                </a:solidFill>
                <a:latin typeface="Catamaran Bold"/>
              </a:rPr>
              <a:t>https://llp.cz/pripady/pravo-zeny-na-asistovany-domaci-porod-resi-soud-ve-strasburku/?fbclid=IwAR1zd4ZMiTFdg7AdHGnoi9WhxfpbCO0b5NiPxI7HoaVxOGFtVc5xGWL6Ddo</a:t>
            </a:r>
          </a:p>
          <a:p>
            <a:pPr>
              <a:lnSpc>
                <a:spcPts val="5949"/>
              </a:lnSpc>
            </a:pPr>
            <a:endParaRPr lang="en-US" sz="3499">
              <a:solidFill>
                <a:srgbClr val="7784C0"/>
              </a:solidFill>
              <a:latin typeface="Catamaran Bold"/>
            </a:endParaRPr>
          </a:p>
          <a:p>
            <a:pPr algn="l">
              <a:lnSpc>
                <a:spcPts val="5949"/>
              </a:lnSpc>
            </a:pPr>
            <a:endParaRPr lang="en-US" sz="3499">
              <a:solidFill>
                <a:srgbClr val="7784C0"/>
              </a:solidFill>
              <a:latin typeface="Catamaran 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786301">
            <a:off x="12767368" y="7867020"/>
            <a:ext cx="6107205" cy="4839960"/>
          </a:xfrm>
          <a:custGeom>
            <a:avLst/>
            <a:gdLst/>
            <a:ahLst/>
            <a:cxnLst/>
            <a:rect l="l" t="t" r="r" b="b"/>
            <a:pathLst>
              <a:path w="6107205" h="4839960">
                <a:moveTo>
                  <a:pt x="0" y="0"/>
                </a:moveTo>
                <a:lnTo>
                  <a:pt x="6107205" y="0"/>
                </a:lnTo>
                <a:lnTo>
                  <a:pt x="6107205" y="4839960"/>
                </a:lnTo>
                <a:lnTo>
                  <a:pt x="0" y="48399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 rot="1520079">
            <a:off x="2272818" y="2011462"/>
            <a:ext cx="10494480" cy="6334850"/>
          </a:xfrm>
          <a:custGeom>
            <a:avLst/>
            <a:gdLst/>
            <a:ahLst/>
            <a:cxnLst/>
            <a:rect l="l" t="t" r="r" b="b"/>
            <a:pathLst>
              <a:path w="10494480" h="6334850">
                <a:moveTo>
                  <a:pt x="0" y="0"/>
                </a:moveTo>
                <a:lnTo>
                  <a:pt x="10494481" y="0"/>
                </a:lnTo>
                <a:lnTo>
                  <a:pt x="10494481" y="6334850"/>
                </a:lnTo>
                <a:lnTo>
                  <a:pt x="0" y="63348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>
            <a:off x="2442643" y="1321778"/>
            <a:ext cx="1744366" cy="1443463"/>
          </a:xfrm>
          <a:custGeom>
            <a:avLst/>
            <a:gdLst/>
            <a:ahLst/>
            <a:cxnLst/>
            <a:rect l="l" t="t" r="r" b="b"/>
            <a:pathLst>
              <a:path w="1744366" h="1443463">
                <a:moveTo>
                  <a:pt x="0" y="0"/>
                </a:moveTo>
                <a:lnTo>
                  <a:pt x="1744365" y="0"/>
                </a:lnTo>
                <a:lnTo>
                  <a:pt x="1744365" y="1443463"/>
                </a:lnTo>
                <a:lnTo>
                  <a:pt x="0" y="14434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>
            <a:off x="13364440" y="-862123"/>
            <a:ext cx="6081628" cy="6006100"/>
          </a:xfrm>
          <a:custGeom>
            <a:avLst/>
            <a:gdLst/>
            <a:ahLst/>
            <a:cxnLst/>
            <a:rect l="l" t="t" r="r" b="b"/>
            <a:pathLst>
              <a:path w="6081628" h="6006100">
                <a:moveTo>
                  <a:pt x="0" y="0"/>
                </a:moveTo>
                <a:lnTo>
                  <a:pt x="6081627" y="0"/>
                </a:lnTo>
                <a:lnTo>
                  <a:pt x="6081627" y="6006100"/>
                </a:lnTo>
                <a:lnTo>
                  <a:pt x="0" y="60061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TextBox 6"/>
          <p:cNvSpPr txBox="1"/>
          <p:nvPr/>
        </p:nvSpPr>
        <p:spPr>
          <a:xfrm>
            <a:off x="3314826" y="5000625"/>
            <a:ext cx="8493078" cy="1269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358"/>
              </a:lnSpc>
              <a:spcBef>
                <a:spcPct val="0"/>
              </a:spcBef>
            </a:pPr>
            <a:r>
              <a:rPr lang="en-US" sz="7398">
                <a:solidFill>
                  <a:srgbClr val="7784C0"/>
                </a:solidFill>
                <a:latin typeface="Catamaran Bold"/>
              </a:rPr>
              <a:t>Děkuji za pozornost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8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552765">
            <a:off x="-4138484" y="6321592"/>
            <a:ext cx="10334368" cy="6846519"/>
          </a:xfrm>
          <a:custGeom>
            <a:avLst/>
            <a:gdLst/>
            <a:ahLst/>
            <a:cxnLst/>
            <a:rect l="l" t="t" r="r" b="b"/>
            <a:pathLst>
              <a:path w="10334368" h="6846519">
                <a:moveTo>
                  <a:pt x="0" y="0"/>
                </a:moveTo>
                <a:lnTo>
                  <a:pt x="10334368" y="0"/>
                </a:lnTo>
                <a:lnTo>
                  <a:pt x="10334368" y="6846519"/>
                </a:lnTo>
                <a:lnTo>
                  <a:pt x="0" y="68465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13505478" y="8180919"/>
            <a:ext cx="4782522" cy="2154763"/>
          </a:xfrm>
          <a:custGeom>
            <a:avLst/>
            <a:gdLst/>
            <a:ahLst/>
            <a:cxnLst/>
            <a:rect l="l" t="t" r="r" b="b"/>
            <a:pathLst>
              <a:path w="4782522" h="2154763">
                <a:moveTo>
                  <a:pt x="0" y="0"/>
                </a:moveTo>
                <a:lnTo>
                  <a:pt x="4782522" y="0"/>
                </a:lnTo>
                <a:lnTo>
                  <a:pt x="4782522" y="2154762"/>
                </a:lnTo>
                <a:lnTo>
                  <a:pt x="0" y="21547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>
            <a:off x="15758635" y="-1477671"/>
            <a:ext cx="5058730" cy="5012742"/>
          </a:xfrm>
          <a:custGeom>
            <a:avLst/>
            <a:gdLst/>
            <a:ahLst/>
            <a:cxnLst/>
            <a:rect l="l" t="t" r="r" b="b"/>
            <a:pathLst>
              <a:path w="5058730" h="5012742">
                <a:moveTo>
                  <a:pt x="0" y="0"/>
                </a:moveTo>
                <a:lnTo>
                  <a:pt x="5058730" y="0"/>
                </a:lnTo>
                <a:lnTo>
                  <a:pt x="5058730" y="5012742"/>
                </a:lnTo>
                <a:lnTo>
                  <a:pt x="0" y="50127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 rot="-1052997">
            <a:off x="879902" y="1192282"/>
            <a:ext cx="3158566" cy="3187544"/>
          </a:xfrm>
          <a:custGeom>
            <a:avLst/>
            <a:gdLst/>
            <a:ahLst/>
            <a:cxnLst/>
            <a:rect l="l" t="t" r="r" b="b"/>
            <a:pathLst>
              <a:path w="3158566" h="3187544">
                <a:moveTo>
                  <a:pt x="0" y="0"/>
                </a:moveTo>
                <a:lnTo>
                  <a:pt x="3158566" y="0"/>
                </a:lnTo>
                <a:lnTo>
                  <a:pt x="3158566" y="3187544"/>
                </a:lnTo>
                <a:lnTo>
                  <a:pt x="0" y="31875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TextBox 6"/>
          <p:cNvSpPr txBox="1"/>
          <p:nvPr/>
        </p:nvSpPr>
        <p:spPr>
          <a:xfrm>
            <a:off x="6170053" y="2786054"/>
            <a:ext cx="9960372" cy="6101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4944" lvl="1" indent="-377472">
              <a:lnSpc>
                <a:spcPts val="5944"/>
              </a:lnSpc>
              <a:buFont typeface="Arial"/>
              <a:buChar char="•"/>
            </a:pPr>
            <a:r>
              <a:rPr lang="en-US" sz="3496" dirty="0" err="1">
                <a:solidFill>
                  <a:srgbClr val="7784C0"/>
                </a:solidFill>
                <a:latin typeface="Catamaran Bold"/>
              </a:rPr>
              <a:t>ústavní</a:t>
            </a:r>
            <a:r>
              <a:rPr lang="en-US" sz="3496" dirty="0">
                <a:solidFill>
                  <a:srgbClr val="7784C0"/>
                </a:solidFill>
                <a:latin typeface="Catamaran Bold"/>
              </a:rPr>
              <a:t> </a:t>
            </a:r>
            <a:r>
              <a:rPr lang="en-US" sz="3496" dirty="0" err="1">
                <a:solidFill>
                  <a:srgbClr val="7784C0"/>
                </a:solidFill>
                <a:latin typeface="Catamaran Bold"/>
              </a:rPr>
              <a:t>povinnost</a:t>
            </a:r>
            <a:r>
              <a:rPr lang="en-US" sz="3496" dirty="0">
                <a:solidFill>
                  <a:srgbClr val="7784C0"/>
                </a:solidFill>
                <a:latin typeface="Catamaran Bold"/>
              </a:rPr>
              <a:t> </a:t>
            </a:r>
            <a:r>
              <a:rPr lang="en-US" sz="3496" dirty="0" err="1">
                <a:solidFill>
                  <a:srgbClr val="7784C0"/>
                </a:solidFill>
                <a:latin typeface="Catamaran Bold"/>
              </a:rPr>
              <a:t>nezasahovat</a:t>
            </a:r>
            <a:r>
              <a:rPr lang="en-US" sz="3496" dirty="0">
                <a:solidFill>
                  <a:srgbClr val="7784C0"/>
                </a:solidFill>
                <a:latin typeface="Catamaran Bold"/>
              </a:rPr>
              <a:t> do </a:t>
            </a:r>
            <a:r>
              <a:rPr lang="en-US" sz="3496" dirty="0" err="1">
                <a:solidFill>
                  <a:srgbClr val="7784C0"/>
                </a:solidFill>
                <a:latin typeface="Catamaran Bold"/>
              </a:rPr>
              <a:t>soukromého</a:t>
            </a:r>
            <a:r>
              <a:rPr lang="en-US" sz="3496" dirty="0">
                <a:solidFill>
                  <a:srgbClr val="7784C0"/>
                </a:solidFill>
                <a:latin typeface="Catamaran Bold"/>
              </a:rPr>
              <a:t> a </a:t>
            </a:r>
            <a:r>
              <a:rPr lang="en-US" sz="3496" dirty="0" err="1">
                <a:solidFill>
                  <a:srgbClr val="7784C0"/>
                </a:solidFill>
                <a:latin typeface="Catamaran Bold"/>
              </a:rPr>
              <a:t>rodinného</a:t>
            </a:r>
            <a:r>
              <a:rPr lang="en-US" sz="3496" dirty="0">
                <a:solidFill>
                  <a:srgbClr val="7784C0"/>
                </a:solidFill>
                <a:latin typeface="Catamaran Bold"/>
              </a:rPr>
              <a:t> </a:t>
            </a:r>
            <a:r>
              <a:rPr lang="en-US" sz="3496" dirty="0" err="1">
                <a:solidFill>
                  <a:srgbClr val="7784C0"/>
                </a:solidFill>
                <a:latin typeface="Catamaran Bold"/>
              </a:rPr>
              <a:t>života</a:t>
            </a:r>
            <a:r>
              <a:rPr lang="en-US" sz="3496" dirty="0">
                <a:solidFill>
                  <a:srgbClr val="7784C0"/>
                </a:solidFill>
                <a:latin typeface="Catamaran Bold"/>
              </a:rPr>
              <a:t> bez </a:t>
            </a:r>
            <a:r>
              <a:rPr lang="en-US" sz="3496" dirty="0" err="1">
                <a:solidFill>
                  <a:srgbClr val="7784C0"/>
                </a:solidFill>
                <a:latin typeface="Catamaran Bold"/>
              </a:rPr>
              <a:t>právního</a:t>
            </a:r>
            <a:r>
              <a:rPr lang="en-US" sz="3496" dirty="0">
                <a:solidFill>
                  <a:srgbClr val="7784C0"/>
                </a:solidFill>
                <a:latin typeface="Catamaran Bold"/>
              </a:rPr>
              <a:t> </a:t>
            </a:r>
            <a:r>
              <a:rPr lang="en-US" sz="3496" dirty="0" err="1">
                <a:solidFill>
                  <a:srgbClr val="7784C0"/>
                </a:solidFill>
                <a:latin typeface="Catamaran Bold"/>
              </a:rPr>
              <a:t>důvodu</a:t>
            </a:r>
            <a:endParaRPr lang="en-US" sz="3496" dirty="0">
              <a:solidFill>
                <a:srgbClr val="7784C0"/>
              </a:solidFill>
              <a:latin typeface="Catamaran Bold"/>
            </a:endParaRPr>
          </a:p>
          <a:p>
            <a:pPr marL="754944" lvl="1" indent="-377472">
              <a:lnSpc>
                <a:spcPts val="5944"/>
              </a:lnSpc>
              <a:buFont typeface="Arial"/>
              <a:buChar char="•"/>
            </a:pPr>
            <a:r>
              <a:rPr lang="en-US" sz="3496" dirty="0" err="1">
                <a:solidFill>
                  <a:srgbClr val="7784C0"/>
                </a:solidFill>
                <a:latin typeface="Catamaran Bold"/>
              </a:rPr>
              <a:t>stát</a:t>
            </a:r>
            <a:r>
              <a:rPr lang="en-US" sz="3496" dirty="0">
                <a:solidFill>
                  <a:srgbClr val="7784C0"/>
                </a:solidFill>
                <a:latin typeface="Catamaran Bold"/>
              </a:rPr>
              <a:t>, je </a:t>
            </a:r>
            <a:r>
              <a:rPr lang="en-US" sz="3496" dirty="0" err="1">
                <a:solidFill>
                  <a:srgbClr val="7784C0"/>
                </a:solidFill>
                <a:latin typeface="Catamaran Bold"/>
              </a:rPr>
              <a:t>povinen</a:t>
            </a:r>
            <a:r>
              <a:rPr lang="en-US" sz="3496" dirty="0">
                <a:solidFill>
                  <a:srgbClr val="7784C0"/>
                </a:solidFill>
                <a:latin typeface="Catamaran Bold"/>
              </a:rPr>
              <a:t> </a:t>
            </a:r>
            <a:r>
              <a:rPr lang="en-US" sz="3496" dirty="0" err="1">
                <a:solidFill>
                  <a:srgbClr val="7784C0"/>
                </a:solidFill>
                <a:latin typeface="Catamaran Bold"/>
              </a:rPr>
              <a:t>ctít</a:t>
            </a:r>
            <a:r>
              <a:rPr lang="en-US" sz="3496" dirty="0">
                <a:solidFill>
                  <a:srgbClr val="7784C0"/>
                </a:solidFill>
                <a:latin typeface="Catamaran Bold"/>
              </a:rPr>
              <a:t> </a:t>
            </a:r>
            <a:r>
              <a:rPr lang="en-US" sz="3496" dirty="0" err="1">
                <a:solidFill>
                  <a:srgbClr val="7784C0"/>
                </a:solidFill>
                <a:latin typeface="Catamaran Bold"/>
              </a:rPr>
              <a:t>svobodné</a:t>
            </a:r>
            <a:r>
              <a:rPr lang="en-US" sz="3496" dirty="0">
                <a:solidFill>
                  <a:srgbClr val="7784C0"/>
                </a:solidFill>
                <a:latin typeface="Catamaran Bold"/>
              </a:rPr>
              <a:t> </a:t>
            </a:r>
            <a:r>
              <a:rPr lang="en-US" sz="3496" dirty="0" err="1">
                <a:solidFill>
                  <a:srgbClr val="7784C0"/>
                </a:solidFill>
                <a:latin typeface="Catamaran Bold"/>
              </a:rPr>
              <a:t>rozhodnutí</a:t>
            </a:r>
            <a:r>
              <a:rPr lang="en-US" sz="3496" dirty="0">
                <a:solidFill>
                  <a:srgbClr val="7784C0"/>
                </a:solidFill>
                <a:latin typeface="Catamaran Bold"/>
              </a:rPr>
              <a:t> </a:t>
            </a:r>
            <a:r>
              <a:rPr lang="en-US" sz="3496" dirty="0" err="1">
                <a:solidFill>
                  <a:srgbClr val="7784C0"/>
                </a:solidFill>
                <a:latin typeface="Catamaran Bold"/>
              </a:rPr>
              <a:t>člověka</a:t>
            </a:r>
            <a:r>
              <a:rPr lang="en-US" sz="3496" dirty="0">
                <a:solidFill>
                  <a:srgbClr val="7784C0"/>
                </a:solidFill>
                <a:latin typeface="Catamaran Bold"/>
              </a:rPr>
              <a:t> </a:t>
            </a:r>
            <a:r>
              <a:rPr lang="en-US" sz="3496" dirty="0" err="1">
                <a:solidFill>
                  <a:srgbClr val="7784C0"/>
                </a:solidFill>
                <a:latin typeface="Catamaran Bold"/>
              </a:rPr>
              <a:t>žít</a:t>
            </a:r>
            <a:r>
              <a:rPr lang="en-US" sz="3496" dirty="0">
                <a:solidFill>
                  <a:srgbClr val="7784C0"/>
                </a:solidFill>
                <a:latin typeface="Catamaran Bold"/>
              </a:rPr>
              <a:t> </a:t>
            </a:r>
            <a:r>
              <a:rPr lang="en-US" sz="3496" dirty="0" err="1">
                <a:solidFill>
                  <a:srgbClr val="7784C0"/>
                </a:solidFill>
                <a:latin typeface="Catamaran Bold"/>
              </a:rPr>
              <a:t>podle</a:t>
            </a:r>
            <a:r>
              <a:rPr lang="en-US" sz="3496" dirty="0">
                <a:solidFill>
                  <a:srgbClr val="7784C0"/>
                </a:solidFill>
                <a:latin typeface="Catamaran Bold"/>
              </a:rPr>
              <a:t> </a:t>
            </a:r>
            <a:r>
              <a:rPr lang="en-US" sz="3496" dirty="0" err="1">
                <a:solidFill>
                  <a:srgbClr val="7784C0"/>
                </a:solidFill>
                <a:latin typeface="Catamaran Bold"/>
              </a:rPr>
              <a:t>svého</a:t>
            </a:r>
            <a:r>
              <a:rPr lang="en-US" sz="3496" dirty="0">
                <a:solidFill>
                  <a:srgbClr val="7784C0"/>
                </a:solidFill>
                <a:latin typeface="Catamaran Bold"/>
              </a:rPr>
              <a:t> </a:t>
            </a:r>
            <a:r>
              <a:rPr lang="en-US" sz="3496" dirty="0">
                <a:solidFill>
                  <a:schemeClr val="accent1"/>
                </a:solidFill>
                <a:latin typeface="Catamaran Bold"/>
              </a:rPr>
              <a:t>(</a:t>
            </a:r>
            <a:r>
              <a:rPr lang="en-US" sz="3496" u="sng" dirty="0">
                <a:solidFill>
                  <a:schemeClr val="accent1"/>
                </a:solidFill>
                <a:latin typeface="Catamaran Bold"/>
                <a:ea typeface="Catamaran Bold"/>
                <a:hlinkClick r:id="rId10" tooltip="https://www.zakonyprolidi.cz/cs/2012-89#f457910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§ 81</a:t>
            </a:r>
            <a:r>
              <a:rPr lang="en-US" sz="3496" dirty="0">
                <a:solidFill>
                  <a:schemeClr val="accent1"/>
                </a:solidFill>
                <a:latin typeface="Catamaran Bold"/>
              </a:rPr>
              <a:t> </a:t>
            </a:r>
            <a:r>
              <a:rPr lang="en-US" sz="3496" dirty="0" err="1">
                <a:solidFill>
                  <a:srgbClr val="7784C0"/>
                </a:solidFill>
                <a:latin typeface="Catamaran Bold"/>
              </a:rPr>
              <a:t>občanského</a:t>
            </a:r>
            <a:r>
              <a:rPr lang="en-US" sz="3496" dirty="0">
                <a:solidFill>
                  <a:srgbClr val="7784C0"/>
                </a:solidFill>
                <a:latin typeface="Catamaran Bold"/>
              </a:rPr>
              <a:t> </a:t>
            </a:r>
            <a:r>
              <a:rPr lang="en-US" sz="3496" dirty="0" err="1">
                <a:solidFill>
                  <a:srgbClr val="7784C0"/>
                </a:solidFill>
                <a:latin typeface="Catamaran Bold"/>
              </a:rPr>
              <a:t>zákoníku</a:t>
            </a:r>
            <a:r>
              <a:rPr lang="en-US" sz="3496" dirty="0">
                <a:solidFill>
                  <a:srgbClr val="7784C0"/>
                </a:solidFill>
                <a:latin typeface="Catamaran Bold"/>
              </a:rPr>
              <a:t>)</a:t>
            </a:r>
          </a:p>
          <a:p>
            <a:pPr marL="754944" lvl="1" indent="-377472" algn="l">
              <a:lnSpc>
                <a:spcPts val="5944"/>
              </a:lnSpc>
              <a:buFont typeface="Arial"/>
              <a:buChar char="•"/>
            </a:pPr>
            <a:r>
              <a:rPr lang="en-US" sz="3496" dirty="0" err="1">
                <a:solidFill>
                  <a:srgbClr val="7784C0"/>
                </a:solidFill>
                <a:latin typeface="Catamaran Bold"/>
              </a:rPr>
              <a:t>volit</a:t>
            </a:r>
            <a:r>
              <a:rPr lang="en-US" sz="3496" dirty="0">
                <a:solidFill>
                  <a:srgbClr val="7784C0"/>
                </a:solidFill>
                <a:latin typeface="Catamaran Bold"/>
              </a:rPr>
              <a:t> </a:t>
            </a:r>
            <a:r>
              <a:rPr lang="en-US" sz="3496" dirty="0" err="1">
                <a:solidFill>
                  <a:srgbClr val="7784C0"/>
                </a:solidFill>
                <a:latin typeface="Catamaran Bold"/>
              </a:rPr>
              <a:t>mezi</a:t>
            </a:r>
            <a:r>
              <a:rPr lang="en-US" sz="3496" dirty="0">
                <a:solidFill>
                  <a:srgbClr val="7784C0"/>
                </a:solidFill>
                <a:latin typeface="Catamaran Bold"/>
              </a:rPr>
              <a:t> </a:t>
            </a:r>
            <a:r>
              <a:rPr lang="en-US" sz="3496" dirty="0" err="1">
                <a:solidFill>
                  <a:srgbClr val="7784C0"/>
                </a:solidFill>
                <a:latin typeface="Catamaran Bold"/>
              </a:rPr>
              <a:t>domácím</a:t>
            </a:r>
            <a:r>
              <a:rPr lang="en-US" sz="3496" dirty="0">
                <a:solidFill>
                  <a:srgbClr val="7784C0"/>
                </a:solidFill>
                <a:latin typeface="Catamaran Bold"/>
              </a:rPr>
              <a:t> </a:t>
            </a:r>
            <a:r>
              <a:rPr lang="en-US" sz="3496" dirty="0" err="1">
                <a:solidFill>
                  <a:srgbClr val="7784C0"/>
                </a:solidFill>
                <a:latin typeface="Catamaran Bold"/>
              </a:rPr>
              <a:t>prostředím</a:t>
            </a:r>
            <a:r>
              <a:rPr lang="en-US" sz="3496" dirty="0">
                <a:solidFill>
                  <a:srgbClr val="7784C0"/>
                </a:solidFill>
                <a:latin typeface="Catamaran Bold"/>
              </a:rPr>
              <a:t> a </a:t>
            </a:r>
            <a:r>
              <a:rPr lang="en-US" sz="3496" dirty="0" err="1">
                <a:solidFill>
                  <a:srgbClr val="7784C0"/>
                </a:solidFill>
                <a:latin typeface="Catamaran Bold"/>
              </a:rPr>
              <a:t>porodnicí</a:t>
            </a:r>
            <a:r>
              <a:rPr lang="en-US" sz="3496" dirty="0">
                <a:solidFill>
                  <a:srgbClr val="7784C0"/>
                </a:solidFill>
                <a:latin typeface="Catamaran Bold"/>
              </a:rPr>
              <a:t> by </a:t>
            </a:r>
            <a:r>
              <a:rPr lang="en-US" sz="3496" dirty="0" err="1">
                <a:solidFill>
                  <a:srgbClr val="7784C0"/>
                </a:solidFill>
                <a:latin typeface="Catamaran Bold"/>
              </a:rPr>
              <a:t>měla</a:t>
            </a:r>
            <a:r>
              <a:rPr lang="en-US" sz="3496" dirty="0">
                <a:solidFill>
                  <a:srgbClr val="7784C0"/>
                </a:solidFill>
                <a:latin typeface="Catamaran Bold"/>
              </a:rPr>
              <a:t> </a:t>
            </a:r>
            <a:r>
              <a:rPr lang="en-US" sz="3496" dirty="0" err="1">
                <a:solidFill>
                  <a:srgbClr val="7784C0"/>
                </a:solidFill>
                <a:latin typeface="Catamaran Bold"/>
              </a:rPr>
              <a:t>jen</a:t>
            </a:r>
            <a:r>
              <a:rPr lang="en-US" sz="3496" dirty="0">
                <a:solidFill>
                  <a:srgbClr val="7784C0"/>
                </a:solidFill>
                <a:latin typeface="Catamaran Bold"/>
              </a:rPr>
              <a:t> </a:t>
            </a:r>
            <a:r>
              <a:rPr lang="en-US" sz="3496" dirty="0" err="1">
                <a:solidFill>
                  <a:srgbClr val="7784C0"/>
                </a:solidFill>
                <a:latin typeface="Catamaran Bold"/>
              </a:rPr>
              <a:t>žena</a:t>
            </a:r>
            <a:r>
              <a:rPr lang="en-US" sz="3496" dirty="0">
                <a:solidFill>
                  <a:srgbClr val="7784C0"/>
                </a:solidFill>
                <a:latin typeface="Catamaran Bold"/>
              </a:rPr>
              <a:t>, </a:t>
            </a:r>
            <a:r>
              <a:rPr lang="en-US" sz="3496" dirty="0" err="1">
                <a:solidFill>
                  <a:srgbClr val="7784C0"/>
                </a:solidFill>
                <a:latin typeface="Catamaran Bold"/>
              </a:rPr>
              <a:t>která</a:t>
            </a:r>
            <a:r>
              <a:rPr lang="en-US" sz="3496" dirty="0">
                <a:solidFill>
                  <a:srgbClr val="7784C0"/>
                </a:solidFill>
                <a:latin typeface="Catamaran Bold"/>
              </a:rPr>
              <a:t> </a:t>
            </a:r>
            <a:r>
              <a:rPr lang="en-US" sz="3496" dirty="0" err="1">
                <a:solidFill>
                  <a:srgbClr val="7784C0"/>
                </a:solidFill>
                <a:latin typeface="Catamaran Bold"/>
              </a:rPr>
              <a:t>očekává</a:t>
            </a:r>
            <a:r>
              <a:rPr lang="en-US" sz="3496" dirty="0">
                <a:solidFill>
                  <a:srgbClr val="7784C0"/>
                </a:solidFill>
                <a:latin typeface="Catamaran Bold"/>
              </a:rPr>
              <a:t> </a:t>
            </a:r>
            <a:r>
              <a:rPr lang="en-US" sz="3496" dirty="0" err="1">
                <a:solidFill>
                  <a:srgbClr val="7784C0"/>
                </a:solidFill>
                <a:latin typeface="Catamaran Bold"/>
              </a:rPr>
              <a:t>fyziologický</a:t>
            </a:r>
            <a:r>
              <a:rPr lang="en-US" sz="3496" dirty="0">
                <a:solidFill>
                  <a:srgbClr val="7784C0"/>
                </a:solidFill>
                <a:latin typeface="Catamaran Bold"/>
              </a:rPr>
              <a:t> </a:t>
            </a:r>
            <a:r>
              <a:rPr lang="en-US" sz="3496" dirty="0" err="1">
                <a:solidFill>
                  <a:srgbClr val="7784C0"/>
                </a:solidFill>
                <a:latin typeface="Catamaran Bold"/>
              </a:rPr>
              <a:t>porod</a:t>
            </a:r>
            <a:endParaRPr lang="en-US" sz="3496" dirty="0">
              <a:solidFill>
                <a:srgbClr val="7784C0"/>
              </a:solidFill>
              <a:latin typeface="Catamaran 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0" y="6172200"/>
            <a:ext cx="3785616" cy="4114800"/>
          </a:xfrm>
          <a:custGeom>
            <a:avLst/>
            <a:gdLst/>
            <a:ahLst/>
            <a:cxnLst/>
            <a:rect l="l" t="t" r="r" b="b"/>
            <a:pathLst>
              <a:path w="3785616" h="4114800">
                <a:moveTo>
                  <a:pt x="0" y="0"/>
                </a:moveTo>
                <a:lnTo>
                  <a:pt x="3785616" y="0"/>
                </a:lnTo>
                <a:lnTo>
                  <a:pt x="37856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8" name="TextBox 8"/>
          <p:cNvSpPr txBox="1"/>
          <p:nvPr/>
        </p:nvSpPr>
        <p:spPr>
          <a:xfrm>
            <a:off x="7670079" y="1114425"/>
            <a:ext cx="6960321" cy="1131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8640"/>
              </a:lnSpc>
              <a:spcBef>
                <a:spcPct val="0"/>
              </a:spcBef>
            </a:pPr>
            <a:r>
              <a:rPr lang="en-US" sz="8000" dirty="0" err="1">
                <a:solidFill>
                  <a:srgbClr val="915646"/>
                </a:solidFill>
                <a:latin typeface="Catamaran Bold"/>
              </a:rPr>
              <a:t>Domácí</a:t>
            </a:r>
            <a:r>
              <a:rPr lang="en-US" sz="8000" dirty="0">
                <a:solidFill>
                  <a:srgbClr val="915646"/>
                </a:solidFill>
                <a:latin typeface="Catamaran Bold"/>
              </a:rPr>
              <a:t> </a:t>
            </a:r>
            <a:r>
              <a:rPr lang="en-US" sz="8000" dirty="0" err="1">
                <a:solidFill>
                  <a:srgbClr val="915646"/>
                </a:solidFill>
                <a:latin typeface="Catamaran Bold"/>
              </a:rPr>
              <a:t>porod</a:t>
            </a:r>
            <a:endParaRPr lang="en-US" sz="8000" dirty="0">
              <a:solidFill>
                <a:srgbClr val="915646"/>
              </a:solidFill>
              <a:latin typeface="Catamaran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8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72987" y="1021225"/>
            <a:ext cx="2356626" cy="2356626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B8F88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" name="AutoShape 4"/>
          <p:cNvSpPr/>
          <p:nvPr/>
        </p:nvSpPr>
        <p:spPr>
          <a:xfrm>
            <a:off x="8059233" y="4389578"/>
            <a:ext cx="9060770" cy="37933"/>
          </a:xfrm>
          <a:prstGeom prst="line">
            <a:avLst/>
          </a:prstGeom>
          <a:ln w="19050" cap="flat">
            <a:solidFill>
              <a:srgbClr val="CB8F88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 rot="1891657">
            <a:off x="5109570" y="8431568"/>
            <a:ext cx="4702716" cy="3115549"/>
          </a:xfrm>
          <a:custGeom>
            <a:avLst/>
            <a:gdLst/>
            <a:ahLst/>
            <a:cxnLst/>
            <a:rect l="l" t="t" r="r" b="b"/>
            <a:pathLst>
              <a:path w="4702716" h="3115549">
                <a:moveTo>
                  <a:pt x="0" y="0"/>
                </a:moveTo>
                <a:lnTo>
                  <a:pt x="4702716" y="0"/>
                </a:lnTo>
                <a:lnTo>
                  <a:pt x="4702716" y="3115549"/>
                </a:lnTo>
                <a:lnTo>
                  <a:pt x="0" y="31155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Freeform 6"/>
          <p:cNvSpPr/>
          <p:nvPr/>
        </p:nvSpPr>
        <p:spPr>
          <a:xfrm rot="-1201688" flipH="1">
            <a:off x="5027523" y="7048394"/>
            <a:ext cx="1779536" cy="2565096"/>
          </a:xfrm>
          <a:custGeom>
            <a:avLst/>
            <a:gdLst/>
            <a:ahLst/>
            <a:cxnLst/>
            <a:rect l="l" t="t" r="r" b="b"/>
            <a:pathLst>
              <a:path w="1779536" h="2565096">
                <a:moveTo>
                  <a:pt x="1779536" y="0"/>
                </a:moveTo>
                <a:lnTo>
                  <a:pt x="0" y="0"/>
                </a:lnTo>
                <a:lnTo>
                  <a:pt x="0" y="2565097"/>
                </a:lnTo>
                <a:lnTo>
                  <a:pt x="1779536" y="2565097"/>
                </a:lnTo>
                <a:lnTo>
                  <a:pt x="177953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7" name="Freeform 7"/>
          <p:cNvSpPr/>
          <p:nvPr/>
        </p:nvSpPr>
        <p:spPr>
          <a:xfrm rot="-1552765">
            <a:off x="-1937438" y="-464737"/>
            <a:ext cx="4939127" cy="3272171"/>
          </a:xfrm>
          <a:custGeom>
            <a:avLst/>
            <a:gdLst/>
            <a:ahLst/>
            <a:cxnLst/>
            <a:rect l="l" t="t" r="r" b="b"/>
            <a:pathLst>
              <a:path w="4939127" h="3272171">
                <a:moveTo>
                  <a:pt x="0" y="0"/>
                </a:moveTo>
                <a:lnTo>
                  <a:pt x="4939126" y="0"/>
                </a:lnTo>
                <a:lnTo>
                  <a:pt x="4939126" y="3272172"/>
                </a:lnTo>
                <a:lnTo>
                  <a:pt x="0" y="32721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8" name="Freeform 8"/>
          <p:cNvSpPr/>
          <p:nvPr/>
        </p:nvSpPr>
        <p:spPr>
          <a:xfrm>
            <a:off x="8497000" y="1419785"/>
            <a:ext cx="1423050" cy="1559507"/>
          </a:xfrm>
          <a:custGeom>
            <a:avLst/>
            <a:gdLst/>
            <a:ahLst/>
            <a:cxnLst/>
            <a:rect l="l" t="t" r="r" b="b"/>
            <a:pathLst>
              <a:path w="1423050" h="1559507">
                <a:moveTo>
                  <a:pt x="0" y="0"/>
                </a:moveTo>
                <a:lnTo>
                  <a:pt x="1423050" y="0"/>
                </a:lnTo>
                <a:lnTo>
                  <a:pt x="1423050" y="1559507"/>
                </a:lnTo>
                <a:lnTo>
                  <a:pt x="0" y="15595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9" name="Group 9"/>
          <p:cNvGrpSpPr/>
          <p:nvPr/>
        </p:nvGrpSpPr>
        <p:grpSpPr>
          <a:xfrm>
            <a:off x="11522473" y="1021225"/>
            <a:ext cx="2356626" cy="2356626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B8F88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948906" y="1028700"/>
            <a:ext cx="2356626" cy="2356626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B8F88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1967211" y="1534875"/>
            <a:ext cx="1467150" cy="1344276"/>
          </a:xfrm>
          <a:custGeom>
            <a:avLst/>
            <a:gdLst/>
            <a:ahLst/>
            <a:cxnLst/>
            <a:rect l="l" t="t" r="r" b="b"/>
            <a:pathLst>
              <a:path w="1467150" h="1344276">
                <a:moveTo>
                  <a:pt x="0" y="0"/>
                </a:moveTo>
                <a:lnTo>
                  <a:pt x="1467150" y="0"/>
                </a:lnTo>
                <a:lnTo>
                  <a:pt x="1467150" y="1344276"/>
                </a:lnTo>
                <a:lnTo>
                  <a:pt x="0" y="13442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4" name="Freeform 14"/>
          <p:cNvSpPr/>
          <p:nvPr/>
        </p:nvSpPr>
        <p:spPr>
          <a:xfrm>
            <a:off x="15555968" y="1260664"/>
            <a:ext cx="1142501" cy="1892697"/>
          </a:xfrm>
          <a:custGeom>
            <a:avLst/>
            <a:gdLst/>
            <a:ahLst/>
            <a:cxnLst/>
            <a:rect l="l" t="t" r="r" b="b"/>
            <a:pathLst>
              <a:path w="1142501" h="1892697">
                <a:moveTo>
                  <a:pt x="0" y="0"/>
                </a:moveTo>
                <a:lnTo>
                  <a:pt x="1142501" y="0"/>
                </a:lnTo>
                <a:lnTo>
                  <a:pt x="1142501" y="1892697"/>
                </a:lnTo>
                <a:lnTo>
                  <a:pt x="0" y="18926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5" name="TextBox 15"/>
          <p:cNvSpPr txBox="1"/>
          <p:nvPr/>
        </p:nvSpPr>
        <p:spPr>
          <a:xfrm>
            <a:off x="1028700" y="3907155"/>
            <a:ext cx="5717427" cy="2475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60"/>
              </a:lnSpc>
            </a:pPr>
            <a:r>
              <a:rPr lang="en-US" sz="8000">
                <a:solidFill>
                  <a:srgbClr val="915646"/>
                </a:solidFill>
                <a:latin typeface="Catamaran Bold"/>
              </a:rPr>
              <a:t>Zdravotní stavy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059193" y="3530771"/>
            <a:ext cx="2270419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58"/>
              </a:lnSpc>
            </a:pPr>
            <a:r>
              <a:rPr lang="en-US" sz="3048">
                <a:solidFill>
                  <a:srgbClr val="915646"/>
                </a:solidFill>
                <a:latin typeface="Catamaran Bold"/>
              </a:rPr>
              <a:t>těhotenství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522473" y="3530771"/>
            <a:ext cx="2270419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58"/>
              </a:lnSpc>
            </a:pPr>
            <a:r>
              <a:rPr lang="en-US" sz="3048">
                <a:solidFill>
                  <a:srgbClr val="915646"/>
                </a:solidFill>
                <a:latin typeface="Catamaran Bold"/>
              </a:rPr>
              <a:t>porod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104859" y="3530771"/>
            <a:ext cx="2044719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58"/>
              </a:lnSpc>
            </a:pPr>
            <a:r>
              <a:rPr lang="en-US" sz="3048">
                <a:solidFill>
                  <a:srgbClr val="915646"/>
                </a:solidFill>
                <a:latin typeface="Catamaran Bold"/>
              </a:rPr>
              <a:t>šestinedělí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059233" y="4822564"/>
            <a:ext cx="9472802" cy="3835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2" lvl="1" indent="-377821">
              <a:lnSpc>
                <a:spcPts val="5949"/>
              </a:lnSpc>
              <a:buFont typeface="Arial"/>
              <a:buChar char="•"/>
            </a:pPr>
            <a:r>
              <a:rPr lang="en-US" sz="3499">
                <a:solidFill>
                  <a:srgbClr val="7784C0"/>
                </a:solidFill>
                <a:latin typeface="Catamaran Bold"/>
              </a:rPr>
              <a:t>nejsou nemocemi</a:t>
            </a:r>
          </a:p>
          <a:p>
            <a:pPr marL="755642" lvl="1" indent="-377821">
              <a:lnSpc>
                <a:spcPts val="5949"/>
              </a:lnSpc>
              <a:buFont typeface="Arial"/>
              <a:buChar char="•"/>
            </a:pPr>
            <a:r>
              <a:rPr lang="en-US" sz="3499">
                <a:solidFill>
                  <a:srgbClr val="7784C0"/>
                </a:solidFill>
                <a:latin typeface="Catamaran Bold"/>
              </a:rPr>
              <a:t>fyziologický porod x patologický porod</a:t>
            </a:r>
          </a:p>
          <a:p>
            <a:pPr marL="755642" lvl="1" indent="-377821">
              <a:lnSpc>
                <a:spcPts val="5949"/>
              </a:lnSpc>
              <a:buFont typeface="Arial"/>
              <a:buChar char="•"/>
            </a:pPr>
            <a:r>
              <a:rPr lang="en-US" sz="3499">
                <a:solidFill>
                  <a:srgbClr val="7784C0"/>
                </a:solidFill>
                <a:latin typeface="Catamaran Bold"/>
              </a:rPr>
              <a:t>k fyziologickému porodu je kompetentní porodní asistentka</a:t>
            </a:r>
          </a:p>
          <a:p>
            <a:pPr algn="l">
              <a:lnSpc>
                <a:spcPts val="5949"/>
              </a:lnSpc>
            </a:pPr>
            <a:endParaRPr lang="en-US" sz="3499">
              <a:solidFill>
                <a:srgbClr val="7784C0"/>
              </a:solidFill>
              <a:latin typeface="Catamaran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8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520079">
            <a:off x="1495244" y="6146131"/>
            <a:ext cx="2856143" cy="1724072"/>
          </a:xfrm>
          <a:custGeom>
            <a:avLst/>
            <a:gdLst/>
            <a:ahLst/>
            <a:cxnLst/>
            <a:rect l="l" t="t" r="r" b="b"/>
            <a:pathLst>
              <a:path w="2856143" h="1724072">
                <a:moveTo>
                  <a:pt x="0" y="0"/>
                </a:moveTo>
                <a:lnTo>
                  <a:pt x="2856143" y="0"/>
                </a:lnTo>
                <a:lnTo>
                  <a:pt x="2856143" y="1724072"/>
                </a:lnTo>
                <a:lnTo>
                  <a:pt x="0" y="17240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 rot="1520079">
            <a:off x="5477651" y="6016191"/>
            <a:ext cx="3272147" cy="1975187"/>
          </a:xfrm>
          <a:custGeom>
            <a:avLst/>
            <a:gdLst/>
            <a:ahLst/>
            <a:cxnLst/>
            <a:rect l="l" t="t" r="r" b="b"/>
            <a:pathLst>
              <a:path w="3272147" h="1975187">
                <a:moveTo>
                  <a:pt x="0" y="0"/>
                </a:moveTo>
                <a:lnTo>
                  <a:pt x="3272147" y="0"/>
                </a:lnTo>
                <a:lnTo>
                  <a:pt x="3272147" y="1975187"/>
                </a:lnTo>
                <a:lnTo>
                  <a:pt x="0" y="19751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 rot="1520079">
            <a:off x="9789490" y="6146131"/>
            <a:ext cx="2856143" cy="1724072"/>
          </a:xfrm>
          <a:custGeom>
            <a:avLst/>
            <a:gdLst/>
            <a:ahLst/>
            <a:cxnLst/>
            <a:rect l="l" t="t" r="r" b="b"/>
            <a:pathLst>
              <a:path w="2856143" h="1724072">
                <a:moveTo>
                  <a:pt x="0" y="0"/>
                </a:moveTo>
                <a:lnTo>
                  <a:pt x="2856143" y="0"/>
                </a:lnTo>
                <a:lnTo>
                  <a:pt x="2856143" y="1724072"/>
                </a:lnTo>
                <a:lnTo>
                  <a:pt x="0" y="17240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 rot="1520079">
            <a:off x="13936613" y="6146131"/>
            <a:ext cx="2856143" cy="1724072"/>
          </a:xfrm>
          <a:custGeom>
            <a:avLst/>
            <a:gdLst/>
            <a:ahLst/>
            <a:cxnLst/>
            <a:rect l="l" t="t" r="r" b="b"/>
            <a:pathLst>
              <a:path w="2856143" h="1724072">
                <a:moveTo>
                  <a:pt x="0" y="0"/>
                </a:moveTo>
                <a:lnTo>
                  <a:pt x="2856143" y="0"/>
                </a:lnTo>
                <a:lnTo>
                  <a:pt x="2856143" y="1724072"/>
                </a:lnTo>
                <a:lnTo>
                  <a:pt x="0" y="17240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TextBox 6"/>
          <p:cNvSpPr txBox="1"/>
          <p:nvPr/>
        </p:nvSpPr>
        <p:spPr>
          <a:xfrm>
            <a:off x="13773344" y="6871760"/>
            <a:ext cx="3366040" cy="446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48"/>
              </a:lnSpc>
              <a:spcBef>
                <a:spcPct val="0"/>
              </a:spcBef>
            </a:pPr>
            <a:r>
              <a:rPr lang="en-US" sz="2677">
                <a:solidFill>
                  <a:srgbClr val="915646"/>
                </a:solidFill>
                <a:latin typeface="Catamaran Bold"/>
              </a:rPr>
              <a:t>Zdravotní rizika</a:t>
            </a:r>
          </a:p>
        </p:txBody>
      </p:sp>
      <p:sp>
        <p:nvSpPr>
          <p:cNvPr id="7" name="Freeform 7"/>
          <p:cNvSpPr/>
          <p:nvPr/>
        </p:nvSpPr>
        <p:spPr>
          <a:xfrm rot="-1234719">
            <a:off x="-2637836" y="-1028899"/>
            <a:ext cx="6354480" cy="4209843"/>
          </a:xfrm>
          <a:custGeom>
            <a:avLst/>
            <a:gdLst/>
            <a:ahLst/>
            <a:cxnLst/>
            <a:rect l="l" t="t" r="r" b="b"/>
            <a:pathLst>
              <a:path w="6354480" h="4209843">
                <a:moveTo>
                  <a:pt x="0" y="0"/>
                </a:moveTo>
                <a:lnTo>
                  <a:pt x="6354480" y="0"/>
                </a:lnTo>
                <a:lnTo>
                  <a:pt x="6354480" y="4209844"/>
                </a:lnTo>
                <a:lnTo>
                  <a:pt x="0" y="42098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8" name="Freeform 8"/>
          <p:cNvSpPr/>
          <p:nvPr/>
        </p:nvSpPr>
        <p:spPr>
          <a:xfrm rot="-1234719">
            <a:off x="14369148" y="7132400"/>
            <a:ext cx="6354480" cy="4209843"/>
          </a:xfrm>
          <a:custGeom>
            <a:avLst/>
            <a:gdLst/>
            <a:ahLst/>
            <a:cxnLst/>
            <a:rect l="l" t="t" r="r" b="b"/>
            <a:pathLst>
              <a:path w="6354480" h="4209843">
                <a:moveTo>
                  <a:pt x="0" y="0"/>
                </a:moveTo>
                <a:lnTo>
                  <a:pt x="6354480" y="0"/>
                </a:lnTo>
                <a:lnTo>
                  <a:pt x="6354480" y="4209843"/>
                </a:lnTo>
                <a:lnTo>
                  <a:pt x="0" y="42098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9" name="Freeform 9"/>
          <p:cNvSpPr/>
          <p:nvPr/>
        </p:nvSpPr>
        <p:spPr>
          <a:xfrm>
            <a:off x="-862635" y="8185076"/>
            <a:ext cx="2804078" cy="1629481"/>
          </a:xfrm>
          <a:custGeom>
            <a:avLst/>
            <a:gdLst/>
            <a:ahLst/>
            <a:cxnLst/>
            <a:rect l="l" t="t" r="r" b="b"/>
            <a:pathLst>
              <a:path w="2804078" h="1629481">
                <a:moveTo>
                  <a:pt x="0" y="0"/>
                </a:moveTo>
                <a:lnTo>
                  <a:pt x="2804078" y="0"/>
                </a:lnTo>
                <a:lnTo>
                  <a:pt x="2804078" y="1629481"/>
                </a:lnTo>
                <a:lnTo>
                  <a:pt x="0" y="16294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0" name="Freeform 10"/>
          <p:cNvSpPr/>
          <p:nvPr/>
        </p:nvSpPr>
        <p:spPr>
          <a:xfrm>
            <a:off x="16157386" y="263420"/>
            <a:ext cx="1963995" cy="1625206"/>
          </a:xfrm>
          <a:custGeom>
            <a:avLst/>
            <a:gdLst/>
            <a:ahLst/>
            <a:cxnLst/>
            <a:rect l="l" t="t" r="r" b="b"/>
            <a:pathLst>
              <a:path w="1963995" h="1625206">
                <a:moveTo>
                  <a:pt x="0" y="0"/>
                </a:moveTo>
                <a:lnTo>
                  <a:pt x="1963995" y="0"/>
                </a:lnTo>
                <a:lnTo>
                  <a:pt x="1963995" y="1625206"/>
                </a:lnTo>
                <a:lnTo>
                  <a:pt x="0" y="16252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>
          <a:xfrm>
            <a:off x="6443220" y="3840939"/>
            <a:ext cx="1632451" cy="2704362"/>
          </a:xfrm>
          <a:custGeom>
            <a:avLst/>
            <a:gdLst/>
            <a:ahLst/>
            <a:cxnLst/>
            <a:rect l="l" t="t" r="r" b="b"/>
            <a:pathLst>
              <a:path w="1632451" h="2704362">
                <a:moveTo>
                  <a:pt x="0" y="0"/>
                </a:moveTo>
                <a:lnTo>
                  <a:pt x="1632451" y="0"/>
                </a:lnTo>
                <a:lnTo>
                  <a:pt x="1632451" y="2704361"/>
                </a:lnTo>
                <a:lnTo>
                  <a:pt x="0" y="270436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2" name="Freeform 12"/>
          <p:cNvSpPr/>
          <p:nvPr/>
        </p:nvSpPr>
        <p:spPr>
          <a:xfrm>
            <a:off x="9994510" y="3862208"/>
            <a:ext cx="2446103" cy="2562584"/>
          </a:xfrm>
          <a:custGeom>
            <a:avLst/>
            <a:gdLst/>
            <a:ahLst/>
            <a:cxnLst/>
            <a:rect l="l" t="t" r="r" b="b"/>
            <a:pathLst>
              <a:path w="2446103" h="2562584">
                <a:moveTo>
                  <a:pt x="0" y="0"/>
                </a:moveTo>
                <a:lnTo>
                  <a:pt x="2446103" y="0"/>
                </a:lnTo>
                <a:lnTo>
                  <a:pt x="2446103" y="2562584"/>
                </a:lnTo>
                <a:lnTo>
                  <a:pt x="0" y="256258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3" name="Freeform 13"/>
          <p:cNvSpPr/>
          <p:nvPr/>
        </p:nvSpPr>
        <p:spPr>
          <a:xfrm>
            <a:off x="14363056" y="4163408"/>
            <a:ext cx="2148898" cy="2148898"/>
          </a:xfrm>
          <a:custGeom>
            <a:avLst/>
            <a:gdLst/>
            <a:ahLst/>
            <a:cxnLst/>
            <a:rect l="l" t="t" r="r" b="b"/>
            <a:pathLst>
              <a:path w="2148898" h="2148898">
                <a:moveTo>
                  <a:pt x="0" y="0"/>
                </a:moveTo>
                <a:lnTo>
                  <a:pt x="2148897" y="0"/>
                </a:lnTo>
                <a:lnTo>
                  <a:pt x="2148897" y="2148898"/>
                </a:lnTo>
                <a:lnTo>
                  <a:pt x="0" y="214889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4" name="Freeform 14"/>
          <p:cNvSpPr/>
          <p:nvPr/>
        </p:nvSpPr>
        <p:spPr>
          <a:xfrm>
            <a:off x="1585219" y="4280398"/>
            <a:ext cx="2676194" cy="2261384"/>
          </a:xfrm>
          <a:custGeom>
            <a:avLst/>
            <a:gdLst/>
            <a:ahLst/>
            <a:cxnLst/>
            <a:rect l="l" t="t" r="r" b="b"/>
            <a:pathLst>
              <a:path w="2676194" h="2261384">
                <a:moveTo>
                  <a:pt x="0" y="0"/>
                </a:moveTo>
                <a:lnTo>
                  <a:pt x="2676193" y="0"/>
                </a:lnTo>
                <a:lnTo>
                  <a:pt x="2676193" y="2261384"/>
                </a:lnTo>
                <a:lnTo>
                  <a:pt x="0" y="226138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5" name="TextBox 15"/>
          <p:cNvSpPr txBox="1"/>
          <p:nvPr/>
        </p:nvSpPr>
        <p:spPr>
          <a:xfrm>
            <a:off x="1331975" y="6871760"/>
            <a:ext cx="3366040" cy="446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48"/>
              </a:lnSpc>
              <a:spcBef>
                <a:spcPct val="0"/>
              </a:spcBef>
            </a:pPr>
            <a:r>
              <a:rPr lang="en-US" sz="2677">
                <a:solidFill>
                  <a:srgbClr val="915646"/>
                </a:solidFill>
                <a:latin typeface="Catamaran Bold"/>
              </a:rPr>
              <a:t>Zdravotní stav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479098" y="6871760"/>
            <a:ext cx="3366040" cy="446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48"/>
              </a:lnSpc>
              <a:spcBef>
                <a:spcPct val="0"/>
              </a:spcBef>
            </a:pPr>
            <a:r>
              <a:rPr lang="en-US" sz="2677">
                <a:solidFill>
                  <a:srgbClr val="915646"/>
                </a:solidFill>
                <a:latin typeface="Catamaran Bold"/>
              </a:rPr>
              <a:t>Porodní schopnosti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626221" y="6871760"/>
            <a:ext cx="3366040" cy="446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48"/>
              </a:lnSpc>
              <a:spcBef>
                <a:spcPct val="0"/>
              </a:spcBef>
            </a:pPr>
            <a:r>
              <a:rPr lang="en-US" sz="2677">
                <a:solidFill>
                  <a:srgbClr val="915646"/>
                </a:solidFill>
                <a:latin typeface="Catamaran Bold"/>
              </a:rPr>
              <a:t>Věk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506544" y="1974351"/>
            <a:ext cx="9949820" cy="113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40"/>
              </a:lnSpc>
              <a:spcBef>
                <a:spcPct val="0"/>
              </a:spcBef>
            </a:pPr>
            <a:r>
              <a:rPr lang="en-US" sz="8000">
                <a:solidFill>
                  <a:srgbClr val="915646"/>
                </a:solidFill>
                <a:latin typeface="Catamaran Bold"/>
              </a:rPr>
              <a:t>Co musí žena zvážit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8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806127" y="7939699"/>
            <a:ext cx="3406912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915646"/>
                </a:solidFill>
                <a:latin typeface="Catamaran Bold"/>
              </a:rPr>
              <a:t>Duševní a zdravotní pohoda</a:t>
            </a:r>
          </a:p>
        </p:txBody>
      </p:sp>
      <p:sp>
        <p:nvSpPr>
          <p:cNvPr id="3" name="Freeform 3"/>
          <p:cNvSpPr/>
          <p:nvPr/>
        </p:nvSpPr>
        <p:spPr>
          <a:xfrm rot="849221">
            <a:off x="2033394" y="7916476"/>
            <a:ext cx="6354480" cy="4209843"/>
          </a:xfrm>
          <a:custGeom>
            <a:avLst/>
            <a:gdLst/>
            <a:ahLst/>
            <a:cxnLst/>
            <a:rect l="l" t="t" r="r" b="b"/>
            <a:pathLst>
              <a:path w="6354480" h="4209843">
                <a:moveTo>
                  <a:pt x="0" y="0"/>
                </a:moveTo>
                <a:lnTo>
                  <a:pt x="6354480" y="0"/>
                </a:lnTo>
                <a:lnTo>
                  <a:pt x="6354480" y="4209843"/>
                </a:lnTo>
                <a:lnTo>
                  <a:pt x="0" y="42098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 rot="10266794">
            <a:off x="-2148540" y="-1072507"/>
            <a:ext cx="6354480" cy="4209843"/>
          </a:xfrm>
          <a:custGeom>
            <a:avLst/>
            <a:gdLst/>
            <a:ahLst/>
            <a:cxnLst/>
            <a:rect l="l" t="t" r="r" b="b"/>
            <a:pathLst>
              <a:path w="6354480" h="4209843">
                <a:moveTo>
                  <a:pt x="0" y="0"/>
                </a:moveTo>
                <a:lnTo>
                  <a:pt x="6354480" y="0"/>
                </a:lnTo>
                <a:lnTo>
                  <a:pt x="6354480" y="4209844"/>
                </a:lnTo>
                <a:lnTo>
                  <a:pt x="0" y="42098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>
            <a:off x="3997414" y="8151532"/>
            <a:ext cx="1337484" cy="1106768"/>
          </a:xfrm>
          <a:custGeom>
            <a:avLst/>
            <a:gdLst/>
            <a:ahLst/>
            <a:cxnLst/>
            <a:rect l="l" t="t" r="r" b="b"/>
            <a:pathLst>
              <a:path w="1337484" h="1106768">
                <a:moveTo>
                  <a:pt x="0" y="0"/>
                </a:moveTo>
                <a:lnTo>
                  <a:pt x="1337484" y="0"/>
                </a:lnTo>
                <a:lnTo>
                  <a:pt x="1337484" y="1106768"/>
                </a:lnTo>
                <a:lnTo>
                  <a:pt x="0" y="1106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Freeform 6"/>
          <p:cNvSpPr/>
          <p:nvPr/>
        </p:nvSpPr>
        <p:spPr>
          <a:xfrm>
            <a:off x="8566664" y="1293686"/>
            <a:ext cx="3252291" cy="2528656"/>
          </a:xfrm>
          <a:custGeom>
            <a:avLst/>
            <a:gdLst/>
            <a:ahLst/>
            <a:cxnLst/>
            <a:rect l="l" t="t" r="r" b="b"/>
            <a:pathLst>
              <a:path w="3252291" h="2528656">
                <a:moveTo>
                  <a:pt x="0" y="0"/>
                </a:moveTo>
                <a:lnTo>
                  <a:pt x="3252292" y="0"/>
                </a:lnTo>
                <a:lnTo>
                  <a:pt x="3252292" y="2528656"/>
                </a:lnTo>
                <a:lnTo>
                  <a:pt x="0" y="252865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7" name="Freeform 7"/>
          <p:cNvSpPr/>
          <p:nvPr/>
        </p:nvSpPr>
        <p:spPr>
          <a:xfrm>
            <a:off x="13875997" y="1513133"/>
            <a:ext cx="2107153" cy="2309209"/>
          </a:xfrm>
          <a:custGeom>
            <a:avLst/>
            <a:gdLst/>
            <a:ahLst/>
            <a:cxnLst/>
            <a:rect l="l" t="t" r="r" b="b"/>
            <a:pathLst>
              <a:path w="2107153" h="2309209">
                <a:moveTo>
                  <a:pt x="0" y="0"/>
                </a:moveTo>
                <a:lnTo>
                  <a:pt x="2107153" y="0"/>
                </a:lnTo>
                <a:lnTo>
                  <a:pt x="2107153" y="2309209"/>
                </a:lnTo>
                <a:lnTo>
                  <a:pt x="0" y="23092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8" name="Freeform 8"/>
          <p:cNvSpPr/>
          <p:nvPr/>
        </p:nvSpPr>
        <p:spPr>
          <a:xfrm>
            <a:off x="8938295" y="5143500"/>
            <a:ext cx="2822129" cy="2691606"/>
          </a:xfrm>
          <a:custGeom>
            <a:avLst/>
            <a:gdLst/>
            <a:ahLst/>
            <a:cxnLst/>
            <a:rect l="l" t="t" r="r" b="b"/>
            <a:pathLst>
              <a:path w="2822129" h="2691606">
                <a:moveTo>
                  <a:pt x="0" y="0"/>
                </a:moveTo>
                <a:lnTo>
                  <a:pt x="2822129" y="0"/>
                </a:lnTo>
                <a:lnTo>
                  <a:pt x="2822129" y="2691606"/>
                </a:lnTo>
                <a:lnTo>
                  <a:pt x="0" y="269160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9" name="Freeform 9"/>
          <p:cNvSpPr/>
          <p:nvPr/>
        </p:nvSpPr>
        <p:spPr>
          <a:xfrm>
            <a:off x="13974822" y="5381163"/>
            <a:ext cx="2658207" cy="2216280"/>
          </a:xfrm>
          <a:custGeom>
            <a:avLst/>
            <a:gdLst/>
            <a:ahLst/>
            <a:cxnLst/>
            <a:rect l="l" t="t" r="r" b="b"/>
            <a:pathLst>
              <a:path w="2658207" h="2216280">
                <a:moveTo>
                  <a:pt x="0" y="0"/>
                </a:moveTo>
                <a:lnTo>
                  <a:pt x="2658207" y="0"/>
                </a:lnTo>
                <a:lnTo>
                  <a:pt x="2658207" y="2216280"/>
                </a:lnTo>
                <a:lnTo>
                  <a:pt x="0" y="221628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0" name="TextBox 10"/>
          <p:cNvSpPr txBox="1"/>
          <p:nvPr/>
        </p:nvSpPr>
        <p:spPr>
          <a:xfrm>
            <a:off x="13226118" y="4156375"/>
            <a:ext cx="3406912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915646"/>
                </a:solidFill>
                <a:latin typeface="Catamaran Bold"/>
              </a:rPr>
              <a:t>Průběh těhotenství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465580" y="7939699"/>
            <a:ext cx="3406912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915646"/>
                </a:solidFill>
                <a:latin typeface="Catamaran Bold"/>
              </a:rPr>
              <a:t>Dostupnost pohotovostní péče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566664" y="4156375"/>
            <a:ext cx="3406912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915646"/>
                </a:solidFill>
                <a:latin typeface="Catamaran Bold"/>
              </a:rPr>
              <a:t>Zdravotní péče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3908067"/>
            <a:ext cx="6749790" cy="2226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40"/>
              </a:lnSpc>
              <a:spcBef>
                <a:spcPct val="0"/>
              </a:spcBef>
            </a:pPr>
            <a:r>
              <a:rPr lang="en-US" sz="8000">
                <a:solidFill>
                  <a:srgbClr val="915646"/>
                </a:solidFill>
                <a:latin typeface="Catamaran Bold"/>
              </a:rPr>
              <a:t>Co musí žena zvážit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8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33613">
            <a:off x="14407889" y="7519960"/>
            <a:ext cx="6354480" cy="4209843"/>
          </a:xfrm>
          <a:custGeom>
            <a:avLst/>
            <a:gdLst/>
            <a:ahLst/>
            <a:cxnLst/>
            <a:rect l="l" t="t" r="r" b="b"/>
            <a:pathLst>
              <a:path w="6354480" h="4209843">
                <a:moveTo>
                  <a:pt x="0" y="0"/>
                </a:moveTo>
                <a:lnTo>
                  <a:pt x="6354480" y="0"/>
                </a:lnTo>
                <a:lnTo>
                  <a:pt x="6354480" y="4209843"/>
                </a:lnTo>
                <a:lnTo>
                  <a:pt x="0" y="42098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 rot="-1116260">
            <a:off x="14966912" y="975617"/>
            <a:ext cx="2877835" cy="3250121"/>
          </a:xfrm>
          <a:custGeom>
            <a:avLst/>
            <a:gdLst/>
            <a:ahLst/>
            <a:cxnLst/>
            <a:rect l="l" t="t" r="r" b="b"/>
            <a:pathLst>
              <a:path w="2877835" h="3250121">
                <a:moveTo>
                  <a:pt x="0" y="0"/>
                </a:moveTo>
                <a:lnTo>
                  <a:pt x="2877835" y="0"/>
                </a:lnTo>
                <a:lnTo>
                  <a:pt x="2877835" y="3250121"/>
                </a:lnTo>
                <a:lnTo>
                  <a:pt x="0" y="32501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TextBox 4"/>
          <p:cNvSpPr txBox="1"/>
          <p:nvPr/>
        </p:nvSpPr>
        <p:spPr>
          <a:xfrm>
            <a:off x="6364118" y="3271358"/>
            <a:ext cx="7908174" cy="7508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2" lvl="1" indent="-377821">
              <a:lnSpc>
                <a:spcPts val="5949"/>
              </a:lnSpc>
              <a:buFont typeface="Arial"/>
              <a:buChar char="•"/>
            </a:pPr>
            <a:r>
              <a:rPr lang="en-US" sz="3499">
                <a:solidFill>
                  <a:srgbClr val="7784C0"/>
                </a:solidFill>
                <a:latin typeface="Catamaran Bold"/>
              </a:rPr>
              <a:t>Případná odpovědnost rodičů by se musela posuzovat v každém jednotlivém případě s ohledem nato, jestli si rodiče počínali dostatečně preventivně a rozhodli se tak, jak by se rozhodl člověk průměrného rozumu.</a:t>
            </a:r>
          </a:p>
          <a:p>
            <a:pPr>
              <a:lnSpc>
                <a:spcPts val="5949"/>
              </a:lnSpc>
            </a:pPr>
            <a:endParaRPr lang="en-US" sz="3499">
              <a:solidFill>
                <a:srgbClr val="7784C0"/>
              </a:solidFill>
              <a:latin typeface="Catamaran Bold"/>
            </a:endParaRPr>
          </a:p>
          <a:p>
            <a:pPr>
              <a:lnSpc>
                <a:spcPts val="5949"/>
              </a:lnSpc>
            </a:pPr>
            <a:endParaRPr lang="en-US" sz="3499">
              <a:solidFill>
                <a:srgbClr val="7784C0"/>
              </a:solidFill>
              <a:latin typeface="Catamaran Bold"/>
            </a:endParaRPr>
          </a:p>
          <a:p>
            <a:pPr algn="l">
              <a:lnSpc>
                <a:spcPts val="5949"/>
              </a:lnSpc>
            </a:pPr>
            <a:endParaRPr lang="en-US" sz="3499">
              <a:solidFill>
                <a:srgbClr val="7784C0"/>
              </a:solidFill>
              <a:latin typeface="Catamaran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54891" y="4073752"/>
            <a:ext cx="4521758" cy="4114800"/>
          </a:xfrm>
          <a:custGeom>
            <a:avLst/>
            <a:gdLst/>
            <a:ahLst/>
            <a:cxnLst/>
            <a:rect l="l" t="t" r="r" b="b"/>
            <a:pathLst>
              <a:path w="4521758" h="4114800">
                <a:moveTo>
                  <a:pt x="0" y="0"/>
                </a:moveTo>
                <a:lnTo>
                  <a:pt x="4521758" y="0"/>
                </a:lnTo>
                <a:lnTo>
                  <a:pt x="45217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TextBox 6"/>
          <p:cNvSpPr txBox="1"/>
          <p:nvPr/>
        </p:nvSpPr>
        <p:spPr>
          <a:xfrm>
            <a:off x="6680749" y="1469107"/>
            <a:ext cx="7274912" cy="113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640"/>
              </a:lnSpc>
              <a:spcBef>
                <a:spcPct val="0"/>
              </a:spcBef>
            </a:pPr>
            <a:r>
              <a:rPr lang="en-US" sz="8000">
                <a:solidFill>
                  <a:srgbClr val="915646"/>
                </a:solidFill>
                <a:latin typeface="Catamaran Bold"/>
              </a:rPr>
              <a:t>Odpovědnost</a:t>
            </a:r>
          </a:p>
        </p:txBody>
      </p:sp>
      <p:sp>
        <p:nvSpPr>
          <p:cNvPr id="7" name="Freeform 7"/>
          <p:cNvSpPr/>
          <p:nvPr/>
        </p:nvSpPr>
        <p:spPr>
          <a:xfrm rot="233613">
            <a:off x="-2751260" y="-1820052"/>
            <a:ext cx="6354480" cy="4209843"/>
          </a:xfrm>
          <a:custGeom>
            <a:avLst/>
            <a:gdLst/>
            <a:ahLst/>
            <a:cxnLst/>
            <a:rect l="l" t="t" r="r" b="b"/>
            <a:pathLst>
              <a:path w="6354480" h="4209843">
                <a:moveTo>
                  <a:pt x="0" y="0"/>
                </a:moveTo>
                <a:lnTo>
                  <a:pt x="6354481" y="0"/>
                </a:lnTo>
                <a:lnTo>
                  <a:pt x="6354481" y="4209843"/>
                </a:lnTo>
                <a:lnTo>
                  <a:pt x="0" y="42098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8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04246">
            <a:off x="-319380" y="1991459"/>
            <a:ext cx="8272750" cy="6556154"/>
          </a:xfrm>
          <a:custGeom>
            <a:avLst/>
            <a:gdLst/>
            <a:ahLst/>
            <a:cxnLst/>
            <a:rect l="l" t="t" r="r" b="b"/>
            <a:pathLst>
              <a:path w="8272750" h="6556154">
                <a:moveTo>
                  <a:pt x="0" y="0"/>
                </a:moveTo>
                <a:lnTo>
                  <a:pt x="8272750" y="0"/>
                </a:lnTo>
                <a:lnTo>
                  <a:pt x="8272750" y="6556154"/>
                </a:lnTo>
                <a:lnTo>
                  <a:pt x="0" y="6556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 rot="-904246">
            <a:off x="8357346" y="1840974"/>
            <a:ext cx="9145660" cy="7247935"/>
          </a:xfrm>
          <a:custGeom>
            <a:avLst/>
            <a:gdLst/>
            <a:ahLst/>
            <a:cxnLst/>
            <a:rect l="l" t="t" r="r" b="b"/>
            <a:pathLst>
              <a:path w="9145660" h="7247935">
                <a:moveTo>
                  <a:pt x="0" y="0"/>
                </a:moveTo>
                <a:lnTo>
                  <a:pt x="9145660" y="0"/>
                </a:lnTo>
                <a:lnTo>
                  <a:pt x="9145660" y="7247935"/>
                </a:lnTo>
                <a:lnTo>
                  <a:pt x="0" y="72479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TextBox 4"/>
          <p:cNvSpPr txBox="1"/>
          <p:nvPr/>
        </p:nvSpPr>
        <p:spPr>
          <a:xfrm>
            <a:off x="3904893" y="1534285"/>
            <a:ext cx="6277769" cy="113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640"/>
              </a:lnSpc>
              <a:spcBef>
                <a:spcPct val="0"/>
              </a:spcBef>
            </a:pPr>
            <a:r>
              <a:rPr lang="en-US" sz="8000">
                <a:solidFill>
                  <a:srgbClr val="915646"/>
                </a:solidFill>
                <a:latin typeface="Catamaran Bold"/>
              </a:rPr>
              <a:t>Domácí porod</a:t>
            </a:r>
          </a:p>
        </p:txBody>
      </p:sp>
      <p:sp>
        <p:nvSpPr>
          <p:cNvPr id="5" name="Freeform 5"/>
          <p:cNvSpPr/>
          <p:nvPr/>
        </p:nvSpPr>
        <p:spPr>
          <a:xfrm rot="-1552765">
            <a:off x="-2856823" y="-125437"/>
            <a:ext cx="4939127" cy="3272171"/>
          </a:xfrm>
          <a:custGeom>
            <a:avLst/>
            <a:gdLst/>
            <a:ahLst/>
            <a:cxnLst/>
            <a:rect l="l" t="t" r="r" b="b"/>
            <a:pathLst>
              <a:path w="4939127" h="3272171">
                <a:moveTo>
                  <a:pt x="0" y="0"/>
                </a:moveTo>
                <a:lnTo>
                  <a:pt x="4939126" y="0"/>
                </a:lnTo>
                <a:lnTo>
                  <a:pt x="4939126" y="3272172"/>
                </a:lnTo>
                <a:lnTo>
                  <a:pt x="0" y="32721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Freeform 6"/>
          <p:cNvSpPr/>
          <p:nvPr/>
        </p:nvSpPr>
        <p:spPr>
          <a:xfrm rot="525919">
            <a:off x="14088716" y="8010108"/>
            <a:ext cx="5317338" cy="3522737"/>
          </a:xfrm>
          <a:custGeom>
            <a:avLst/>
            <a:gdLst/>
            <a:ahLst/>
            <a:cxnLst/>
            <a:rect l="l" t="t" r="r" b="b"/>
            <a:pathLst>
              <a:path w="5317338" h="3522737">
                <a:moveTo>
                  <a:pt x="0" y="0"/>
                </a:moveTo>
                <a:lnTo>
                  <a:pt x="5317338" y="0"/>
                </a:lnTo>
                <a:lnTo>
                  <a:pt x="5317338" y="3522737"/>
                </a:lnTo>
                <a:lnTo>
                  <a:pt x="0" y="35227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7" name="Freeform 7"/>
          <p:cNvSpPr/>
          <p:nvPr/>
        </p:nvSpPr>
        <p:spPr>
          <a:xfrm rot="-1459658">
            <a:off x="4988546" y="7017238"/>
            <a:ext cx="3158566" cy="3187544"/>
          </a:xfrm>
          <a:custGeom>
            <a:avLst/>
            <a:gdLst/>
            <a:ahLst/>
            <a:cxnLst/>
            <a:rect l="l" t="t" r="r" b="b"/>
            <a:pathLst>
              <a:path w="3158566" h="3187544">
                <a:moveTo>
                  <a:pt x="0" y="0"/>
                </a:moveTo>
                <a:lnTo>
                  <a:pt x="3158566" y="0"/>
                </a:lnTo>
                <a:lnTo>
                  <a:pt x="3158566" y="3187544"/>
                </a:lnTo>
                <a:lnTo>
                  <a:pt x="0" y="31875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8" name="Freeform 8"/>
          <p:cNvSpPr/>
          <p:nvPr/>
        </p:nvSpPr>
        <p:spPr>
          <a:xfrm flipH="1">
            <a:off x="10972800" y="-486331"/>
            <a:ext cx="7315200" cy="3152186"/>
          </a:xfrm>
          <a:custGeom>
            <a:avLst/>
            <a:gdLst/>
            <a:ahLst/>
            <a:cxnLst/>
            <a:rect l="l" t="t" r="r" b="b"/>
            <a:pathLst>
              <a:path w="7315200" h="3152186">
                <a:moveTo>
                  <a:pt x="7315200" y="0"/>
                </a:moveTo>
                <a:lnTo>
                  <a:pt x="0" y="0"/>
                </a:lnTo>
                <a:lnTo>
                  <a:pt x="0" y="3152187"/>
                </a:lnTo>
                <a:lnTo>
                  <a:pt x="7315200" y="3152187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9" name="TextBox 9"/>
          <p:cNvSpPr txBox="1"/>
          <p:nvPr/>
        </p:nvSpPr>
        <p:spPr>
          <a:xfrm>
            <a:off x="590213" y="3962398"/>
            <a:ext cx="6453564" cy="5295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2" lvl="1" indent="-377821">
              <a:lnSpc>
                <a:spcPts val="5949"/>
              </a:lnSpc>
              <a:buFont typeface="Arial"/>
              <a:buChar char="•"/>
            </a:pPr>
            <a:r>
              <a:rPr lang="en-US" sz="3499">
                <a:solidFill>
                  <a:srgbClr val="F2E8DF"/>
                </a:solidFill>
                <a:latin typeface="Catamaran Bold"/>
              </a:rPr>
              <a:t>Domácí porody nejsou nelegální. Žena má právo vybrat si místo svého rodiště a nesmí za to být jakkoli postihována.</a:t>
            </a:r>
          </a:p>
          <a:p>
            <a:pPr marL="755642" lvl="1" indent="-377821">
              <a:lnSpc>
                <a:spcPts val="5949"/>
              </a:lnSpc>
              <a:buFont typeface="Arial"/>
              <a:buChar char="•"/>
            </a:pPr>
            <a:endParaRPr lang="en-US" sz="3499">
              <a:solidFill>
                <a:srgbClr val="F2E8DF"/>
              </a:solidFill>
              <a:latin typeface="Catamaran Bold"/>
            </a:endParaRPr>
          </a:p>
          <a:p>
            <a:pPr algn="l">
              <a:lnSpc>
                <a:spcPts val="5949"/>
              </a:lnSpc>
            </a:pPr>
            <a:endParaRPr lang="en-US" sz="3499">
              <a:solidFill>
                <a:srgbClr val="F2E8DF"/>
              </a:solidFill>
              <a:latin typeface="Catamaran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470614" y="3859805"/>
            <a:ext cx="6919124" cy="4498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49"/>
              </a:lnSpc>
            </a:pPr>
            <a:endParaRPr/>
          </a:p>
          <a:p>
            <a:pPr marL="755642" lvl="1" indent="-377821">
              <a:lnSpc>
                <a:spcPts val="5949"/>
              </a:lnSpc>
              <a:buFont typeface="Arial"/>
              <a:buChar char="•"/>
            </a:pPr>
            <a:r>
              <a:rPr lang="en-US" sz="3499">
                <a:solidFill>
                  <a:srgbClr val="F2E8DF"/>
                </a:solidFill>
                <a:latin typeface="Catamaran Bold"/>
              </a:rPr>
              <a:t>Porodní asistentky však mohou čelit přestupkovému řízení, za pomoc ženě při domácím porodu. </a:t>
            </a:r>
          </a:p>
          <a:p>
            <a:pPr algn="l">
              <a:lnSpc>
                <a:spcPts val="5949"/>
              </a:lnSpc>
            </a:pPr>
            <a:endParaRPr lang="en-US" sz="3499">
              <a:solidFill>
                <a:srgbClr val="F2E8DF"/>
              </a:solidFill>
              <a:latin typeface="Catamaran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8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059233" y="4389578"/>
            <a:ext cx="9060770" cy="37933"/>
          </a:xfrm>
          <a:prstGeom prst="line">
            <a:avLst/>
          </a:prstGeom>
          <a:ln w="19050" cap="flat">
            <a:solidFill>
              <a:srgbClr val="CB8F88">
                <a:alpha val="2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 rot="1891657">
            <a:off x="14364249" y="7820830"/>
            <a:ext cx="4702716" cy="3115549"/>
          </a:xfrm>
          <a:custGeom>
            <a:avLst/>
            <a:gdLst/>
            <a:ahLst/>
            <a:cxnLst/>
            <a:rect l="l" t="t" r="r" b="b"/>
            <a:pathLst>
              <a:path w="4702716" h="3115549">
                <a:moveTo>
                  <a:pt x="0" y="0"/>
                </a:moveTo>
                <a:lnTo>
                  <a:pt x="4702716" y="0"/>
                </a:lnTo>
                <a:lnTo>
                  <a:pt x="4702716" y="3115549"/>
                </a:lnTo>
                <a:lnTo>
                  <a:pt x="0" y="31155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 rot="-1201688" flipH="1">
            <a:off x="5991878" y="765068"/>
            <a:ext cx="1779536" cy="2565096"/>
          </a:xfrm>
          <a:custGeom>
            <a:avLst/>
            <a:gdLst/>
            <a:ahLst/>
            <a:cxnLst/>
            <a:rect l="l" t="t" r="r" b="b"/>
            <a:pathLst>
              <a:path w="1779536" h="2565096">
                <a:moveTo>
                  <a:pt x="1779535" y="0"/>
                </a:moveTo>
                <a:lnTo>
                  <a:pt x="0" y="0"/>
                </a:lnTo>
                <a:lnTo>
                  <a:pt x="0" y="2565096"/>
                </a:lnTo>
                <a:lnTo>
                  <a:pt x="1779535" y="2565096"/>
                </a:lnTo>
                <a:lnTo>
                  <a:pt x="177953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 rot="-1552765">
            <a:off x="-1937438" y="-464737"/>
            <a:ext cx="4939127" cy="3272171"/>
          </a:xfrm>
          <a:custGeom>
            <a:avLst/>
            <a:gdLst/>
            <a:ahLst/>
            <a:cxnLst/>
            <a:rect l="l" t="t" r="r" b="b"/>
            <a:pathLst>
              <a:path w="4939127" h="3272171">
                <a:moveTo>
                  <a:pt x="0" y="0"/>
                </a:moveTo>
                <a:lnTo>
                  <a:pt x="4939126" y="0"/>
                </a:lnTo>
                <a:lnTo>
                  <a:pt x="4939126" y="3272172"/>
                </a:lnTo>
                <a:lnTo>
                  <a:pt x="0" y="32721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Freeform 6"/>
          <p:cNvSpPr/>
          <p:nvPr/>
        </p:nvSpPr>
        <p:spPr>
          <a:xfrm>
            <a:off x="1028700" y="2057400"/>
            <a:ext cx="6912864" cy="8229600"/>
          </a:xfrm>
          <a:custGeom>
            <a:avLst/>
            <a:gdLst/>
            <a:ahLst/>
            <a:cxnLst/>
            <a:rect l="l" t="t" r="r" b="b"/>
            <a:pathLst>
              <a:path w="6912864" h="8229600">
                <a:moveTo>
                  <a:pt x="0" y="0"/>
                </a:moveTo>
                <a:lnTo>
                  <a:pt x="6912864" y="0"/>
                </a:lnTo>
                <a:lnTo>
                  <a:pt x="691286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7" name="TextBox 7"/>
          <p:cNvSpPr txBox="1"/>
          <p:nvPr/>
        </p:nvSpPr>
        <p:spPr>
          <a:xfrm>
            <a:off x="9741719" y="1246041"/>
            <a:ext cx="5717427" cy="2475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60"/>
              </a:lnSpc>
            </a:pPr>
            <a:r>
              <a:rPr lang="en-US" sz="8000">
                <a:solidFill>
                  <a:srgbClr val="915646"/>
                </a:solidFill>
                <a:latin typeface="Catamaran Bold"/>
              </a:rPr>
              <a:t>Porodní asistentka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059233" y="4584440"/>
            <a:ext cx="8067985" cy="2994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2" lvl="1" indent="-377821">
              <a:lnSpc>
                <a:spcPts val="5949"/>
              </a:lnSpc>
              <a:buFont typeface="Arial"/>
              <a:buChar char="•"/>
            </a:pPr>
            <a:r>
              <a:rPr lang="en-US" sz="3499">
                <a:solidFill>
                  <a:srgbClr val="7784C0"/>
                </a:solidFill>
                <a:latin typeface="Catamaran Bold"/>
              </a:rPr>
              <a:t>Porodní asistentky jsou nelékařským zdravotním povoláním podle zákona č. 96/2004 Sb.</a:t>
            </a:r>
          </a:p>
          <a:p>
            <a:pPr algn="l">
              <a:lnSpc>
                <a:spcPts val="5949"/>
              </a:lnSpc>
            </a:pPr>
            <a:endParaRPr lang="en-US" sz="3499">
              <a:solidFill>
                <a:srgbClr val="7784C0"/>
              </a:solidFill>
              <a:latin typeface="Catamaran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8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04246">
            <a:off x="-295952" y="1641427"/>
            <a:ext cx="8411968" cy="6666485"/>
          </a:xfrm>
          <a:custGeom>
            <a:avLst/>
            <a:gdLst/>
            <a:ahLst/>
            <a:cxnLst/>
            <a:rect l="l" t="t" r="r" b="b"/>
            <a:pathLst>
              <a:path w="8411968" h="6666485">
                <a:moveTo>
                  <a:pt x="0" y="0"/>
                </a:moveTo>
                <a:lnTo>
                  <a:pt x="8411969" y="0"/>
                </a:lnTo>
                <a:lnTo>
                  <a:pt x="8411969" y="6666485"/>
                </a:lnTo>
                <a:lnTo>
                  <a:pt x="0" y="66664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 rot="-904246">
            <a:off x="7579870" y="1092560"/>
            <a:ext cx="10771341" cy="8536288"/>
          </a:xfrm>
          <a:custGeom>
            <a:avLst/>
            <a:gdLst/>
            <a:ahLst/>
            <a:cxnLst/>
            <a:rect l="l" t="t" r="r" b="b"/>
            <a:pathLst>
              <a:path w="10771341" h="8536288">
                <a:moveTo>
                  <a:pt x="0" y="0"/>
                </a:moveTo>
                <a:lnTo>
                  <a:pt x="10771342" y="0"/>
                </a:lnTo>
                <a:lnTo>
                  <a:pt x="10771342" y="8536288"/>
                </a:lnTo>
                <a:lnTo>
                  <a:pt x="0" y="85362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TextBox 4"/>
          <p:cNvSpPr txBox="1"/>
          <p:nvPr/>
        </p:nvSpPr>
        <p:spPr>
          <a:xfrm>
            <a:off x="1739141" y="1175487"/>
            <a:ext cx="8278177" cy="113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640"/>
              </a:lnSpc>
              <a:spcBef>
                <a:spcPct val="0"/>
              </a:spcBef>
            </a:pPr>
            <a:r>
              <a:rPr lang="en-US" sz="8000">
                <a:solidFill>
                  <a:srgbClr val="915646"/>
                </a:solidFill>
                <a:latin typeface="Catamaran Bold"/>
              </a:rPr>
              <a:t>Porodní asistentka</a:t>
            </a:r>
          </a:p>
        </p:txBody>
      </p:sp>
      <p:sp>
        <p:nvSpPr>
          <p:cNvPr id="5" name="Freeform 5"/>
          <p:cNvSpPr/>
          <p:nvPr/>
        </p:nvSpPr>
        <p:spPr>
          <a:xfrm rot="-1552765">
            <a:off x="-2856823" y="-125437"/>
            <a:ext cx="4939127" cy="3272171"/>
          </a:xfrm>
          <a:custGeom>
            <a:avLst/>
            <a:gdLst/>
            <a:ahLst/>
            <a:cxnLst/>
            <a:rect l="l" t="t" r="r" b="b"/>
            <a:pathLst>
              <a:path w="4939127" h="3272171">
                <a:moveTo>
                  <a:pt x="0" y="0"/>
                </a:moveTo>
                <a:lnTo>
                  <a:pt x="4939126" y="0"/>
                </a:lnTo>
                <a:lnTo>
                  <a:pt x="4939126" y="3272172"/>
                </a:lnTo>
                <a:lnTo>
                  <a:pt x="0" y="32721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Freeform 6"/>
          <p:cNvSpPr/>
          <p:nvPr/>
        </p:nvSpPr>
        <p:spPr>
          <a:xfrm rot="-1652226" flipH="1">
            <a:off x="5512891" y="6934420"/>
            <a:ext cx="2284897" cy="3293546"/>
          </a:xfrm>
          <a:custGeom>
            <a:avLst/>
            <a:gdLst/>
            <a:ahLst/>
            <a:cxnLst/>
            <a:rect l="l" t="t" r="r" b="b"/>
            <a:pathLst>
              <a:path w="2284897" h="3293546">
                <a:moveTo>
                  <a:pt x="2284897" y="0"/>
                </a:moveTo>
                <a:lnTo>
                  <a:pt x="0" y="0"/>
                </a:lnTo>
                <a:lnTo>
                  <a:pt x="0" y="3293546"/>
                </a:lnTo>
                <a:lnTo>
                  <a:pt x="2284897" y="3293546"/>
                </a:lnTo>
                <a:lnTo>
                  <a:pt x="228489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7" name="Freeform 7"/>
          <p:cNvSpPr/>
          <p:nvPr/>
        </p:nvSpPr>
        <p:spPr>
          <a:xfrm rot="525919">
            <a:off x="14088716" y="8010108"/>
            <a:ext cx="5317338" cy="3522737"/>
          </a:xfrm>
          <a:custGeom>
            <a:avLst/>
            <a:gdLst/>
            <a:ahLst/>
            <a:cxnLst/>
            <a:rect l="l" t="t" r="r" b="b"/>
            <a:pathLst>
              <a:path w="5317338" h="3522737">
                <a:moveTo>
                  <a:pt x="0" y="0"/>
                </a:moveTo>
                <a:lnTo>
                  <a:pt x="5317338" y="0"/>
                </a:lnTo>
                <a:lnTo>
                  <a:pt x="5317338" y="3522737"/>
                </a:lnTo>
                <a:lnTo>
                  <a:pt x="0" y="35227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8" name="Freeform 8"/>
          <p:cNvSpPr/>
          <p:nvPr/>
        </p:nvSpPr>
        <p:spPr>
          <a:xfrm>
            <a:off x="14192697" y="293348"/>
            <a:ext cx="3066603" cy="2810124"/>
          </a:xfrm>
          <a:custGeom>
            <a:avLst/>
            <a:gdLst/>
            <a:ahLst/>
            <a:cxnLst/>
            <a:rect l="l" t="t" r="r" b="b"/>
            <a:pathLst>
              <a:path w="3066603" h="2810124">
                <a:moveTo>
                  <a:pt x="0" y="0"/>
                </a:moveTo>
                <a:lnTo>
                  <a:pt x="3066603" y="0"/>
                </a:lnTo>
                <a:lnTo>
                  <a:pt x="3066603" y="2810124"/>
                </a:lnTo>
                <a:lnTo>
                  <a:pt x="0" y="28101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9" name="TextBox 9"/>
          <p:cNvSpPr txBox="1"/>
          <p:nvPr/>
        </p:nvSpPr>
        <p:spPr>
          <a:xfrm>
            <a:off x="715394" y="3047155"/>
            <a:ext cx="6389276" cy="5251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2" lvl="1" indent="-377821">
              <a:lnSpc>
                <a:spcPts val="5949"/>
              </a:lnSpc>
              <a:buFont typeface="Arial"/>
              <a:buChar char="•"/>
            </a:pPr>
            <a:r>
              <a:rPr lang="en-US" sz="3499">
                <a:solidFill>
                  <a:srgbClr val="F2E8DF"/>
                </a:solidFill>
                <a:latin typeface="Catamaran Bold"/>
              </a:rPr>
              <a:t>Porodní asistentka je poskytovatel zdravotní péče, proto se na ní vztahuje i povinnost poskytovat zdravotní služby na náležité odborné úrovni.</a:t>
            </a:r>
          </a:p>
          <a:p>
            <a:pPr algn="l">
              <a:lnSpc>
                <a:spcPts val="5949"/>
              </a:lnSpc>
            </a:pPr>
            <a:endParaRPr lang="en-US" sz="3499">
              <a:solidFill>
                <a:srgbClr val="F2E8DF"/>
              </a:solidFill>
              <a:latin typeface="Catamaran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366185" y="3047155"/>
            <a:ext cx="8122987" cy="5251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2" lvl="1" indent="-377821" algn="l">
              <a:lnSpc>
                <a:spcPts val="5949"/>
              </a:lnSpc>
              <a:buFont typeface="Arial"/>
              <a:buChar char="•"/>
            </a:pPr>
            <a:r>
              <a:rPr lang="en-US" sz="3499">
                <a:solidFill>
                  <a:srgbClr val="F2E8DF"/>
                </a:solidFill>
                <a:latin typeface="Catamaran Bold"/>
              </a:rPr>
              <a:t>Domácnost rodičky není zdravotnickým zařízením, které by splňovalo požadavky podle vyhlášky č. 92/2012 Sb., o požadavcích na minimální technické a věcné vybavení zdravotnických zařízení a kontaktních pracovišť domácí péče.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469</Words>
  <Application>Microsoft Office PowerPoint</Application>
  <PresentationFormat>Custom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Catamaran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Právní aspekty domácíh porodu</dc:title>
  <cp:lastModifiedBy>Natálie Vodová</cp:lastModifiedBy>
  <cp:revision>3</cp:revision>
  <dcterms:created xsi:type="dcterms:W3CDTF">2006-08-16T00:00:00Z</dcterms:created>
  <dcterms:modified xsi:type="dcterms:W3CDTF">2024-01-04T17:09:14Z</dcterms:modified>
  <dc:identifier>DAF4Xnbi4NU</dc:identifier>
</cp:coreProperties>
</file>