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710" r:id="rId4"/>
  </p:sldMasterIdLst>
  <p:notesMasterIdLst>
    <p:notesMasterId r:id="rId22"/>
  </p:notesMasterIdLst>
  <p:sldIdLst>
    <p:sldId id="256" r:id="rId5"/>
    <p:sldId id="257" r:id="rId6"/>
    <p:sldId id="258" r:id="rId7"/>
    <p:sldId id="347" r:id="rId8"/>
    <p:sldId id="350" r:id="rId9"/>
    <p:sldId id="348" r:id="rId10"/>
    <p:sldId id="355" r:id="rId11"/>
    <p:sldId id="356" r:id="rId12"/>
    <p:sldId id="352" r:id="rId13"/>
    <p:sldId id="354" r:id="rId14"/>
    <p:sldId id="358" r:id="rId15"/>
    <p:sldId id="351" r:id="rId16"/>
    <p:sldId id="266" r:id="rId17"/>
    <p:sldId id="357" r:id="rId18"/>
    <p:sldId id="349" r:id="rId19"/>
    <p:sldId id="277" r:id="rId20"/>
    <p:sldId id="353" r:id="rId21"/>
  </p:sldIdLst>
  <p:sldSz cx="9144000" cy="5143500" type="screen16x9"/>
  <p:notesSz cx="6858000" cy="9144000"/>
  <p:embeddedFontLst>
    <p:embeddedFont>
      <p:font typeface="Didact Gothic" panose="00000500000000000000" pitchFamily="2" charset="0"/>
      <p:regular r:id="rId23"/>
    </p:embeddedFont>
    <p:embeddedFont>
      <p:font typeface="Julius Sans One" panose="020B0604020202020204" charset="0"/>
      <p:regular r:id="rId24"/>
    </p:embeddedFont>
    <p:embeddedFont>
      <p:font typeface="Montserrat" panose="00000500000000000000" pitchFamily="2" charset="-18"/>
      <p:regular r:id="rId25"/>
      <p:bold r:id="rId26"/>
      <p:italic r:id="rId27"/>
      <p:boldItalic r:id="rId28"/>
    </p:embeddedFont>
    <p:embeddedFont>
      <p:font typeface="Questrial" pitchFamily="2" charset="-18"/>
      <p:regular r:id="rId2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4464">
          <p15:clr>
            <a:srgbClr val="9AA0A6"/>
          </p15:clr>
        </p15:guide>
        <p15:guide id="2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239A4B-28F3-45B1-A502-CFB87EF82FDA}" v="80" dt="2024-01-05T13:14:20.683"/>
  </p1510:revLst>
</p1510:revInfo>
</file>

<file path=ppt/tableStyles.xml><?xml version="1.0" encoding="utf-8"?>
<a:tblStyleLst xmlns:a="http://schemas.openxmlformats.org/drawingml/2006/main" def="{AAB31309-F711-464E-A807-9D6D90C23EE6}">
  <a:tblStyle styleId="{AAB31309-F711-464E-A807-9D6D90C23EE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6139" autoAdjust="0"/>
  </p:normalViewPr>
  <p:slideViewPr>
    <p:cSldViewPr snapToGrid="0">
      <p:cViewPr varScale="1">
        <p:scale>
          <a:sx n="146" d="100"/>
          <a:sy n="146" d="100"/>
        </p:scale>
        <p:origin x="1116" y="108"/>
      </p:cViewPr>
      <p:guideLst>
        <p:guide pos="4464"/>
        <p:guide orient="horz" pos="1620"/>
      </p:guideLst>
    </p:cSldViewPr>
  </p:slideViewPr>
  <p:notesTextViewPr>
    <p:cViewPr>
      <p:scale>
        <a:sx n="33" d="100"/>
        <a:sy n="33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font" Target="fonts/font4.fntdata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font" Target="fonts/font3.fntdata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font" Target="fonts/font7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font" Target="fonts/font2.fntdata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font" Target="fonts/font1.fntdata"/><Relationship Id="rId28" Type="http://schemas.openxmlformats.org/officeDocument/2006/relationships/font" Target="fonts/font6.fntdata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font" Target="fonts/font5.fntdata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g8f4bd20341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1" name="Google Shape;461;g8f4bd20341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g8f6f6f201e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8" name="Google Shape;468;g8f6f6f201e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905668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g8f6f6f201e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8" name="Google Shape;468;g8f6f6f201e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49318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Google Shape;561;g7b02797fa4_2_17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2" name="Google Shape;562;g7b02797fa4_2_17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Google Shape;554;g7b02797fa4_2_2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5" name="Google Shape;555;g7b02797fa4_2_2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136408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g8f6f6f201e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8" name="Google Shape;468;g8f6f6f201e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349881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" name="Google Shape;678;ga1249ffcf0_1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9" name="Google Shape;679;ga1249ffcf0_1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g8f6f6f201e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8" name="Google Shape;468;g8f6f6f201e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300242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g8f6f6f201e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8" name="Google Shape;468;g8f6f6f201e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g7b02797fa4_2_17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5" name="Google Shape;475;g7b02797fa4_2_17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g8f6f6f201e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8" name="Google Shape;468;g8f6f6f201e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770567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Google Shape;554;g7b02797fa4_2_2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5" name="Google Shape;555;g7b02797fa4_2_2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40389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ga1249ffcf0_1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7" name="Google Shape;617;ga1249ffcf0_1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789896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Google Shape;561;g7b02797fa4_2_17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2" name="Google Shape;562;g7b02797fa4_2_17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627677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g8f4bd20341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1" name="Google Shape;461;g8f4bd20341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154985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Google Shape;561;g7b02797fa4_2_17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2" name="Google Shape;562;g7b02797fa4_2_17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06007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5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-3537625" y="711975"/>
            <a:ext cx="7035600" cy="3277200"/>
          </a:xfrm>
          <a:prstGeom prst="triangle">
            <a:avLst>
              <a:gd name="adj" fmla="val 50000"/>
            </a:avLst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0" y="1255025"/>
            <a:ext cx="4322700" cy="3891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1034200" y="0"/>
            <a:ext cx="10867800" cy="5143500"/>
          </a:xfrm>
          <a:prstGeom prst="triangle">
            <a:avLst>
              <a:gd name="adj" fmla="val 49850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805750" y="2198675"/>
            <a:ext cx="4322700" cy="150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700"/>
              <a:buFont typeface="Julius Sans One"/>
              <a:buNone/>
              <a:defRPr sz="4000" b="1">
                <a:solidFill>
                  <a:schemeClr val="lt1"/>
                </a:solidFill>
                <a:latin typeface="Julius Sans One"/>
                <a:ea typeface="Julius Sans One"/>
                <a:cs typeface="Julius Sans One"/>
                <a:sym typeface="Julius Sans On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4299250" y="4154375"/>
            <a:ext cx="3829200" cy="24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Questrial"/>
              <a:buNone/>
              <a:defRPr sz="1400"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Questrial"/>
              <a:buNone/>
              <a:defRPr sz="28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Questrial"/>
              <a:buNone/>
              <a:defRPr sz="28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Questrial"/>
              <a:buNone/>
              <a:defRPr sz="28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Questrial"/>
              <a:buNone/>
              <a:defRPr sz="28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Questrial"/>
              <a:buNone/>
              <a:defRPr sz="28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Questrial"/>
              <a:buNone/>
              <a:defRPr sz="28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Questrial"/>
              <a:buNone/>
              <a:defRPr sz="28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Questrial"/>
              <a:buNone/>
              <a:defRPr sz="2800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7">
  <p:cSld name="TITLE_ONLY_1_1">
    <p:bg>
      <p:bgPr>
        <a:solidFill>
          <a:schemeClr val="dk1"/>
        </a:solidFill>
        <a:effectLst/>
      </p:bgPr>
    </p:bg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44"/>
          <p:cNvSpPr txBox="1">
            <a:spLocks noGrp="1"/>
          </p:cNvSpPr>
          <p:nvPr>
            <p:ph type="title"/>
          </p:nvPr>
        </p:nvSpPr>
        <p:spPr>
          <a:xfrm>
            <a:off x="892050" y="530725"/>
            <a:ext cx="7359900" cy="52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3000" b="1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39" name="Google Shape;339;p44"/>
          <p:cNvSpPr/>
          <p:nvPr/>
        </p:nvSpPr>
        <p:spPr>
          <a:xfrm rot="10800000" flipH="1">
            <a:off x="-229775" y="-360250"/>
            <a:ext cx="2292600" cy="20841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0" name="Google Shape;340;p44"/>
          <p:cNvSpPr/>
          <p:nvPr/>
        </p:nvSpPr>
        <p:spPr>
          <a:xfrm>
            <a:off x="6989900" y="3447800"/>
            <a:ext cx="5364900" cy="2516400"/>
          </a:xfrm>
          <a:prstGeom prst="triangle">
            <a:avLst>
              <a:gd name="adj" fmla="val 50000"/>
            </a:avLst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0">
  <p:cSld name="TITLE_AND_BODY_1">
    <p:bg>
      <p:bgPr>
        <a:solidFill>
          <a:schemeClr val="accent5"/>
        </a:solidFill>
        <a:effectLst/>
      </p:bgPr>
    </p:bg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49"/>
          <p:cNvSpPr txBox="1">
            <a:spLocks noGrp="1"/>
          </p:cNvSpPr>
          <p:nvPr>
            <p:ph type="title"/>
          </p:nvPr>
        </p:nvSpPr>
        <p:spPr>
          <a:xfrm>
            <a:off x="713225" y="530725"/>
            <a:ext cx="7710900" cy="52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3000" b="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60" name="Google Shape;360;p49"/>
          <p:cNvSpPr/>
          <p:nvPr/>
        </p:nvSpPr>
        <p:spPr>
          <a:xfrm>
            <a:off x="-1681400" y="2482100"/>
            <a:ext cx="3405900" cy="3302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</p:txBody>
      </p:sp>
      <p:sp>
        <p:nvSpPr>
          <p:cNvPr id="361" name="Google Shape;361;p49"/>
          <p:cNvSpPr/>
          <p:nvPr/>
        </p:nvSpPr>
        <p:spPr>
          <a:xfrm rot="10800000">
            <a:off x="6494725" y="-1182250"/>
            <a:ext cx="3405900" cy="33024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</p:txBody>
      </p:sp>
      <p:sp>
        <p:nvSpPr>
          <p:cNvPr id="362" name="Google Shape;362;p49"/>
          <p:cNvSpPr/>
          <p:nvPr/>
        </p:nvSpPr>
        <p:spPr>
          <a:xfrm rot="10800000">
            <a:off x="5515225" y="-1807100"/>
            <a:ext cx="5364900" cy="2516400"/>
          </a:xfrm>
          <a:prstGeom prst="triangle">
            <a:avLst>
              <a:gd name="adj" fmla="val 50000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3" name="Google Shape;363;p49"/>
          <p:cNvSpPr txBox="1">
            <a:spLocks noGrp="1"/>
          </p:cNvSpPr>
          <p:nvPr>
            <p:ph type="body" idx="1"/>
          </p:nvPr>
        </p:nvSpPr>
        <p:spPr>
          <a:xfrm>
            <a:off x="713225" y="1424150"/>
            <a:ext cx="7710900" cy="32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508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lvl="1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">
  <p:cSld name="CUSTOM_35">
    <p:spTree>
      <p:nvGrpSpPr>
        <p:cNvPr id="1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p57"/>
          <p:cNvSpPr/>
          <p:nvPr/>
        </p:nvSpPr>
        <p:spPr>
          <a:xfrm flipH="1">
            <a:off x="7024500" y="2600625"/>
            <a:ext cx="3405900" cy="3302400"/>
          </a:xfrm>
          <a:prstGeom prst="rtTriangl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</p:txBody>
      </p:sp>
      <p:sp>
        <p:nvSpPr>
          <p:cNvPr id="432" name="Google Shape;432;p57"/>
          <p:cNvSpPr/>
          <p:nvPr/>
        </p:nvSpPr>
        <p:spPr>
          <a:xfrm flipH="1">
            <a:off x="7128800" y="2600625"/>
            <a:ext cx="3405900" cy="33024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</p:txBody>
      </p:sp>
      <p:sp>
        <p:nvSpPr>
          <p:cNvPr id="433" name="Google Shape;433;p57"/>
          <p:cNvSpPr/>
          <p:nvPr/>
        </p:nvSpPr>
        <p:spPr>
          <a:xfrm rot="10800000" flipH="1">
            <a:off x="-762425" y="-915550"/>
            <a:ext cx="3405900" cy="33024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</p:txBody>
      </p:sp>
      <p:sp>
        <p:nvSpPr>
          <p:cNvPr id="434" name="Google Shape;434;p57"/>
          <p:cNvSpPr/>
          <p:nvPr/>
        </p:nvSpPr>
        <p:spPr>
          <a:xfrm rot="10800000" flipH="1">
            <a:off x="-1681400" y="-1522625"/>
            <a:ext cx="5364900" cy="2516400"/>
          </a:xfrm>
          <a:prstGeom prst="triangle">
            <a:avLst>
              <a:gd name="adj" fmla="val 50000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 1">
  <p:cSld name="CUSTOM_35_1"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p58"/>
          <p:cNvSpPr/>
          <p:nvPr/>
        </p:nvSpPr>
        <p:spPr>
          <a:xfrm rot="10800000" flipH="1">
            <a:off x="0" y="-36200"/>
            <a:ext cx="2292600" cy="20841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" name="Google Shape;437;p58"/>
          <p:cNvSpPr/>
          <p:nvPr/>
        </p:nvSpPr>
        <p:spPr>
          <a:xfrm>
            <a:off x="6053100" y="3064825"/>
            <a:ext cx="5364900" cy="2516400"/>
          </a:xfrm>
          <a:prstGeom prst="triangle">
            <a:avLst>
              <a:gd name="adj" fmla="val 50000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 2">
  <p:cSld name="CUSTOM_35_1_1"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9" name="Google Shape;439;p59"/>
          <p:cNvCxnSpPr/>
          <p:nvPr/>
        </p:nvCxnSpPr>
        <p:spPr>
          <a:xfrm>
            <a:off x="6350113" y="-1501125"/>
            <a:ext cx="3757500" cy="41838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40" name="Google Shape;440;p59"/>
          <p:cNvSpPr/>
          <p:nvPr/>
        </p:nvSpPr>
        <p:spPr>
          <a:xfrm>
            <a:off x="-64200" y="3825775"/>
            <a:ext cx="1296000" cy="1382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" name="Google Shape;441;p59"/>
          <p:cNvSpPr/>
          <p:nvPr/>
        </p:nvSpPr>
        <p:spPr>
          <a:xfrm>
            <a:off x="5258900" y="-237925"/>
            <a:ext cx="11403900" cy="5844300"/>
          </a:xfrm>
          <a:prstGeom prst="triangle">
            <a:avLst>
              <a:gd name="adj" fmla="val 500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2" name="Google Shape;442;p59"/>
          <p:cNvSpPr/>
          <p:nvPr/>
        </p:nvSpPr>
        <p:spPr>
          <a:xfrm rot="10800000">
            <a:off x="-5389050" y="-2161975"/>
            <a:ext cx="11403900" cy="5844300"/>
          </a:xfrm>
          <a:prstGeom prst="triangle">
            <a:avLst>
              <a:gd name="adj" fmla="val 5000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3" name="Google Shape;443;p59"/>
          <p:cNvSpPr/>
          <p:nvPr/>
        </p:nvSpPr>
        <p:spPr>
          <a:xfrm>
            <a:off x="5211275" y="3863525"/>
            <a:ext cx="2907300" cy="1490100"/>
          </a:xfrm>
          <a:prstGeom prst="triangle">
            <a:avLst>
              <a:gd name="adj" fmla="val 50000"/>
            </a:avLst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4" name="Google Shape;444;p59"/>
          <p:cNvSpPr/>
          <p:nvPr/>
        </p:nvSpPr>
        <p:spPr>
          <a:xfrm rot="10800000">
            <a:off x="1107975" y="-556075"/>
            <a:ext cx="2907300" cy="1490100"/>
          </a:xfrm>
          <a:prstGeom prst="triangle">
            <a:avLst>
              <a:gd name="adj" fmla="val 50000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accent5"/>
        </a:solidFill>
        <a:effectLst/>
      </p:bgPr>
    </p:bg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713225" y="1424150"/>
            <a:ext cx="6075000" cy="32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508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713225" y="530584"/>
            <a:ext cx="5768100" cy="52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3000" b="1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3" name="Google Shape;23;p4"/>
          <p:cNvSpPr/>
          <p:nvPr/>
        </p:nvSpPr>
        <p:spPr>
          <a:xfrm flipH="1">
            <a:off x="5808550" y="1533900"/>
            <a:ext cx="4800600" cy="4800600"/>
          </a:xfrm>
          <a:prstGeom prst="rtTriangle">
            <a:avLst/>
          </a:prstGeom>
          <a:solidFill>
            <a:schemeClr val="accen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dos columnas " type="twoColTx">
  <p:cSld name="TITLE_AND_TWO_COLUMNS">
    <p:bg>
      <p:bgPr>
        <a:solidFill>
          <a:schemeClr val="accent5"/>
        </a:solidFill>
        <a:effectLst/>
      </p:bgPr>
    </p:bg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subTitle" idx="1"/>
          </p:nvPr>
        </p:nvSpPr>
        <p:spPr>
          <a:xfrm>
            <a:off x="833927" y="2641577"/>
            <a:ext cx="3100800" cy="99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ubTitle" idx="2"/>
          </p:nvPr>
        </p:nvSpPr>
        <p:spPr>
          <a:xfrm>
            <a:off x="5209273" y="2641577"/>
            <a:ext cx="3100800" cy="99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1554977" y="1985760"/>
            <a:ext cx="1658700" cy="30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b="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title" idx="3"/>
          </p:nvPr>
        </p:nvSpPr>
        <p:spPr>
          <a:xfrm>
            <a:off x="5930323" y="1985760"/>
            <a:ext cx="1658700" cy="30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b="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5"/>
          <p:cNvSpPr/>
          <p:nvPr/>
        </p:nvSpPr>
        <p:spPr>
          <a:xfrm rot="10800000">
            <a:off x="3588450" y="-22625"/>
            <a:ext cx="1967100" cy="885900"/>
          </a:xfrm>
          <a:prstGeom prst="triangle">
            <a:avLst>
              <a:gd name="adj" fmla="val 50000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ítulo " type="titleOnly">
  <p:cSld name="TITLE_ONLY">
    <p:bg>
      <p:bgPr>
        <a:solidFill>
          <a:schemeClr val="accent5"/>
        </a:solidFill>
        <a:effectLst/>
      </p:bgPr>
    </p:bg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892050" y="530725"/>
            <a:ext cx="7359900" cy="52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3000" b="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2" name="Google Shape;32;p6"/>
          <p:cNvSpPr/>
          <p:nvPr/>
        </p:nvSpPr>
        <p:spPr>
          <a:xfrm flipH="1">
            <a:off x="7024500" y="2600625"/>
            <a:ext cx="3405900" cy="3302400"/>
          </a:xfrm>
          <a:prstGeom prst="rtTriangl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</p:txBody>
      </p:sp>
      <p:sp>
        <p:nvSpPr>
          <p:cNvPr id="33" name="Google Shape;33;p6"/>
          <p:cNvSpPr/>
          <p:nvPr/>
        </p:nvSpPr>
        <p:spPr>
          <a:xfrm flipH="1">
            <a:off x="7128800" y="2600625"/>
            <a:ext cx="3405900" cy="33024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</p:txBody>
      </p:sp>
      <p:sp>
        <p:nvSpPr>
          <p:cNvPr id="34" name="Google Shape;34;p6"/>
          <p:cNvSpPr/>
          <p:nvPr/>
        </p:nvSpPr>
        <p:spPr>
          <a:xfrm rot="10800000" flipH="1">
            <a:off x="-762425" y="-915550"/>
            <a:ext cx="3405900" cy="33024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</p:txBody>
      </p:sp>
      <p:sp>
        <p:nvSpPr>
          <p:cNvPr id="35" name="Google Shape;35;p6"/>
          <p:cNvSpPr/>
          <p:nvPr/>
        </p:nvSpPr>
        <p:spPr>
          <a:xfrm rot="10800000" flipH="1">
            <a:off x="-1681400" y="-1522625"/>
            <a:ext cx="5364900" cy="2516400"/>
          </a:xfrm>
          <a:prstGeom prst="triangle">
            <a:avLst>
              <a:gd name="adj" fmla="val 50000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dk1"/>
        </a:soli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>
            <a:spLocks noGrp="1"/>
          </p:cNvSpPr>
          <p:nvPr>
            <p:ph type="title"/>
          </p:nvPr>
        </p:nvSpPr>
        <p:spPr>
          <a:xfrm>
            <a:off x="805050" y="1840500"/>
            <a:ext cx="7533900" cy="146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None/>
              <a:defRPr sz="6000" b="1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b="1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b="1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b="1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b="1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b="1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b="1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b="1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8">
  <p:cSld name="CUSTOM_21_1">
    <p:bg>
      <p:bgPr>
        <a:solidFill>
          <a:schemeClr val="dk1"/>
        </a:solidFill>
        <a:effectLst/>
      </p:bgPr>
    </p:bg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5"/>
          <p:cNvSpPr txBox="1">
            <a:spLocks noGrp="1"/>
          </p:cNvSpPr>
          <p:nvPr>
            <p:ph type="body" idx="1"/>
          </p:nvPr>
        </p:nvSpPr>
        <p:spPr>
          <a:xfrm>
            <a:off x="713225" y="2347842"/>
            <a:ext cx="4109100" cy="144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238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Montserrat"/>
              <a:buChar char="●"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Montserrat"/>
              <a:buChar char="○"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marL="1371600" lvl="2" indent="-29845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Montserrat"/>
              <a:buChar char="■"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marL="1828800" lvl="3" indent="-29845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Montserrat"/>
              <a:buChar char="●"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marL="2286000" lvl="4" indent="-29845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Montserrat"/>
              <a:buChar char="○"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marL="2743200" lvl="5" indent="-29845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Montserrat"/>
              <a:buChar char="■"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marL="3200400" lvl="6" indent="-29845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Montserrat"/>
              <a:buChar char="●"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marL="3657600" lvl="7" indent="-29845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Montserrat"/>
              <a:buChar char="○"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marL="4114800" lvl="8" indent="-298450" rtl="0"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100"/>
              <a:buFont typeface="Montserrat"/>
              <a:buChar char="■"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157" name="Google Shape;157;p25"/>
          <p:cNvSpPr txBox="1">
            <a:spLocks noGrp="1"/>
          </p:cNvSpPr>
          <p:nvPr>
            <p:ph type="title"/>
          </p:nvPr>
        </p:nvSpPr>
        <p:spPr>
          <a:xfrm>
            <a:off x="713225" y="1521325"/>
            <a:ext cx="4109100" cy="52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None/>
              <a:defRPr sz="3000" b="1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b="1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b="1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b="1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b="1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b="1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b="1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b="1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8" name="Google Shape;158;p25"/>
          <p:cNvSpPr/>
          <p:nvPr/>
        </p:nvSpPr>
        <p:spPr>
          <a:xfrm rot="5400000">
            <a:off x="-761012" y="-790512"/>
            <a:ext cx="3405900" cy="3302400"/>
          </a:xfrm>
          <a:prstGeom prst="rtTriangle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</p:txBody>
      </p:sp>
      <p:sp>
        <p:nvSpPr>
          <p:cNvPr id="159" name="Google Shape;159;p25"/>
          <p:cNvSpPr/>
          <p:nvPr/>
        </p:nvSpPr>
        <p:spPr>
          <a:xfrm rot="5400000">
            <a:off x="-856262" y="-1009587"/>
            <a:ext cx="3405900" cy="33024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</p:txBody>
      </p:sp>
      <p:sp>
        <p:nvSpPr>
          <p:cNvPr id="160" name="Google Shape;160;p25"/>
          <p:cNvSpPr/>
          <p:nvPr/>
        </p:nvSpPr>
        <p:spPr>
          <a:xfrm rot="-5400000">
            <a:off x="2896850" y="288000"/>
            <a:ext cx="10141200" cy="4567500"/>
          </a:xfrm>
          <a:prstGeom prst="triangle">
            <a:avLst>
              <a:gd name="adj" fmla="val 5000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9">
  <p:cSld name="CUSTOM_21_1_1">
    <p:bg>
      <p:bgPr>
        <a:solidFill>
          <a:schemeClr val="accent6"/>
        </a:solidFill>
        <a:effectLst/>
      </p:bgPr>
    </p:bg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6"/>
          <p:cNvSpPr/>
          <p:nvPr/>
        </p:nvSpPr>
        <p:spPr>
          <a:xfrm rot="10800000" flipH="1">
            <a:off x="-2390100" y="-102475"/>
            <a:ext cx="13887000" cy="6572400"/>
          </a:xfrm>
          <a:prstGeom prst="triangle">
            <a:avLst>
              <a:gd name="adj" fmla="val 49850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26"/>
          <p:cNvSpPr/>
          <p:nvPr/>
        </p:nvSpPr>
        <p:spPr>
          <a:xfrm>
            <a:off x="-5261951" y="1545125"/>
            <a:ext cx="7035600" cy="3277200"/>
          </a:xfrm>
          <a:prstGeom prst="triangle">
            <a:avLst>
              <a:gd name="adj" fmla="val 50000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26"/>
          <p:cNvSpPr txBox="1">
            <a:spLocks noGrp="1"/>
          </p:cNvSpPr>
          <p:nvPr>
            <p:ph type="body" idx="1"/>
          </p:nvPr>
        </p:nvSpPr>
        <p:spPr>
          <a:xfrm>
            <a:off x="2434275" y="3133239"/>
            <a:ext cx="4275300" cy="48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238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Montserrat"/>
              <a:buChar char="●"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Montserrat"/>
              <a:buChar char="○"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marL="1371600" lvl="2" indent="-29845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Montserrat"/>
              <a:buChar char="■"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marL="1828800" lvl="3" indent="-29845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Montserrat"/>
              <a:buChar char="●"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marL="2286000" lvl="4" indent="-29845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Montserrat"/>
              <a:buChar char="○"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marL="2743200" lvl="5" indent="-29845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Montserrat"/>
              <a:buChar char="■"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marL="3200400" lvl="6" indent="-29845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Montserrat"/>
              <a:buChar char="●"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marL="3657600" lvl="7" indent="-29845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Montserrat"/>
              <a:buChar char="○"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marL="4114800" lvl="8" indent="-298450" rtl="0"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100"/>
              <a:buFont typeface="Montserrat"/>
              <a:buChar char="■"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165" name="Google Shape;165;p26"/>
          <p:cNvSpPr txBox="1">
            <a:spLocks noGrp="1"/>
          </p:cNvSpPr>
          <p:nvPr>
            <p:ph type="title"/>
          </p:nvPr>
        </p:nvSpPr>
        <p:spPr>
          <a:xfrm>
            <a:off x="1726200" y="1681450"/>
            <a:ext cx="5691600" cy="131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 b="1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 b="1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 b="1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 b="1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 b="1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 b="1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 b="1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 b="1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66" name="Google Shape;166;p26"/>
          <p:cNvSpPr/>
          <p:nvPr/>
        </p:nvSpPr>
        <p:spPr>
          <a:xfrm rot="10800000">
            <a:off x="6919375" y="-738125"/>
            <a:ext cx="3405900" cy="3302400"/>
          </a:xfrm>
          <a:prstGeom prst="rtTriangle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</p:txBody>
      </p:sp>
      <p:sp>
        <p:nvSpPr>
          <p:cNvPr id="167" name="Google Shape;167;p26"/>
          <p:cNvSpPr/>
          <p:nvPr/>
        </p:nvSpPr>
        <p:spPr>
          <a:xfrm rot="10800000">
            <a:off x="7062250" y="-795275"/>
            <a:ext cx="3405900" cy="33024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ive columns">
  <p:cSld name="CUSTOM_29_1">
    <p:bg>
      <p:bgPr>
        <a:solidFill>
          <a:schemeClr val="dk1"/>
        </a:solidFill>
        <a:effectLst/>
      </p:bgPr>
    </p:bg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39"/>
          <p:cNvSpPr txBox="1">
            <a:spLocks noGrp="1"/>
          </p:cNvSpPr>
          <p:nvPr>
            <p:ph type="title"/>
          </p:nvPr>
        </p:nvSpPr>
        <p:spPr>
          <a:xfrm>
            <a:off x="1043779" y="3204651"/>
            <a:ext cx="1897500" cy="40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94" name="Google Shape;294;p39"/>
          <p:cNvSpPr txBox="1">
            <a:spLocks noGrp="1"/>
          </p:cNvSpPr>
          <p:nvPr>
            <p:ph type="subTitle" idx="1"/>
          </p:nvPr>
        </p:nvSpPr>
        <p:spPr>
          <a:xfrm>
            <a:off x="1059229" y="3538242"/>
            <a:ext cx="1866600" cy="52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95" name="Google Shape;295;p39"/>
          <p:cNvSpPr txBox="1">
            <a:spLocks noGrp="1"/>
          </p:cNvSpPr>
          <p:nvPr>
            <p:ph type="title" idx="2"/>
          </p:nvPr>
        </p:nvSpPr>
        <p:spPr>
          <a:xfrm>
            <a:off x="2342317" y="1754375"/>
            <a:ext cx="1881900" cy="40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96" name="Google Shape;296;p39"/>
          <p:cNvSpPr txBox="1">
            <a:spLocks noGrp="1"/>
          </p:cNvSpPr>
          <p:nvPr>
            <p:ph type="subTitle" idx="3"/>
          </p:nvPr>
        </p:nvSpPr>
        <p:spPr>
          <a:xfrm>
            <a:off x="2349967" y="2064076"/>
            <a:ext cx="1866600" cy="52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97" name="Google Shape;297;p39"/>
          <p:cNvSpPr txBox="1">
            <a:spLocks noGrp="1"/>
          </p:cNvSpPr>
          <p:nvPr>
            <p:ph type="title" idx="4"/>
          </p:nvPr>
        </p:nvSpPr>
        <p:spPr>
          <a:xfrm>
            <a:off x="3631360" y="3204651"/>
            <a:ext cx="1881900" cy="40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98" name="Google Shape;298;p39"/>
          <p:cNvSpPr txBox="1">
            <a:spLocks noGrp="1"/>
          </p:cNvSpPr>
          <p:nvPr>
            <p:ph type="subTitle" idx="5"/>
          </p:nvPr>
        </p:nvSpPr>
        <p:spPr>
          <a:xfrm>
            <a:off x="3639010" y="3538242"/>
            <a:ext cx="1866600" cy="52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99" name="Google Shape;299;p39"/>
          <p:cNvSpPr txBox="1">
            <a:spLocks noGrp="1"/>
          </p:cNvSpPr>
          <p:nvPr>
            <p:ph type="title" idx="6"/>
          </p:nvPr>
        </p:nvSpPr>
        <p:spPr>
          <a:xfrm>
            <a:off x="4926083" y="1754375"/>
            <a:ext cx="1875600" cy="40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00" name="Google Shape;300;p39"/>
          <p:cNvSpPr txBox="1">
            <a:spLocks noGrp="1"/>
          </p:cNvSpPr>
          <p:nvPr>
            <p:ph type="subTitle" idx="7"/>
          </p:nvPr>
        </p:nvSpPr>
        <p:spPr>
          <a:xfrm>
            <a:off x="4930583" y="2064076"/>
            <a:ext cx="1866600" cy="52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301" name="Google Shape;301;p39"/>
          <p:cNvSpPr txBox="1">
            <a:spLocks noGrp="1"/>
          </p:cNvSpPr>
          <p:nvPr>
            <p:ph type="title" idx="8"/>
          </p:nvPr>
        </p:nvSpPr>
        <p:spPr>
          <a:xfrm>
            <a:off x="6215127" y="3204651"/>
            <a:ext cx="1875600" cy="40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02" name="Google Shape;302;p39"/>
          <p:cNvSpPr txBox="1">
            <a:spLocks noGrp="1"/>
          </p:cNvSpPr>
          <p:nvPr>
            <p:ph type="subTitle" idx="9"/>
          </p:nvPr>
        </p:nvSpPr>
        <p:spPr>
          <a:xfrm>
            <a:off x="6219627" y="3538242"/>
            <a:ext cx="1866600" cy="52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Didact Gothic"/>
              <a:buNone/>
              <a:defRPr>
                <a:solidFill>
                  <a:schemeClr val="l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303" name="Google Shape;303;p39"/>
          <p:cNvSpPr txBox="1">
            <a:spLocks noGrp="1"/>
          </p:cNvSpPr>
          <p:nvPr>
            <p:ph type="title" idx="13"/>
          </p:nvPr>
        </p:nvSpPr>
        <p:spPr>
          <a:xfrm>
            <a:off x="1974300" y="530725"/>
            <a:ext cx="5195400" cy="52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None/>
              <a:defRPr sz="3000" b="1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b="1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b="1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b="1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b="1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b="1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b="1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b="1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noFill/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113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700"/>
              <a:buFont typeface="Julius Sans One"/>
              <a:buNone/>
              <a:defRPr sz="2700">
                <a:solidFill>
                  <a:schemeClr val="hlink"/>
                </a:solidFill>
                <a:latin typeface="Julius Sans One"/>
                <a:ea typeface="Julius Sans One"/>
                <a:cs typeface="Julius Sans One"/>
                <a:sym typeface="Julius Sans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3000"/>
              <a:buFont typeface="Julius Sans One"/>
              <a:buNone/>
              <a:defRPr sz="3000">
                <a:solidFill>
                  <a:schemeClr val="hlink"/>
                </a:solidFill>
                <a:latin typeface="Julius Sans One"/>
                <a:ea typeface="Julius Sans One"/>
                <a:cs typeface="Julius Sans One"/>
                <a:sym typeface="Julius Sans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3000"/>
              <a:buFont typeface="Julius Sans One"/>
              <a:buNone/>
              <a:defRPr sz="3000">
                <a:solidFill>
                  <a:schemeClr val="hlink"/>
                </a:solidFill>
                <a:latin typeface="Julius Sans One"/>
                <a:ea typeface="Julius Sans One"/>
                <a:cs typeface="Julius Sans One"/>
                <a:sym typeface="Julius Sans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3000"/>
              <a:buFont typeface="Julius Sans One"/>
              <a:buNone/>
              <a:defRPr sz="3000">
                <a:solidFill>
                  <a:schemeClr val="hlink"/>
                </a:solidFill>
                <a:latin typeface="Julius Sans One"/>
                <a:ea typeface="Julius Sans One"/>
                <a:cs typeface="Julius Sans One"/>
                <a:sym typeface="Julius Sans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3000"/>
              <a:buFont typeface="Julius Sans One"/>
              <a:buNone/>
              <a:defRPr sz="3000">
                <a:solidFill>
                  <a:schemeClr val="hlink"/>
                </a:solidFill>
                <a:latin typeface="Julius Sans One"/>
                <a:ea typeface="Julius Sans One"/>
                <a:cs typeface="Julius Sans One"/>
                <a:sym typeface="Julius Sans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3000"/>
              <a:buFont typeface="Julius Sans One"/>
              <a:buNone/>
              <a:defRPr sz="3000">
                <a:solidFill>
                  <a:schemeClr val="hlink"/>
                </a:solidFill>
                <a:latin typeface="Julius Sans One"/>
                <a:ea typeface="Julius Sans One"/>
                <a:cs typeface="Julius Sans One"/>
                <a:sym typeface="Julius Sans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3000"/>
              <a:buFont typeface="Julius Sans One"/>
              <a:buNone/>
              <a:defRPr sz="3000">
                <a:solidFill>
                  <a:schemeClr val="hlink"/>
                </a:solidFill>
                <a:latin typeface="Julius Sans One"/>
                <a:ea typeface="Julius Sans One"/>
                <a:cs typeface="Julius Sans One"/>
                <a:sym typeface="Julius Sans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3000"/>
              <a:buFont typeface="Julius Sans One"/>
              <a:buNone/>
              <a:defRPr sz="3000">
                <a:solidFill>
                  <a:schemeClr val="hlink"/>
                </a:solidFill>
                <a:latin typeface="Julius Sans One"/>
                <a:ea typeface="Julius Sans One"/>
                <a:cs typeface="Julius Sans One"/>
                <a:sym typeface="Julius Sans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3000"/>
              <a:buFont typeface="Julius Sans One"/>
              <a:buNone/>
              <a:defRPr sz="3000">
                <a:solidFill>
                  <a:schemeClr val="hlink"/>
                </a:solidFill>
                <a:latin typeface="Julius Sans One"/>
                <a:ea typeface="Julius Sans One"/>
                <a:cs typeface="Julius Sans One"/>
                <a:sym typeface="Julius Sans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5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Questrial"/>
              <a:buChar char="●"/>
              <a:defRPr>
                <a:solidFill>
                  <a:schemeClr val="hlink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Questrial"/>
              <a:buChar char="○"/>
              <a:defRPr>
                <a:solidFill>
                  <a:schemeClr val="hlink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Questrial"/>
              <a:buChar char="■"/>
              <a:defRPr>
                <a:solidFill>
                  <a:schemeClr val="hlink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Questrial"/>
              <a:buChar char="●"/>
              <a:defRPr>
                <a:solidFill>
                  <a:schemeClr val="hlink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Questrial"/>
              <a:buChar char="○"/>
              <a:defRPr>
                <a:solidFill>
                  <a:schemeClr val="hlink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Questrial"/>
              <a:buChar char="■"/>
              <a:defRPr>
                <a:solidFill>
                  <a:schemeClr val="hlink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Questrial"/>
              <a:buChar char="●"/>
              <a:defRPr>
                <a:solidFill>
                  <a:schemeClr val="hlink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Questrial"/>
              <a:buChar char="○"/>
              <a:defRPr>
                <a:solidFill>
                  <a:schemeClr val="hlink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hlink"/>
              </a:buClr>
              <a:buSzPts val="1400"/>
              <a:buFont typeface="Questrial"/>
              <a:buChar char="■"/>
              <a:defRPr>
                <a:solidFill>
                  <a:schemeClr val="hlink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4" r:id="rId5"/>
    <p:sldLayoutId id="2147483658" r:id="rId6"/>
    <p:sldLayoutId id="2147483671" r:id="rId7"/>
    <p:sldLayoutId id="2147483672" r:id="rId8"/>
    <p:sldLayoutId id="2147483685" r:id="rId9"/>
    <p:sldLayoutId id="2147483690" r:id="rId10"/>
    <p:sldLayoutId id="2147483695" r:id="rId11"/>
    <p:sldLayoutId id="2147483703" r:id="rId12"/>
    <p:sldLayoutId id="2147483704" r:id="rId13"/>
    <p:sldLayoutId id="2147483705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449">
          <p15:clr>
            <a:srgbClr val="EA4335"/>
          </p15:clr>
        </p15:guide>
        <p15:guide id="2" pos="5311">
          <p15:clr>
            <a:srgbClr val="EA4335"/>
          </p15:clr>
        </p15:guide>
        <p15:guide id="3" orient="horz" pos="340">
          <p15:clr>
            <a:srgbClr val="EA4335"/>
          </p15:clr>
        </p15:guide>
        <p15:guide id="4" orient="horz" pos="2903">
          <p15:clr>
            <a:srgbClr val="EA4335"/>
          </p15:clr>
        </p15:guide>
        <p15:guide id="5" pos="2880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p67"/>
          <p:cNvSpPr txBox="1">
            <a:spLocks noGrp="1"/>
          </p:cNvSpPr>
          <p:nvPr>
            <p:ph type="ctrTitle"/>
          </p:nvPr>
        </p:nvSpPr>
        <p:spPr>
          <a:xfrm>
            <a:off x="3805750" y="2198675"/>
            <a:ext cx="4322700" cy="150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Ochrana zdraví při práci ve škole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4" name="Google Shape;464;p67"/>
          <p:cNvSpPr txBox="1">
            <a:spLocks noGrp="1"/>
          </p:cNvSpPr>
          <p:nvPr>
            <p:ph type="subTitle" idx="1"/>
          </p:nvPr>
        </p:nvSpPr>
        <p:spPr>
          <a:xfrm>
            <a:off x="4299250" y="4154375"/>
            <a:ext cx="3829200" cy="24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/>
              <a:t>Jan Urner</a:t>
            </a:r>
            <a:endParaRPr dirty="0"/>
          </a:p>
        </p:txBody>
      </p:sp>
      <p:cxnSp>
        <p:nvCxnSpPr>
          <p:cNvPr id="465" name="Google Shape;465;p67"/>
          <p:cNvCxnSpPr/>
          <p:nvPr/>
        </p:nvCxnSpPr>
        <p:spPr>
          <a:xfrm>
            <a:off x="7402150" y="4016555"/>
            <a:ext cx="6471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C18E7929-7A04-A1A3-6249-6687E96B44E2}"/>
              </a:ext>
            </a:extLst>
          </p:cNvPr>
          <p:cNvSpPr txBox="1"/>
          <p:nvPr/>
        </p:nvSpPr>
        <p:spPr>
          <a:xfrm>
            <a:off x="1613807" y="587573"/>
            <a:ext cx="611505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latin typeface="Didact Gothic" panose="00000500000000000000" pitchFamily="2" charset="0"/>
              </a:rPr>
              <a:t>Vychází ze zákona č. 262/2006 Sb., zákoník práce, jedná se o vyhlášku </a:t>
            </a:r>
            <a:br>
              <a:rPr lang="cs-CZ" dirty="0">
                <a:latin typeface="Didact Gothic" panose="00000500000000000000" pitchFamily="2" charset="0"/>
              </a:rPr>
            </a:br>
            <a:r>
              <a:rPr lang="cs-CZ" dirty="0">
                <a:latin typeface="Didact Gothic" panose="00000500000000000000" pitchFamily="2" charset="0"/>
              </a:rPr>
              <a:t>č. 2632007</a:t>
            </a:r>
          </a:p>
          <a:p>
            <a:endParaRPr lang="cs-CZ" dirty="0">
              <a:latin typeface="Didact Gothic" panose="00000500000000000000" pitchFamily="2" charset="0"/>
            </a:endParaRPr>
          </a:p>
          <a:p>
            <a:r>
              <a:rPr lang="cs-CZ" dirty="0">
                <a:latin typeface="Didact Gothic" panose="00000500000000000000" pitchFamily="2" charset="0"/>
              </a:rPr>
              <a:t>Odsud §6 o dohledu a dozoru nad žáky – upravuje podmínky a náležitosti dozoru ve škole</a:t>
            </a:r>
          </a:p>
          <a:p>
            <a:endParaRPr lang="cs-CZ" dirty="0">
              <a:latin typeface="Didact Gothic" panose="00000500000000000000" pitchFamily="2" charset="0"/>
            </a:endParaRPr>
          </a:p>
          <a:p>
            <a:r>
              <a:rPr lang="cs-CZ" dirty="0">
                <a:latin typeface="Didact Gothic" panose="00000500000000000000" pitchFamily="2" charset="0"/>
              </a:rPr>
              <a:t>- ředitel určuje provádění dozoru</a:t>
            </a:r>
          </a:p>
          <a:p>
            <a:endParaRPr lang="cs-CZ" dirty="0">
              <a:latin typeface="Didact Gothic" panose="00000500000000000000" pitchFamily="2" charset="0"/>
            </a:endParaRPr>
          </a:p>
          <a:p>
            <a:endParaRPr lang="cs-CZ" dirty="0">
              <a:latin typeface="Didact Gothic" panose="00000500000000000000" pitchFamily="2" charset="0"/>
            </a:endParaRPr>
          </a:p>
          <a:p>
            <a:r>
              <a:rPr lang="cs-CZ" dirty="0">
                <a:latin typeface="Didact Gothic" panose="00000500000000000000" pitchFamily="2" charset="0"/>
              </a:rPr>
              <a:t>- kdy je dozor vykonáván</a:t>
            </a:r>
          </a:p>
          <a:p>
            <a:endParaRPr lang="cs-CZ" dirty="0">
              <a:latin typeface="Didact Gothic" panose="00000500000000000000" pitchFamily="2" charset="0"/>
            </a:endParaRPr>
          </a:p>
          <a:p>
            <a:endParaRPr lang="cs-CZ" dirty="0">
              <a:latin typeface="Didact Gothic" panose="00000500000000000000" pitchFamily="2" charset="0"/>
            </a:endParaRPr>
          </a:p>
          <a:p>
            <a:r>
              <a:rPr lang="cs-CZ" dirty="0">
                <a:latin typeface="Didact Gothic" panose="00000500000000000000" pitchFamily="2" charset="0"/>
              </a:rPr>
              <a:t>- dohled mimo školu</a:t>
            </a:r>
          </a:p>
          <a:p>
            <a:endParaRPr lang="cs-CZ" dirty="0">
              <a:latin typeface="Didact Gothic" panose="00000500000000000000" pitchFamily="2" charset="0"/>
            </a:endParaRPr>
          </a:p>
          <a:p>
            <a:endParaRPr lang="cs-CZ" dirty="0">
              <a:latin typeface="Didact Gothic" panose="00000500000000000000" pitchFamily="2" charset="0"/>
            </a:endParaRPr>
          </a:p>
          <a:p>
            <a:r>
              <a:rPr lang="cs-CZ" dirty="0">
                <a:latin typeface="Didact Gothic" panose="00000500000000000000" pitchFamily="2" charset="0"/>
              </a:rPr>
              <a:t>- kdo dohled může vykonávat</a:t>
            </a:r>
          </a:p>
          <a:p>
            <a:pPr marL="342900" indent="-342900">
              <a:buAutoNum type="arabicParenBoth"/>
            </a:pPr>
            <a:endParaRPr lang="cs-CZ" dirty="0">
              <a:latin typeface="Didact Gothic" panose="00000500000000000000" pitchFamily="2" charset="0"/>
            </a:endParaRPr>
          </a:p>
          <a:p>
            <a:endParaRPr lang="cs-CZ" dirty="0">
              <a:latin typeface="Didact Gothic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5909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p68"/>
          <p:cNvSpPr txBox="1">
            <a:spLocks noGrp="1"/>
          </p:cNvSpPr>
          <p:nvPr>
            <p:ph type="body" idx="1"/>
          </p:nvPr>
        </p:nvSpPr>
        <p:spPr>
          <a:xfrm>
            <a:off x="560825" y="547850"/>
            <a:ext cx="6075000" cy="423751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cs-CZ" sz="950" u="none" dirty="0">
              <a:solidFill>
                <a:schemeClr val="dk1"/>
              </a:solidFill>
              <a:latin typeface="Didact Gothic"/>
              <a:ea typeface="Didact Gothic"/>
              <a:cs typeface="Didact Gothic"/>
              <a:sym typeface="Didact Gothic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50" u="none" dirty="0">
              <a:solidFill>
                <a:schemeClr val="dk1"/>
              </a:solidFill>
              <a:latin typeface="Didact Gothic"/>
              <a:ea typeface="Didact Gothic"/>
              <a:cs typeface="Didact Gothic"/>
              <a:sym typeface="Didact Gothic"/>
            </a:endParaRPr>
          </a:p>
        </p:txBody>
      </p:sp>
      <p:sp>
        <p:nvSpPr>
          <p:cNvPr id="2" name="Google Shape;471;p68">
            <a:extLst>
              <a:ext uri="{FF2B5EF4-FFF2-40B4-BE49-F238E27FC236}">
                <a16:creationId xmlns:a16="http://schemas.microsoft.com/office/drawing/2014/main" id="{40348DCC-27FF-6B93-A445-82BE90B64B8A}"/>
              </a:ext>
            </a:extLst>
          </p:cNvPr>
          <p:cNvSpPr txBox="1">
            <a:spLocks/>
          </p:cNvSpPr>
          <p:nvPr/>
        </p:nvSpPr>
        <p:spPr>
          <a:xfrm>
            <a:off x="492821" y="452995"/>
            <a:ext cx="6075000" cy="4237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508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■"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■"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Didact Gothic"/>
              <a:buChar char="■"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pPr marL="0" indent="0">
              <a:buFont typeface="Didact Gothic"/>
              <a:buNone/>
            </a:pPr>
            <a:r>
              <a:rPr lang="cs-CZ" sz="1600" b="1" dirty="0">
                <a:effectLst/>
                <a:latin typeface="Didact Gothic" panose="00000500000000000000" pitchFamily="2" charset="0"/>
                <a:ea typeface="Times New Roman" panose="02020603050405020304" pitchFamily="18" charset="0"/>
              </a:rPr>
              <a:t>Metodický pokyn k zajištění bezpečnosti a ochrany zdraví dětí, žáků a studentů ve školách a školských zařízeních  zřizovaných Ministerstvem školství, mládeže a tělovýchovy</a:t>
            </a:r>
          </a:p>
          <a:p>
            <a:pPr marL="0" indent="0">
              <a:buFont typeface="Didact Gothic"/>
              <a:buNone/>
            </a:pPr>
            <a:endParaRPr lang="cs-CZ" sz="1600" b="1" dirty="0">
              <a:latin typeface="Didact Gothic" panose="00000500000000000000" pitchFamily="2" charset="0"/>
            </a:endParaRPr>
          </a:p>
          <a:p>
            <a:pPr marL="0" indent="0">
              <a:buFont typeface="Didact Gothic"/>
              <a:buNone/>
            </a:pPr>
            <a:endParaRPr lang="cs-CZ" sz="1600" b="1" dirty="0">
              <a:latin typeface="Didact Gothic" panose="00000500000000000000" pitchFamily="2" charset="0"/>
            </a:endParaRPr>
          </a:p>
          <a:p>
            <a:pPr marL="0" indent="0">
              <a:buFont typeface="Didact Gothic"/>
              <a:buNone/>
            </a:pPr>
            <a:r>
              <a:rPr lang="cs-CZ" sz="1600" b="0" i="0" dirty="0">
                <a:solidFill>
                  <a:srgbClr val="3D3D3D"/>
                </a:solidFill>
                <a:effectLst/>
                <a:latin typeface="Didact Gothic" panose="00000500000000000000" pitchFamily="2" charset="0"/>
              </a:rPr>
              <a:t>Pokyny ministerstev jsou interními předpisy, které upravují a sjednocují praxi správních orgánů. Přestože pokyny ministerstev nejsou obecně závaznými právními předpisy, správní orgány mají povinnost se jimi ve své právní praxi řídit, což neplatí pouze v případě, že by se taková praxe neslučovala s obecně závaznými právními předpisy. (Judikaty.info)</a:t>
            </a:r>
            <a:endParaRPr lang="cs-CZ" sz="1600" b="1" dirty="0">
              <a:latin typeface="Didact Gothic" panose="00000500000000000000" pitchFamily="2" charset="0"/>
            </a:endParaRPr>
          </a:p>
          <a:p>
            <a:pPr marL="0" indent="0">
              <a:buFont typeface="Didact Gothic"/>
              <a:buNone/>
            </a:pPr>
            <a:endParaRPr lang="cs-CZ" sz="1100" dirty="0">
              <a:latin typeface="Didact Gothic" panose="00000500000000000000" pitchFamily="2" charset="0"/>
            </a:endParaRPr>
          </a:p>
          <a:p>
            <a:pPr marL="0" indent="0">
              <a:buFont typeface="Didact Gothic"/>
              <a:buNone/>
            </a:pPr>
            <a:endParaRPr lang="cs-CZ" sz="1100" dirty="0">
              <a:latin typeface="Didact Gothic" panose="00000500000000000000" pitchFamily="2" charset="0"/>
            </a:endParaRPr>
          </a:p>
          <a:p>
            <a:pPr marL="0" indent="0">
              <a:buFont typeface="Didact Gothic"/>
              <a:buNone/>
            </a:pPr>
            <a:endParaRPr lang="cs-CZ" sz="1100" dirty="0">
              <a:latin typeface="Didact Gothic" panose="00000500000000000000" pitchFamily="2" charset="0"/>
            </a:endParaRPr>
          </a:p>
          <a:p>
            <a:pPr marL="0" indent="0">
              <a:buFont typeface="Didact Gothic"/>
              <a:buNone/>
            </a:pPr>
            <a:endParaRPr lang="cs-CZ" sz="1100" dirty="0">
              <a:latin typeface="Didact Gothic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6036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p68"/>
          <p:cNvSpPr txBox="1">
            <a:spLocks noGrp="1"/>
          </p:cNvSpPr>
          <p:nvPr>
            <p:ph type="body" idx="1"/>
          </p:nvPr>
        </p:nvSpPr>
        <p:spPr>
          <a:xfrm>
            <a:off x="560825" y="547850"/>
            <a:ext cx="6075000" cy="423751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cs-CZ" sz="950" u="none" dirty="0">
              <a:solidFill>
                <a:schemeClr val="dk1"/>
              </a:solidFill>
              <a:latin typeface="Didact Gothic"/>
              <a:ea typeface="Didact Gothic"/>
              <a:cs typeface="Didact Gothic"/>
              <a:sym typeface="Didact Gothic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50" u="none" dirty="0">
              <a:solidFill>
                <a:schemeClr val="dk1"/>
              </a:solidFill>
              <a:latin typeface="Didact Gothic"/>
              <a:ea typeface="Didact Gothic"/>
              <a:cs typeface="Didact Gothic"/>
              <a:sym typeface="Didact Gothic"/>
            </a:endParaRPr>
          </a:p>
        </p:txBody>
      </p:sp>
      <p:sp>
        <p:nvSpPr>
          <p:cNvPr id="2" name="Google Shape;471;p68">
            <a:extLst>
              <a:ext uri="{FF2B5EF4-FFF2-40B4-BE49-F238E27FC236}">
                <a16:creationId xmlns:a16="http://schemas.microsoft.com/office/drawing/2014/main" id="{40348DCC-27FF-6B93-A445-82BE90B64B8A}"/>
              </a:ext>
            </a:extLst>
          </p:cNvPr>
          <p:cNvSpPr txBox="1">
            <a:spLocks/>
          </p:cNvSpPr>
          <p:nvPr/>
        </p:nvSpPr>
        <p:spPr>
          <a:xfrm>
            <a:off x="412779" y="358140"/>
            <a:ext cx="6075000" cy="4237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508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■"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■"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Didact Gothic"/>
              <a:buChar char="■"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pPr marL="0" indent="0">
              <a:buFont typeface="Didact Gothic"/>
              <a:buNone/>
            </a:pPr>
            <a:r>
              <a:rPr lang="cs-CZ" sz="1600" dirty="0">
                <a:latin typeface="Didact Gothic" panose="00000500000000000000" pitchFamily="2" charset="0"/>
              </a:rPr>
              <a:t>Školy </a:t>
            </a:r>
            <a:r>
              <a:rPr lang="cs-CZ" sz="1600" dirty="0">
                <a:effectLst/>
                <a:latin typeface="Didact Gothic" panose="00000500000000000000" pitchFamily="2" charset="0"/>
                <a:ea typeface="Times New Roman" panose="02020603050405020304" pitchFamily="18" charset="0"/>
              </a:rPr>
              <a:t>jsou povinny vykonávat podle zvláštních předpisů nad nezletilými žáky náležitý dohled.</a:t>
            </a:r>
          </a:p>
          <a:p>
            <a:pPr marL="0" indent="0">
              <a:buFont typeface="Didact Gothic"/>
              <a:buNone/>
            </a:pPr>
            <a:endParaRPr lang="cs-CZ" sz="1600" dirty="0">
              <a:latin typeface="Didact Gothic" panose="00000500000000000000" pitchFamily="2" charset="0"/>
            </a:endParaRPr>
          </a:p>
          <a:p>
            <a:pPr marL="0" indent="0">
              <a:buFont typeface="Didact Gothic"/>
              <a:buNone/>
            </a:pPr>
            <a:r>
              <a:rPr lang="cs-CZ" sz="1600" dirty="0">
                <a:latin typeface="Didact Gothic" panose="00000500000000000000" pitchFamily="2" charset="0"/>
              </a:rPr>
              <a:t>Pedagog je dozorem pověřen ředitelem školy, kromě bezpečnostních hledisek zajišťuje i výchovné působení v zájmu ochrany zdraví a majetku. </a:t>
            </a:r>
          </a:p>
          <a:p>
            <a:pPr marL="0" indent="0">
              <a:buFont typeface="Didact Gothic"/>
              <a:buNone/>
            </a:pPr>
            <a:endParaRPr lang="cs-CZ" sz="1600" dirty="0">
              <a:latin typeface="Didact Gothic" panose="00000500000000000000" pitchFamily="2" charset="0"/>
            </a:endParaRPr>
          </a:p>
          <a:p>
            <a:pPr marL="0" indent="0">
              <a:buFont typeface="Didact Gothic"/>
              <a:buNone/>
            </a:pPr>
            <a:r>
              <a:rPr lang="cs-CZ" sz="1600" dirty="0">
                <a:latin typeface="Didact Gothic" panose="00000500000000000000" pitchFamily="2" charset="0"/>
              </a:rPr>
              <a:t>Při sportovních činnostech se účastníci řídí  pravidly pro danou aktivitu. V případech, kde je zvýšená možnost ohrožení zdraví (pracovní činnosti, sportovní činnosti) pedagog zabezpečí, aby nehrozila možnost zachycení a zranění se ozdobnými a jinými předměty. Pedagog kontroluje, že žáci jsou náležitě oděni a mají obuv v řádném a použitelném stavu.</a:t>
            </a:r>
          </a:p>
          <a:p>
            <a:pPr marL="0" indent="0">
              <a:buFont typeface="Didact Gothic"/>
              <a:buNone/>
            </a:pPr>
            <a:endParaRPr lang="cs-CZ" sz="1600" dirty="0">
              <a:latin typeface="Didact Gothic" panose="00000500000000000000" pitchFamily="2" charset="0"/>
            </a:endParaRPr>
          </a:p>
          <a:p>
            <a:pPr marL="0" indent="0">
              <a:buFont typeface="Didact Gothic"/>
              <a:buNone/>
            </a:pPr>
            <a:r>
              <a:rPr lang="cs-CZ" sz="1600" dirty="0">
                <a:latin typeface="Didact Gothic" panose="00000500000000000000" pitchFamily="2" charset="0"/>
              </a:rPr>
              <a:t>Každý úraz musí být náležitě evidován v Knize úrazů. Vedoucí zaměstnanec školy zajistí, aby byly objektivně zjištěny a případně odstraněny příčiny úrazu. </a:t>
            </a:r>
          </a:p>
          <a:p>
            <a:pPr marL="0" indent="0">
              <a:buFont typeface="Didact Gothic"/>
              <a:buNone/>
            </a:pPr>
            <a:endParaRPr lang="cs-CZ" sz="1100" dirty="0">
              <a:latin typeface="Didact Gothic" panose="00000500000000000000" pitchFamily="2" charset="0"/>
            </a:endParaRPr>
          </a:p>
          <a:p>
            <a:pPr marL="0" indent="0">
              <a:buFont typeface="Didact Gothic"/>
              <a:buNone/>
            </a:pPr>
            <a:endParaRPr lang="cs-CZ" sz="1100" dirty="0">
              <a:latin typeface="Didact Gothic" panose="00000500000000000000" pitchFamily="2" charset="0"/>
            </a:endParaRPr>
          </a:p>
          <a:p>
            <a:pPr marL="0" indent="0">
              <a:buFont typeface="Didact Gothic"/>
              <a:buNone/>
            </a:pPr>
            <a:endParaRPr lang="cs-CZ" sz="1100" dirty="0">
              <a:latin typeface="Didact Gothic" panose="00000500000000000000" pitchFamily="2" charset="0"/>
            </a:endParaRPr>
          </a:p>
          <a:p>
            <a:pPr marL="0" indent="0">
              <a:buFont typeface="Didact Gothic"/>
              <a:buNone/>
            </a:pPr>
            <a:endParaRPr lang="cs-CZ" sz="1100" dirty="0">
              <a:latin typeface="Didact Gothic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2738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C40F321F-5B58-17DC-DA36-CEC760C82BD9}"/>
              </a:ext>
            </a:extLst>
          </p:cNvPr>
          <p:cNvSpPr txBox="1"/>
          <p:nvPr/>
        </p:nvSpPr>
        <p:spPr>
          <a:xfrm>
            <a:off x="1637257" y="1294477"/>
            <a:ext cx="6106332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dirty="0">
                <a:latin typeface="Didact Gothic" panose="00000500000000000000" pitchFamily="2" charset="0"/>
              </a:rPr>
              <a:t>Školy provádějí kontrolní činnost. Dodržování podmínek pro bezpečnost a ochranu zdraví žáků kontrolují průběžně vedoucí zaměstnanci školy.</a:t>
            </a:r>
          </a:p>
          <a:p>
            <a:endParaRPr lang="cs-CZ" sz="1600" dirty="0">
              <a:latin typeface="Didact Gothic" panose="00000500000000000000" pitchFamily="2" charset="0"/>
            </a:endParaRPr>
          </a:p>
          <a:p>
            <a:r>
              <a:rPr lang="cs-CZ" sz="1600" dirty="0">
                <a:latin typeface="Didact Gothic" panose="00000500000000000000" pitchFamily="2" charset="0"/>
              </a:rPr>
              <a:t>Pedagogičtí pracovníci kontrolují a vyžadují dodržování předpisů k zajištění bezpečnosti a ochrany zdraví  žáků.</a:t>
            </a:r>
          </a:p>
          <a:p>
            <a:endParaRPr lang="cs-CZ" sz="1600" dirty="0">
              <a:latin typeface="Didact Gothic" panose="00000500000000000000" pitchFamily="2" charset="0"/>
            </a:endParaRPr>
          </a:p>
          <a:p>
            <a:r>
              <a:rPr lang="cs-CZ" sz="1600" dirty="0">
                <a:latin typeface="Didact Gothic" panose="00000500000000000000" pitchFamily="2" charset="0"/>
              </a:rPr>
              <a:t>Kontrola školních dílen, laboratoří, pozemků, náčiní…..</a:t>
            </a:r>
          </a:p>
          <a:p>
            <a:endParaRPr lang="cs-CZ" sz="1600" dirty="0">
              <a:latin typeface="Didact Gothic" panose="00000500000000000000" pitchFamily="2" charset="0"/>
            </a:endParaRPr>
          </a:p>
          <a:p>
            <a:endParaRPr lang="cs-CZ" sz="1600" dirty="0">
              <a:latin typeface="Didact Gothic" panose="00000500000000000000" pitchFamily="2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" name="Google Shape;558;p76"/>
          <p:cNvSpPr txBox="1">
            <a:spLocks noGrp="1"/>
          </p:cNvSpPr>
          <p:nvPr>
            <p:ph type="title"/>
          </p:nvPr>
        </p:nvSpPr>
        <p:spPr>
          <a:xfrm>
            <a:off x="615253" y="2293751"/>
            <a:ext cx="4109100" cy="52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/>
              <a:t>První pomoc</a:t>
            </a:r>
            <a:endParaRPr dirty="0"/>
          </a:p>
        </p:txBody>
      </p:sp>
      <p:cxnSp>
        <p:nvCxnSpPr>
          <p:cNvPr id="559" name="Google Shape;559;p76"/>
          <p:cNvCxnSpPr/>
          <p:nvPr/>
        </p:nvCxnSpPr>
        <p:spPr>
          <a:xfrm>
            <a:off x="713225" y="2849749"/>
            <a:ext cx="6471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374859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p68"/>
          <p:cNvSpPr txBox="1">
            <a:spLocks noGrp="1"/>
          </p:cNvSpPr>
          <p:nvPr>
            <p:ph type="body" idx="1"/>
          </p:nvPr>
        </p:nvSpPr>
        <p:spPr>
          <a:xfrm>
            <a:off x="560825" y="547850"/>
            <a:ext cx="6075000" cy="423751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0"/>
              <a:t>„Zaměstnavatel je povinen zajistit zaměstnancům poskytnutí první pomoci. Pro případ mimořádných událostí zajistí ve spolupráci se zařízením závodní preventivní péče vyškolení zaměstnanců, kteří organizují poskytnutí první pomoci“ (MŠMT, 2001, s.8).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0"/>
              <a:t>Mimo obecnou povinnost poskytnout první pomoc (danou zákonem č. 40/2009 Sb., trestní zákoník) se v RVP nachází podmínka pro hygienické a bezpečné prostředí a život školy uvedena praktická dovednost pedagogů první pomoc poskytovat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0"/>
              <a:t>Neposkytnutí první pomoci trestáno dle</a:t>
            </a:r>
            <a:r>
              <a:rPr lang="cs-CZ" sz="1200" dirty="0"/>
              <a:t> </a:t>
            </a:r>
            <a:r>
              <a:rPr lang="cs-CZ" sz="1600" dirty="0"/>
              <a:t>zákonu č. 40/2009 Sb. odnětím svobody až na dvě léta. Pokud je osoba ze specifik svého povolání povinna pomoc poskytnout, hrozí jí až 3 léta a zákaz činnosti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0"/>
              <a:t>Proškolený vs laik– problematika s tím co je dostatečná první pomoc (řidiči, učitelé…)</a:t>
            </a:r>
            <a:endParaRPr lang="cs-CZ" sz="12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cs-CZ" sz="950" u="none" dirty="0">
              <a:solidFill>
                <a:schemeClr val="dk1"/>
              </a:solidFill>
              <a:latin typeface="Didact Gothic"/>
              <a:ea typeface="Didact Gothic"/>
              <a:cs typeface="Didact Gothic"/>
              <a:sym typeface="Didact Gothic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50" u="none" dirty="0">
              <a:solidFill>
                <a:schemeClr val="dk1"/>
              </a:solidFill>
              <a:latin typeface="Didact Gothic"/>
              <a:ea typeface="Didact Gothic"/>
              <a:cs typeface="Didact Gothic"/>
              <a:sym typeface="Didact Gothic"/>
            </a:endParaRPr>
          </a:p>
        </p:txBody>
      </p:sp>
    </p:spTree>
    <p:extLst>
      <p:ext uri="{BB962C8B-B14F-4D97-AF65-F5344CB8AC3E}">
        <p14:creationId xmlns:p14="http://schemas.microsoft.com/office/powerpoint/2010/main" val="2187233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6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" name="Google Shape;681;p88"/>
          <p:cNvSpPr txBox="1">
            <a:spLocks noGrp="1"/>
          </p:cNvSpPr>
          <p:nvPr>
            <p:ph type="title"/>
          </p:nvPr>
        </p:nvSpPr>
        <p:spPr>
          <a:xfrm>
            <a:off x="805050" y="1840500"/>
            <a:ext cx="7533900" cy="146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>
                <a:latin typeface="Didact Gothic" panose="00000500000000000000" pitchFamily="2" charset="0"/>
              </a:rPr>
              <a:t>Děkuji za pozornost</a:t>
            </a:r>
            <a:endParaRPr dirty="0">
              <a:latin typeface="Didact Gothic" panose="00000500000000000000" pitchFamily="2" charset="0"/>
            </a:endParaRPr>
          </a:p>
        </p:txBody>
      </p:sp>
      <p:cxnSp>
        <p:nvCxnSpPr>
          <p:cNvPr id="682" name="Google Shape;682;p88"/>
          <p:cNvCxnSpPr/>
          <p:nvPr/>
        </p:nvCxnSpPr>
        <p:spPr>
          <a:xfrm>
            <a:off x="2785750" y="3053395"/>
            <a:ext cx="34725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p68"/>
          <p:cNvSpPr txBox="1">
            <a:spLocks noGrp="1"/>
          </p:cNvSpPr>
          <p:nvPr>
            <p:ph type="title"/>
          </p:nvPr>
        </p:nvSpPr>
        <p:spPr>
          <a:xfrm>
            <a:off x="713225" y="530584"/>
            <a:ext cx="5768100" cy="52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b="1" dirty="0">
                <a:solidFill>
                  <a:schemeClr val="dk1"/>
                </a:solidFill>
              </a:rPr>
              <a:t>Zdroje</a:t>
            </a:r>
            <a:endParaRPr b="1" dirty="0">
              <a:solidFill>
                <a:schemeClr val="dk1"/>
              </a:solidFill>
            </a:endParaRPr>
          </a:p>
        </p:txBody>
      </p:sp>
      <p:sp>
        <p:nvSpPr>
          <p:cNvPr id="471" name="Google Shape;471;p68"/>
          <p:cNvSpPr txBox="1">
            <a:spLocks noGrp="1"/>
          </p:cNvSpPr>
          <p:nvPr>
            <p:ph type="body" idx="1"/>
          </p:nvPr>
        </p:nvSpPr>
        <p:spPr>
          <a:xfrm>
            <a:off x="713225" y="1627436"/>
            <a:ext cx="6075000" cy="32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050" dirty="0"/>
              <a:t>Zákon č. 40/2009 Sb., trestní zákoník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cs-CZ" sz="105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050" dirty="0"/>
              <a:t>Zákon č. 258/2000 Sb., o ochraně veřejného zdraví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cs-CZ" sz="105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050" dirty="0"/>
              <a:t>Zákon č. 262/2006 Sb., zákoník práce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cs-CZ" sz="1050" dirty="0"/>
          </a:p>
          <a:p>
            <a:pPr marL="0" indent="0">
              <a:buNone/>
            </a:pPr>
            <a:r>
              <a:rPr lang="cs-CZ" sz="1050" dirty="0"/>
              <a:t>Zákon č. 309/2006 Sb., o zajištění dalších podmínek BOZP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cs-CZ" sz="105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050" dirty="0"/>
              <a:t>Zákon č. 561/2004 Sb., školský zákon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cs-CZ" sz="1050" dirty="0">
              <a:latin typeface="Didact Gothic" panose="00000500000000000000" pitchFamily="2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050" dirty="0">
                <a:latin typeface="Didact Gothic" panose="00000500000000000000" pitchFamily="2" charset="0"/>
              </a:rPr>
              <a:t>MŠMT (2006) </a:t>
            </a:r>
            <a:r>
              <a:rPr lang="cs-CZ" sz="1050" b="0" dirty="0">
                <a:effectLst/>
                <a:latin typeface="Didact Gothic" panose="00000500000000000000" pitchFamily="2" charset="0"/>
                <a:ea typeface="Times New Roman" panose="02020603050405020304" pitchFamily="18" charset="0"/>
              </a:rPr>
              <a:t>Metodický pokyn k zajištění bezpečnosti a ochrany zdraví dětí, žáků a studentů ve školách a školských zařízeních </a:t>
            </a:r>
            <a:r>
              <a:rPr lang="cs-CZ" sz="1050" b="1" dirty="0">
                <a:effectLst/>
                <a:latin typeface="Didact Gothic" panose="00000500000000000000" pitchFamily="2" charset="0"/>
                <a:ea typeface="Times New Roman" panose="02020603050405020304" pitchFamily="18" charset="0"/>
              </a:rPr>
              <a:t> </a:t>
            </a:r>
            <a:r>
              <a:rPr lang="cs-CZ" sz="1050" dirty="0">
                <a:effectLst/>
                <a:latin typeface="Didact Gothic" panose="00000500000000000000" pitchFamily="2" charset="0"/>
                <a:ea typeface="Times New Roman" panose="02020603050405020304" pitchFamily="18" charset="0"/>
              </a:rPr>
              <a:t>zřizovaných Ministerstvem školství, mládeže a tělovýchovy (</a:t>
            </a:r>
            <a:r>
              <a:rPr lang="cs-CZ" sz="1050" dirty="0">
                <a:latin typeface="Didact Gothic" panose="00000500000000000000" pitchFamily="2" charset="0"/>
              </a:rPr>
              <a:t>č.j. 37 014/2005-25)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cs-CZ" sz="105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050" dirty="0"/>
              <a:t>MŠMT (2001) Pracovní řád pro zaměstnance škol a školských zařízení. https://docplayer.cz/18859412-Pracovni-rad-pro-zamestnance-skol-a-skolskych-zarizeni.html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cs-CZ" sz="1050" u="none" dirty="0">
              <a:solidFill>
                <a:schemeClr val="dk1"/>
              </a:solidFill>
              <a:latin typeface="Didact Gothic"/>
              <a:ea typeface="Didact Gothic"/>
              <a:cs typeface="Didact Gothic"/>
              <a:sym typeface="Didact Gothic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050" dirty="0"/>
              <a:t>MŠMT (</a:t>
            </a:r>
            <a:r>
              <a:rPr lang="cs-CZ" sz="1050" dirty="0" err="1"/>
              <a:t>n.d</a:t>
            </a:r>
            <a:r>
              <a:rPr lang="cs-CZ" sz="1050" dirty="0"/>
              <a:t>.) Bezpečnost a ochrana zdraví při práci. https://www.msmt.cz/ministerstvo/bezpecnost-a-ochrana-zdravi-pri-praci</a:t>
            </a:r>
            <a:endParaRPr lang="cs-CZ" sz="1050" u="none" dirty="0">
              <a:solidFill>
                <a:schemeClr val="dk1"/>
              </a:solidFill>
              <a:latin typeface="Didact Gothic"/>
              <a:ea typeface="Didact Gothic"/>
              <a:cs typeface="Didact Gothic"/>
              <a:sym typeface="Didact Gothic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cs-CZ" sz="950" u="none" dirty="0">
              <a:solidFill>
                <a:schemeClr val="dk1"/>
              </a:solidFill>
              <a:latin typeface="Didact Gothic"/>
              <a:ea typeface="Didact Gothic"/>
              <a:cs typeface="Didact Gothic"/>
              <a:sym typeface="Didact Gothic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50" u="none" dirty="0">
              <a:solidFill>
                <a:schemeClr val="dk1"/>
              </a:solidFill>
              <a:latin typeface="Didact Gothic"/>
              <a:ea typeface="Didact Gothic"/>
              <a:cs typeface="Didact Gothic"/>
              <a:sym typeface="Didact Gothic"/>
            </a:endParaRPr>
          </a:p>
        </p:txBody>
      </p:sp>
      <p:cxnSp>
        <p:nvCxnSpPr>
          <p:cNvPr id="472" name="Google Shape;472;p68"/>
          <p:cNvCxnSpPr/>
          <p:nvPr/>
        </p:nvCxnSpPr>
        <p:spPr>
          <a:xfrm>
            <a:off x="819525" y="1268827"/>
            <a:ext cx="6471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580910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p68"/>
          <p:cNvSpPr txBox="1">
            <a:spLocks noGrp="1"/>
          </p:cNvSpPr>
          <p:nvPr>
            <p:ph type="title"/>
          </p:nvPr>
        </p:nvSpPr>
        <p:spPr>
          <a:xfrm>
            <a:off x="713225" y="530584"/>
            <a:ext cx="5768100" cy="52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b="1" dirty="0">
                <a:solidFill>
                  <a:schemeClr val="dk1"/>
                </a:solidFill>
              </a:rPr>
              <a:t>Co je to Škola ?</a:t>
            </a:r>
            <a:endParaRPr b="1" dirty="0">
              <a:solidFill>
                <a:schemeClr val="dk1"/>
              </a:solidFill>
            </a:endParaRPr>
          </a:p>
        </p:txBody>
      </p:sp>
      <p:sp>
        <p:nvSpPr>
          <p:cNvPr id="471" name="Google Shape;471;p68"/>
          <p:cNvSpPr txBox="1">
            <a:spLocks noGrp="1"/>
          </p:cNvSpPr>
          <p:nvPr>
            <p:ph type="body" idx="1"/>
          </p:nvPr>
        </p:nvSpPr>
        <p:spPr>
          <a:xfrm>
            <a:off x="713225" y="1627436"/>
            <a:ext cx="6075000" cy="32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u="none" dirty="0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rPr>
              <a:t>Škola je „společenská instituce, jejíž funkce je poskytovat vzdělání žákům příslušných věkových skupin v organizovaných formách podle určitých vzdělávacích programů“ (IS MUNI)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0"/>
              <a:t>Školská zařízení poskytují služby a vzdělávání, doplňují nebo podporují vzdělávání ve školách nebo s ním přímo souvisí. Tato zařízení také např. zajišťují ústavní a ochrannou výchovu anebo preventivně výchovnou péči. Školská zařízení uskutečňují vzdělávání podle školního vzdělávacího programu. (ČŠI, 2015)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u="none" dirty="0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rPr>
              <a:t>Jejich fungování  upravuje zákon č. 561/2004 Sb</a:t>
            </a:r>
            <a:r>
              <a:rPr lang="cs-CZ" sz="1600" dirty="0"/>
              <a:t>. o předškolním, základním, středním, vyšším odborném a jiném vzdělávání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0"/>
              <a:t>(školský zákon)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cs-CZ" sz="950" u="none" dirty="0">
              <a:solidFill>
                <a:schemeClr val="dk1"/>
              </a:solidFill>
              <a:latin typeface="Didact Gothic"/>
              <a:ea typeface="Didact Gothic"/>
              <a:cs typeface="Didact Gothic"/>
              <a:sym typeface="Didact Gothic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50" u="none" dirty="0">
              <a:solidFill>
                <a:schemeClr val="dk1"/>
              </a:solidFill>
              <a:latin typeface="Didact Gothic"/>
              <a:ea typeface="Didact Gothic"/>
              <a:cs typeface="Didact Gothic"/>
              <a:sym typeface="Didact Gothic"/>
            </a:endParaRPr>
          </a:p>
        </p:txBody>
      </p:sp>
      <p:cxnSp>
        <p:nvCxnSpPr>
          <p:cNvPr id="472" name="Google Shape;472;p68"/>
          <p:cNvCxnSpPr/>
          <p:nvPr/>
        </p:nvCxnSpPr>
        <p:spPr>
          <a:xfrm>
            <a:off x="819525" y="1268827"/>
            <a:ext cx="6471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p69"/>
          <p:cNvSpPr txBox="1">
            <a:spLocks noGrp="1"/>
          </p:cNvSpPr>
          <p:nvPr>
            <p:ph type="title"/>
          </p:nvPr>
        </p:nvSpPr>
        <p:spPr>
          <a:xfrm>
            <a:off x="1726200" y="1452730"/>
            <a:ext cx="5691600" cy="131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Bezpečnost a ochrana zdraví při práci</a:t>
            </a:r>
            <a:endParaRPr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p68"/>
          <p:cNvSpPr txBox="1">
            <a:spLocks noGrp="1"/>
          </p:cNvSpPr>
          <p:nvPr>
            <p:ph type="body" idx="1"/>
          </p:nvPr>
        </p:nvSpPr>
        <p:spPr>
          <a:xfrm>
            <a:off x="560825" y="547850"/>
            <a:ext cx="6075000" cy="423751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0"/>
              <a:t>Bezpečnost a ochrana zdraví při práci (BOZP) je souhrnem všech opatření ze strany zaměstnavatele, které mají za cíl zamezit vzniku ohrožení či poškození zdraví nebo ztrátám na životech pracovníků.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0"/>
              <a:t>BOZP se vztahuje na všechny fyzické osoby které přicházejí </a:t>
            </a:r>
            <a:br>
              <a:rPr lang="cs-CZ" sz="1600" dirty="0"/>
            </a:br>
            <a:r>
              <a:rPr lang="cs-CZ" sz="1600" dirty="0"/>
              <a:t>do kontaktu s pracovními činnostmi zaměstnanců.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0">
                <a:latin typeface="Didact Gothic" panose="00000500000000000000" pitchFamily="2" charset="0"/>
              </a:rPr>
              <a:t>Základním zákonem je </a:t>
            </a:r>
            <a:r>
              <a:rPr lang="cs-CZ" sz="1600" i="0" dirty="0">
                <a:solidFill>
                  <a:srgbClr val="303B42"/>
                </a:solidFill>
                <a:effectLst/>
                <a:latin typeface="Didact Gothic" panose="00000500000000000000" pitchFamily="2" charset="0"/>
                <a:cs typeface="Times New Roman" panose="02020603050405020304" pitchFamily="18" charset="0"/>
              </a:rPr>
              <a:t>zákon č. 262/2006 Sb. Zákoník práce, z něhož vychází základní požadavky na vztah zam</a:t>
            </a:r>
            <a:r>
              <a:rPr lang="cs-CZ" sz="1600" dirty="0">
                <a:solidFill>
                  <a:srgbClr val="303B42"/>
                </a:solidFill>
                <a:latin typeface="Didact Gothic" panose="00000500000000000000" pitchFamily="2" charset="0"/>
                <a:cs typeface="Times New Roman" panose="02020603050405020304" pitchFamily="18" charset="0"/>
              </a:rPr>
              <a:t>ěstnavatel – zaměstnanec. Dále je to zákon č. 309/2006 Sb. o zajištění dalších podmínek BOZP.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0">
              <a:solidFill>
                <a:srgbClr val="303B42"/>
              </a:solidFill>
              <a:latin typeface="Didact Gothic" panose="00000500000000000000" pitchFamily="2" charset="0"/>
              <a:cs typeface="Times New Roman" panose="02020603050405020304" pitchFamily="18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0">
                <a:solidFill>
                  <a:srgbClr val="303B42"/>
                </a:solidFill>
                <a:latin typeface="Didact Gothic" panose="00000500000000000000" pitchFamily="2" charset="0"/>
                <a:cs typeface="Times New Roman" panose="02020603050405020304" pitchFamily="18" charset="0"/>
              </a:rPr>
              <a:t>Tuto oblast upravuje velké množství zákonů, vyhlášek a pokynů,</a:t>
            </a:r>
            <a:br>
              <a:rPr lang="cs-CZ" sz="1600" dirty="0">
                <a:solidFill>
                  <a:srgbClr val="303B42"/>
                </a:solidFill>
                <a:latin typeface="Didact Gothic" panose="00000500000000000000" pitchFamily="2" charset="0"/>
                <a:cs typeface="Times New Roman" panose="02020603050405020304" pitchFamily="18" charset="0"/>
              </a:rPr>
            </a:br>
            <a:r>
              <a:rPr lang="cs-CZ" sz="1600" dirty="0">
                <a:solidFill>
                  <a:srgbClr val="303B42"/>
                </a:solidFill>
                <a:latin typeface="Didact Gothic" panose="00000500000000000000" pitchFamily="2" charset="0"/>
                <a:cs typeface="Times New Roman" panose="02020603050405020304" pitchFamily="18" charset="0"/>
              </a:rPr>
              <a:t>v momentální době je jich cca 104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0">
              <a:solidFill>
                <a:srgbClr val="303B42"/>
              </a:solidFill>
              <a:latin typeface="Didact Gothic" panose="00000500000000000000" pitchFamily="2" charset="0"/>
              <a:cs typeface="Times New Roman" panose="02020603050405020304" pitchFamily="18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0">
              <a:latin typeface="Didact Gothic" panose="00000500000000000000" pitchFamily="2" charset="0"/>
              <a:cs typeface="Times New Roman" panose="02020603050405020304" pitchFamily="18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cs-CZ" sz="950" u="none" dirty="0">
              <a:solidFill>
                <a:schemeClr val="dk1"/>
              </a:solidFill>
              <a:latin typeface="Didact Gothic"/>
              <a:ea typeface="Didact Gothic"/>
              <a:cs typeface="Didact Gothic"/>
              <a:sym typeface="Didact Gothic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50" u="none" dirty="0">
              <a:solidFill>
                <a:schemeClr val="dk1"/>
              </a:solidFill>
              <a:latin typeface="Didact Gothic"/>
              <a:ea typeface="Didact Gothic"/>
              <a:cs typeface="Didact Gothic"/>
              <a:sym typeface="Didact Gothic"/>
            </a:endParaRPr>
          </a:p>
        </p:txBody>
      </p:sp>
    </p:spTree>
    <p:extLst>
      <p:ext uri="{BB962C8B-B14F-4D97-AF65-F5344CB8AC3E}">
        <p14:creationId xmlns:p14="http://schemas.microsoft.com/office/powerpoint/2010/main" val="4079891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" name="Google Shape;557;p76"/>
          <p:cNvSpPr txBox="1">
            <a:spLocks noGrp="1"/>
          </p:cNvSpPr>
          <p:nvPr>
            <p:ph type="body" idx="1"/>
          </p:nvPr>
        </p:nvSpPr>
        <p:spPr>
          <a:xfrm>
            <a:off x="713225" y="1674092"/>
            <a:ext cx="4109100" cy="144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lnSpc>
                <a:spcPct val="150000"/>
              </a:lnSpc>
              <a:buClr>
                <a:schemeClr val="accent6"/>
              </a:buClr>
            </a:pPr>
            <a:r>
              <a:rPr lang="cs-CZ" sz="1100" dirty="0"/>
              <a:t>Metodický pokyn č.j. 37 014/2005-25 </a:t>
            </a:r>
          </a:p>
          <a:p>
            <a:pPr lvl="0">
              <a:lnSpc>
                <a:spcPct val="150000"/>
              </a:lnSpc>
              <a:buClr>
                <a:schemeClr val="accent6"/>
              </a:buClr>
            </a:pPr>
            <a:r>
              <a:rPr lang="cs-CZ" sz="1100" dirty="0"/>
              <a:t>Pracovní řád pro zaměstnance škol </a:t>
            </a:r>
            <a:br>
              <a:rPr lang="cs-CZ" sz="1100" dirty="0"/>
            </a:br>
            <a:r>
              <a:rPr lang="cs-CZ" sz="1100" dirty="0"/>
              <a:t>a školských zařízení</a:t>
            </a:r>
          </a:p>
          <a:p>
            <a:pPr lvl="0">
              <a:lnSpc>
                <a:spcPct val="150000"/>
              </a:lnSpc>
              <a:buClr>
                <a:schemeClr val="accent6"/>
              </a:buClr>
            </a:pPr>
            <a:r>
              <a:rPr lang="cs-CZ" sz="1100" dirty="0"/>
              <a:t>Rámcový vzdělávací program</a:t>
            </a:r>
          </a:p>
          <a:p>
            <a:pPr lvl="0">
              <a:lnSpc>
                <a:spcPct val="150000"/>
              </a:lnSpc>
              <a:buClr>
                <a:schemeClr val="accent6"/>
              </a:buClr>
            </a:pPr>
            <a:r>
              <a:rPr lang="cs-CZ" sz="1100" dirty="0"/>
              <a:t>Školní řád školy</a:t>
            </a:r>
          </a:p>
          <a:p>
            <a:pPr lvl="0">
              <a:lnSpc>
                <a:spcPct val="150000"/>
              </a:lnSpc>
              <a:buClr>
                <a:schemeClr val="accent6"/>
              </a:buClr>
            </a:pPr>
            <a:r>
              <a:rPr lang="cs-CZ" sz="1100" dirty="0"/>
              <a:t>Vyhláška č. 410/2005 Sb., o hygienických požadavcích na prostory a provoz zařízení a provozoven pro výchovu a vzdělávání dětí a mladistvých</a:t>
            </a:r>
          </a:p>
          <a:p>
            <a:pPr lvl="0">
              <a:lnSpc>
                <a:spcPct val="150000"/>
              </a:lnSpc>
              <a:buClr>
                <a:schemeClr val="accent6"/>
              </a:buClr>
            </a:pPr>
            <a:r>
              <a:rPr lang="cs-CZ" sz="1100" dirty="0"/>
              <a:t>zákon č. 262/2006 Sb. Zákoník práce</a:t>
            </a:r>
          </a:p>
          <a:p>
            <a:pPr lvl="0">
              <a:lnSpc>
                <a:spcPct val="150000"/>
              </a:lnSpc>
              <a:buClr>
                <a:schemeClr val="accent6"/>
              </a:buClr>
            </a:pPr>
            <a:r>
              <a:rPr lang="cs-CZ" sz="1100" dirty="0"/>
              <a:t>zákon č. 309/2006 Sb. o zajištění dalších podmínek BOZP</a:t>
            </a:r>
          </a:p>
          <a:p>
            <a:pPr lvl="0">
              <a:lnSpc>
                <a:spcPct val="150000"/>
              </a:lnSpc>
              <a:buClr>
                <a:schemeClr val="accent6"/>
              </a:buClr>
            </a:pPr>
            <a:r>
              <a:rPr lang="cs-CZ" sz="1100" dirty="0"/>
              <a:t>zákon č. 561/2004 Sb. Školský zákon</a:t>
            </a:r>
          </a:p>
          <a:p>
            <a:pPr lvl="0">
              <a:lnSpc>
                <a:spcPct val="150000"/>
              </a:lnSpc>
              <a:buClr>
                <a:schemeClr val="accent6"/>
              </a:buClr>
            </a:pPr>
            <a:r>
              <a:rPr lang="cs-CZ" sz="1100" dirty="0"/>
              <a:t>A další….</a:t>
            </a:r>
          </a:p>
          <a:p>
            <a:pPr lvl="0">
              <a:lnSpc>
                <a:spcPct val="150000"/>
              </a:lnSpc>
              <a:buClr>
                <a:schemeClr val="accent6"/>
              </a:buClr>
            </a:pPr>
            <a:endParaRPr lang="cs-CZ" sz="1100" dirty="0"/>
          </a:p>
          <a:p>
            <a:pPr lvl="0">
              <a:buClr>
                <a:schemeClr val="accent6"/>
              </a:buClr>
            </a:pPr>
            <a:endParaRPr lang="cs-CZ" sz="1100" dirty="0"/>
          </a:p>
          <a:p>
            <a:pPr marL="285750" indent="-285750">
              <a:buClr>
                <a:schemeClr val="accent6"/>
              </a:buClr>
            </a:pPr>
            <a:endParaRPr sz="1200" dirty="0">
              <a:solidFill>
                <a:schemeClr val="accent6"/>
              </a:solidFill>
            </a:endParaRPr>
          </a:p>
        </p:txBody>
      </p:sp>
      <p:sp>
        <p:nvSpPr>
          <p:cNvPr id="558" name="Google Shape;558;p76"/>
          <p:cNvSpPr txBox="1">
            <a:spLocks noGrp="1"/>
          </p:cNvSpPr>
          <p:nvPr>
            <p:ph type="title"/>
          </p:nvPr>
        </p:nvSpPr>
        <p:spPr>
          <a:xfrm>
            <a:off x="1010615" y="701739"/>
            <a:ext cx="4919538" cy="52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/>
              <a:t>Dokumenty vtahující  se k tématu</a:t>
            </a:r>
            <a:endParaRPr sz="2800" dirty="0"/>
          </a:p>
        </p:txBody>
      </p:sp>
      <p:cxnSp>
        <p:nvCxnSpPr>
          <p:cNvPr id="559" name="Google Shape;559;p76"/>
          <p:cNvCxnSpPr/>
          <p:nvPr/>
        </p:nvCxnSpPr>
        <p:spPr>
          <a:xfrm>
            <a:off x="1110654" y="1674092"/>
            <a:ext cx="6471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2950376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470;p68">
            <a:extLst>
              <a:ext uri="{FF2B5EF4-FFF2-40B4-BE49-F238E27FC236}">
                <a16:creationId xmlns:a16="http://schemas.microsoft.com/office/drawing/2014/main" id="{A294CCBF-A5D7-E2B4-9147-CC950743183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33165" y="393424"/>
            <a:ext cx="5768100" cy="52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b="1" dirty="0">
                <a:solidFill>
                  <a:schemeClr val="dk1"/>
                </a:solidFill>
                <a:latin typeface="Didact Gothic" panose="00000500000000000000" pitchFamily="2" charset="0"/>
              </a:rPr>
              <a:t>BOZP ve školním prostředí</a:t>
            </a:r>
          </a:p>
        </p:txBody>
      </p:sp>
      <p:sp>
        <p:nvSpPr>
          <p:cNvPr id="12" name="Google Shape;471;p68">
            <a:extLst>
              <a:ext uri="{FF2B5EF4-FFF2-40B4-BE49-F238E27FC236}">
                <a16:creationId xmlns:a16="http://schemas.microsoft.com/office/drawing/2014/main" id="{430EA121-F8A1-85DA-ED3F-DAA41944ACE9}"/>
              </a:ext>
            </a:extLst>
          </p:cNvPr>
          <p:cNvSpPr txBox="1">
            <a:spLocks/>
          </p:cNvSpPr>
          <p:nvPr/>
        </p:nvSpPr>
        <p:spPr>
          <a:xfrm>
            <a:off x="233165" y="1187930"/>
            <a:ext cx="8621276" cy="4237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■"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■"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■"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pPr marL="0" indent="0" algn="l">
              <a:buFont typeface="Didact Gothic"/>
              <a:buNone/>
            </a:pPr>
            <a:r>
              <a:rPr lang="cs-CZ" sz="1600" dirty="0"/>
              <a:t>V rezortu školství jsou povinnosti nastavené vůči BOZP dvojnásobně  těžší (MŠMT, </a:t>
            </a:r>
            <a:r>
              <a:rPr lang="cs-CZ" sz="1600" dirty="0" err="1"/>
              <a:t>n.d</a:t>
            </a:r>
            <a:r>
              <a:rPr lang="cs-CZ" sz="1600" dirty="0"/>
              <a:t>.)</a:t>
            </a:r>
          </a:p>
          <a:p>
            <a:pPr marL="0" indent="0" algn="l">
              <a:buFont typeface="Didact Gothic"/>
              <a:buNone/>
            </a:pPr>
            <a:endParaRPr lang="cs-CZ" sz="1600" dirty="0">
              <a:solidFill>
                <a:srgbClr val="303B42"/>
              </a:solidFill>
              <a:latin typeface="Didact Gothic" panose="00000500000000000000" pitchFamily="2" charset="0"/>
              <a:cs typeface="Times New Roman" panose="02020603050405020304" pitchFamily="18" charset="0"/>
            </a:endParaRPr>
          </a:p>
          <a:p>
            <a:pPr marL="0" indent="0" algn="l">
              <a:buFont typeface="Didact Gothic"/>
              <a:buNone/>
            </a:pPr>
            <a:r>
              <a:rPr lang="cs-CZ" sz="1600" dirty="0">
                <a:solidFill>
                  <a:srgbClr val="303B42"/>
                </a:solidFill>
                <a:latin typeface="Didact Gothic" panose="00000500000000000000" pitchFamily="2" charset="0"/>
                <a:cs typeface="Times New Roman" panose="02020603050405020304" pitchFamily="18" charset="0"/>
              </a:rPr>
              <a:t>Problematika BOZP ve školství je složitá, zasahuje do mnoha oborů – školství připravuje pracovníky pro všechny profese a obory, navíc ohrožení se ve škole objevuje na každém rohu</a:t>
            </a:r>
          </a:p>
          <a:p>
            <a:pPr marL="0" indent="0" algn="l">
              <a:buFont typeface="Didact Gothic"/>
              <a:buNone/>
            </a:pPr>
            <a:endParaRPr lang="cs-CZ" sz="1600" dirty="0">
              <a:solidFill>
                <a:srgbClr val="303B42"/>
              </a:solidFill>
              <a:latin typeface="Didact Gothic" panose="00000500000000000000" pitchFamily="2" charset="0"/>
              <a:cs typeface="Times New Roman" panose="02020603050405020304" pitchFamily="18" charset="0"/>
            </a:endParaRPr>
          </a:p>
          <a:p>
            <a:pPr marL="0" indent="0" algn="l">
              <a:buFont typeface="Didact Gothic"/>
              <a:buNone/>
            </a:pPr>
            <a:r>
              <a:rPr lang="cs-CZ" sz="1600" dirty="0">
                <a:solidFill>
                  <a:srgbClr val="303B42"/>
                </a:solidFill>
                <a:latin typeface="Didact Gothic" panose="00000500000000000000" pitchFamily="2" charset="0"/>
                <a:cs typeface="Times New Roman" panose="02020603050405020304" pitchFamily="18" charset="0"/>
              </a:rPr>
              <a:t>Obecně se zaměřuje na prevenci rizik</a:t>
            </a:r>
          </a:p>
          <a:p>
            <a:pPr marL="0" indent="0" algn="l">
              <a:buFont typeface="Didact Gothic"/>
              <a:buNone/>
            </a:pPr>
            <a:endParaRPr lang="cs-CZ" sz="1600" dirty="0">
              <a:solidFill>
                <a:srgbClr val="303B42"/>
              </a:solidFill>
              <a:latin typeface="Didact Gothic" panose="00000500000000000000" pitchFamily="2" charset="0"/>
              <a:cs typeface="Times New Roman" panose="02020603050405020304" pitchFamily="18" charset="0"/>
            </a:endParaRPr>
          </a:p>
          <a:p>
            <a:pPr marL="0" indent="0" algn="l">
              <a:buFont typeface="Didact Gothic"/>
              <a:buNone/>
            </a:pPr>
            <a:r>
              <a:rPr lang="cs-CZ" sz="1600" dirty="0">
                <a:solidFill>
                  <a:srgbClr val="303B42"/>
                </a:solidFill>
                <a:latin typeface="Didact Gothic" panose="00000500000000000000" pitchFamily="2" charset="0"/>
                <a:cs typeface="Times New Roman" panose="02020603050405020304" pitchFamily="18" charset="0"/>
              </a:rPr>
              <a:t>Škola při stanovení konkrétních opatření  bere v úvahu možné ohrožení žáků v jednotlivých předmětech, přizpůsobuje tato opatření i věku žáků </a:t>
            </a:r>
          </a:p>
          <a:p>
            <a:pPr marL="0" indent="0" algn="l">
              <a:buFont typeface="Didact Gothic"/>
              <a:buNone/>
            </a:pPr>
            <a:endParaRPr lang="cs-CZ" sz="1600" dirty="0">
              <a:latin typeface="Didact Gothic" panose="00000500000000000000" pitchFamily="2" charset="0"/>
              <a:cs typeface="Times New Roman" panose="02020603050405020304" pitchFamily="18" charset="0"/>
            </a:endParaRPr>
          </a:p>
          <a:p>
            <a:pPr marL="0" indent="0" algn="l">
              <a:buFont typeface="Didact Gothic"/>
              <a:buNone/>
            </a:pPr>
            <a:endParaRPr lang="cs-CZ" sz="1600" dirty="0"/>
          </a:p>
          <a:p>
            <a:pPr marL="0" indent="0" algn="l">
              <a:buFont typeface="Didact Gothic"/>
              <a:buNone/>
            </a:pPr>
            <a:endParaRPr lang="cs-CZ" sz="1600" dirty="0"/>
          </a:p>
          <a:p>
            <a:pPr marL="0" indent="0" algn="l">
              <a:buFont typeface="Didact Gothic"/>
              <a:buNone/>
            </a:pPr>
            <a:endParaRPr lang="cs-CZ" sz="950" dirty="0"/>
          </a:p>
          <a:p>
            <a:pPr marL="0" indent="0" algn="l">
              <a:buFont typeface="Didact Gothic"/>
              <a:buNone/>
            </a:pPr>
            <a:endParaRPr lang="cs-CZ" sz="950" dirty="0"/>
          </a:p>
        </p:txBody>
      </p:sp>
    </p:spTree>
    <p:extLst>
      <p:ext uri="{BB962C8B-B14F-4D97-AF65-F5344CB8AC3E}">
        <p14:creationId xmlns:p14="http://schemas.microsoft.com/office/powerpoint/2010/main" val="2785890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C18E7929-7A04-A1A3-6249-6687E96B44E2}"/>
              </a:ext>
            </a:extLst>
          </p:cNvPr>
          <p:cNvSpPr txBox="1"/>
          <p:nvPr/>
        </p:nvSpPr>
        <p:spPr>
          <a:xfrm>
            <a:off x="1744735" y="995974"/>
            <a:ext cx="611505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>
                <a:solidFill>
                  <a:schemeClr val="tx1"/>
                </a:solidFill>
                <a:latin typeface="Didact Gothic" panose="00000500000000000000" pitchFamily="2" charset="0"/>
                <a:cs typeface="Times New Roman" panose="02020603050405020304" pitchFamily="18" charset="0"/>
              </a:rPr>
              <a:t>„(1) Školy zajišťují bezpečnost a ochranu zdraví žáků při vzdělávání a výchově, činnostech  s ním přímo souvisejících  a při poskytování školských služeb […]“ (§29)</a:t>
            </a:r>
            <a:endParaRPr lang="cs-CZ" dirty="0">
              <a:solidFill>
                <a:schemeClr val="tx1"/>
              </a:solidFill>
              <a:latin typeface="Didact Gothic" panose="00000500000000000000" pitchFamily="2" charset="0"/>
            </a:endParaRPr>
          </a:p>
          <a:p>
            <a:endParaRPr lang="cs-CZ" dirty="0">
              <a:solidFill>
                <a:schemeClr val="tx1"/>
              </a:solidFill>
              <a:latin typeface="Didact Gothic" panose="00000500000000000000" pitchFamily="2" charset="0"/>
            </a:endParaRPr>
          </a:p>
          <a:p>
            <a:pPr marL="342900" indent="-342900">
              <a:buAutoNum type="arabicParenBoth"/>
            </a:pPr>
            <a:r>
              <a:rPr lang="cs-CZ" dirty="0">
                <a:solidFill>
                  <a:schemeClr val="tx1"/>
                </a:solidFill>
                <a:latin typeface="Didact Gothic" panose="00000500000000000000" pitchFamily="2" charset="0"/>
              </a:rPr>
              <a:t>Ředitel školy vydá školní řád; ředitel školského zařízení vnitřní řád. […] (§30)</a:t>
            </a:r>
          </a:p>
          <a:p>
            <a:pPr marL="342900" indent="-342900">
              <a:buAutoNum type="arabicParenBoth"/>
            </a:pPr>
            <a:endParaRPr lang="cs-CZ" dirty="0">
              <a:solidFill>
                <a:schemeClr val="tx1"/>
              </a:solidFill>
              <a:latin typeface="Didact Gothic" panose="00000500000000000000" pitchFamily="2" charset="0"/>
            </a:endParaRPr>
          </a:p>
          <a:p>
            <a:r>
              <a:rPr lang="cs-CZ" dirty="0">
                <a:solidFill>
                  <a:schemeClr val="tx1"/>
                </a:solidFill>
                <a:latin typeface="Didact Gothic" panose="00000500000000000000" pitchFamily="2" charset="0"/>
              </a:rPr>
              <a:t>(4) Školní řád nebo vnitřní řád zveřejní ředitel na přístupném místě ve škole nebo školském zařízení, prokazatelným způsobem s ním seznámí zaměstnance, žáky a studenty školy nebo školského zařízení a informuje o jeho vydání a obsahu zákonné zástupce nezletilých dětí a žáků. (§30)</a:t>
            </a:r>
          </a:p>
          <a:p>
            <a:endParaRPr lang="cs-CZ" dirty="0">
              <a:solidFill>
                <a:schemeClr val="tx1"/>
              </a:solidFill>
              <a:latin typeface="Didact Gothic" panose="00000500000000000000" pitchFamily="2" charset="0"/>
            </a:endParaRPr>
          </a:p>
          <a:p>
            <a:r>
              <a:rPr lang="cs-CZ" dirty="0">
                <a:solidFill>
                  <a:schemeClr val="tx1"/>
                </a:solidFill>
                <a:latin typeface="Didact Gothic" panose="00000500000000000000" pitchFamily="2" charset="0"/>
                <a:cs typeface="Times New Roman" panose="02020603050405020304" pitchFamily="18" charset="0"/>
              </a:rPr>
              <a:t>„(1) Žáci jsou povinni: […] b) dodržovat školní a vnitřní řád a předpisy a pokyny školy a školského zařízení k ochraně zdraví a bezpečnosti, s nimiž byli seznámeni“ (§22)</a:t>
            </a:r>
            <a:endParaRPr lang="cs-CZ" sz="1400" dirty="0">
              <a:solidFill>
                <a:schemeClr val="tx1"/>
              </a:solidFill>
              <a:latin typeface="Didact Gothic" panose="00000500000000000000" pitchFamily="2" charset="0"/>
              <a:cs typeface="Times New Roman" panose="02020603050405020304" pitchFamily="18" charset="0"/>
            </a:endParaRPr>
          </a:p>
          <a:p>
            <a:endParaRPr lang="cs-CZ" dirty="0">
              <a:solidFill>
                <a:schemeClr val="tx1"/>
              </a:solidFill>
              <a:latin typeface="Didact Gothic" panose="00000500000000000000" pitchFamily="2" charset="0"/>
              <a:cs typeface="Times New Roman" panose="02020603050405020304" pitchFamily="18" charset="0"/>
            </a:endParaRPr>
          </a:p>
          <a:p>
            <a:r>
              <a:rPr lang="cs-CZ" dirty="0">
                <a:solidFill>
                  <a:schemeClr val="tx1"/>
                </a:solidFill>
                <a:latin typeface="Didact Gothic" panose="00000500000000000000" pitchFamily="2" charset="0"/>
                <a:cs typeface="Times New Roman" panose="02020603050405020304" pitchFamily="18" charset="0"/>
              </a:rPr>
              <a:t>„Školy a školská zařízení vedou podle své činnosti </a:t>
            </a:r>
          </a:p>
          <a:p>
            <a:r>
              <a:rPr lang="cs-CZ" dirty="0">
                <a:solidFill>
                  <a:schemeClr val="tx1"/>
                </a:solidFill>
                <a:latin typeface="Didact Gothic" panose="00000500000000000000" pitchFamily="2" charset="0"/>
                <a:cs typeface="Times New Roman" panose="02020603050405020304" pitchFamily="18" charset="0"/>
              </a:rPr>
              <a:t>g)      školní řád nebo vnitřní řád, rozvrh vyučovacích hodin</a:t>
            </a:r>
          </a:p>
          <a:p>
            <a:pPr marL="400050" indent="-400050">
              <a:buAutoNum type="romanLcParenR"/>
            </a:pPr>
            <a:r>
              <a:rPr lang="cs-CZ" sz="1400" dirty="0">
                <a:solidFill>
                  <a:schemeClr val="tx1"/>
                </a:solidFill>
                <a:latin typeface="Didact Gothic" panose="00000500000000000000" pitchFamily="2" charset="0"/>
                <a:cs typeface="Times New Roman" panose="02020603050405020304" pitchFamily="18" charset="0"/>
              </a:rPr>
              <a:t>Knihu úrazů a záznamy o úrazech dětí, popřípadě lékařské posudky  (§28</a:t>
            </a:r>
            <a:r>
              <a:rPr lang="cs-CZ" sz="1400" dirty="0">
                <a:solidFill>
                  <a:srgbClr val="303B42"/>
                </a:solidFill>
                <a:latin typeface="Didact Gothic" panose="00000500000000000000" pitchFamily="2" charset="0"/>
                <a:cs typeface="Times New Roman" panose="02020603050405020304" pitchFamily="18" charset="0"/>
              </a:rPr>
              <a:t>)</a:t>
            </a:r>
          </a:p>
          <a:p>
            <a:endParaRPr lang="cs-CZ" dirty="0">
              <a:solidFill>
                <a:srgbClr val="303B42"/>
              </a:solidFill>
              <a:latin typeface="Didact Gothic" panose="00000500000000000000" pitchFamily="2" charset="0"/>
              <a:cs typeface="Times New Roman" panose="02020603050405020304" pitchFamily="18" charset="0"/>
            </a:endParaRPr>
          </a:p>
          <a:p>
            <a:endParaRPr lang="cs-CZ" dirty="0">
              <a:solidFill>
                <a:srgbClr val="303B42"/>
              </a:solidFill>
              <a:latin typeface="Didact Gothic" panose="000005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Google Shape;470;p68">
            <a:extLst>
              <a:ext uri="{FF2B5EF4-FFF2-40B4-BE49-F238E27FC236}">
                <a16:creationId xmlns:a16="http://schemas.microsoft.com/office/drawing/2014/main" id="{4EA38B7F-ACCF-7359-6034-8B047DFD029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918210" y="339628"/>
            <a:ext cx="5768100" cy="52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b="1" dirty="0">
                <a:solidFill>
                  <a:schemeClr val="dk1"/>
                </a:solidFill>
                <a:latin typeface="Didact Gothic" panose="00000500000000000000" pitchFamily="2" charset="0"/>
              </a:rPr>
              <a:t>Dle </a:t>
            </a:r>
            <a:r>
              <a:rPr lang="cs-CZ" sz="2400" dirty="0">
                <a:latin typeface="Didact Gothic" panose="00000500000000000000" pitchFamily="2" charset="0"/>
              </a:rPr>
              <a:t>Zákon č. 561/2004 Sb., školský zákon</a:t>
            </a:r>
            <a:endParaRPr lang="cs-CZ" sz="2400" b="1" dirty="0">
              <a:solidFill>
                <a:schemeClr val="dk1"/>
              </a:solidFill>
              <a:latin typeface="Didact Gothic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323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01139D-0B39-FD06-D288-C9D030A43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2050" y="205823"/>
            <a:ext cx="7359900" cy="528600"/>
          </a:xfrm>
        </p:spPr>
        <p:txBody>
          <a:bodyPr/>
          <a:lstStyle/>
          <a:p>
            <a:r>
              <a:rPr lang="cs-CZ" sz="2400" dirty="0">
                <a:solidFill>
                  <a:srgbClr val="303B42"/>
                </a:solidFill>
                <a:latin typeface="Didact Gothic" panose="00000500000000000000" pitchFamily="2" charset="0"/>
                <a:cs typeface="Times New Roman" panose="02020603050405020304" pitchFamily="18" charset="0"/>
              </a:rPr>
              <a:t>§29 Bezpečnost a ochrana zdraví ve školách a školských zařízeních</a:t>
            </a:r>
            <a:br>
              <a:rPr lang="cs-CZ" sz="3200" dirty="0">
                <a:solidFill>
                  <a:srgbClr val="303B42"/>
                </a:solidFill>
                <a:latin typeface="Didact Gothic" panose="00000500000000000000" pitchFamily="2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92EE103-6229-3E6C-9D8F-3F8FB395269A}"/>
              </a:ext>
            </a:extLst>
          </p:cNvPr>
          <p:cNvSpPr txBox="1"/>
          <p:nvPr/>
        </p:nvSpPr>
        <p:spPr>
          <a:xfrm>
            <a:off x="1600360" y="1046552"/>
            <a:ext cx="6110460" cy="3754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latin typeface="Didact Gothic" panose="00000500000000000000" pitchFamily="2" charset="0"/>
              </a:rPr>
              <a:t>(1) Školy a školská zařízení jsou při vzdělávání a s ním přímo souvisejících činnostech a při poskytování školských služeb povinny přihlížet k základním fyziologickým potřebám dětí, žáků a studentů a vytvářet podmínky pro jejich zdravý vývoj a pro předcházení vzniku sociálně patologických jevů.</a:t>
            </a:r>
          </a:p>
          <a:p>
            <a:r>
              <a:rPr lang="cs-CZ" dirty="0">
                <a:latin typeface="Didact Gothic" panose="00000500000000000000" pitchFamily="2" charset="0"/>
              </a:rPr>
              <a:t> </a:t>
            </a:r>
          </a:p>
          <a:p>
            <a:r>
              <a:rPr lang="cs-CZ" dirty="0">
                <a:latin typeface="Didact Gothic" panose="00000500000000000000" pitchFamily="2" charset="0"/>
              </a:rPr>
              <a:t>(2) Školy a školská zařízení zajišťují bezpečnost a ochranu zdraví dětí, žáků a studentů při vzdělávání a s ním přímo souvisejících činnostech a při poskytování školských služeb a poskytují žákům a studentům nezbytné informace k zajištění bezpečnosti a ochrany zdraví. Ministerstvo stanoví vyhláškou opatření k zajištění bezpečnosti a ochrany zdraví dětí, žáků a studentů při vzdělávání ve školách a školských zařízeních a při činnostech s ním souvisejících. </a:t>
            </a:r>
          </a:p>
          <a:p>
            <a:br>
              <a:rPr lang="cs-CZ" dirty="0">
                <a:latin typeface="Didact Gothic" panose="00000500000000000000" pitchFamily="2" charset="0"/>
              </a:rPr>
            </a:br>
            <a:r>
              <a:rPr lang="cs-CZ" dirty="0">
                <a:latin typeface="Didact Gothic" panose="00000500000000000000" pitchFamily="2" charset="0"/>
              </a:rPr>
              <a:t>(3) Školy a školská zařízení jsou povinny vést evidenci úrazů dětí, žáků a studentů, k nimž došlo při činnostech uvedených v odstavci 2, vyhotovit a zaslat záznam o úrazu stanoveným orgánům a institucím. […]</a:t>
            </a:r>
          </a:p>
          <a:p>
            <a:endParaRPr lang="cs-CZ" dirty="0">
              <a:solidFill>
                <a:srgbClr val="303B42"/>
              </a:solidFill>
              <a:latin typeface="Didact Gothic" panose="00000500000000000000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361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p67"/>
          <p:cNvSpPr txBox="1">
            <a:spLocks noGrp="1"/>
          </p:cNvSpPr>
          <p:nvPr>
            <p:ph type="ctrTitle"/>
          </p:nvPr>
        </p:nvSpPr>
        <p:spPr>
          <a:xfrm>
            <a:off x="3805750" y="2111589"/>
            <a:ext cx="4322700" cy="150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lnSpc>
                <a:spcPct val="150000"/>
              </a:lnSpc>
              <a:buClr>
                <a:schemeClr val="accent6"/>
              </a:buClr>
            </a:pPr>
            <a:r>
              <a:rPr lang="cs-CZ" sz="3200" dirty="0">
                <a:latin typeface="Didact Gothic" panose="00000500000000000000" pitchFamily="2" charset="0"/>
              </a:rPr>
              <a:t>Pracovní řád pro zaměstnance škol </a:t>
            </a:r>
            <a:br>
              <a:rPr lang="cs-CZ" sz="3200" dirty="0">
                <a:latin typeface="Didact Gothic" panose="00000500000000000000" pitchFamily="2" charset="0"/>
              </a:rPr>
            </a:br>
            <a:r>
              <a:rPr lang="cs-CZ" sz="3200" dirty="0">
                <a:latin typeface="Didact Gothic" panose="00000500000000000000" pitchFamily="2" charset="0"/>
              </a:rPr>
              <a:t>a školských zařízení</a:t>
            </a:r>
          </a:p>
        </p:txBody>
      </p:sp>
      <p:cxnSp>
        <p:nvCxnSpPr>
          <p:cNvPr id="465" name="Google Shape;465;p67"/>
          <p:cNvCxnSpPr/>
          <p:nvPr/>
        </p:nvCxnSpPr>
        <p:spPr>
          <a:xfrm>
            <a:off x="7402150" y="4016555"/>
            <a:ext cx="6471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3536572643"/>
      </p:ext>
    </p:extLst>
  </p:cSld>
  <p:clrMapOvr>
    <a:masterClrMapping/>
  </p:clrMapOvr>
</p:sld>
</file>

<file path=ppt/theme/theme1.xml><?xml version="1.0" encoding="utf-8"?>
<a:theme xmlns:a="http://schemas.openxmlformats.org/drawingml/2006/main" name="Minimalist Grayscale Pitch Deck XL by Slidesgo">
  <a:themeElements>
    <a:clrScheme name="Simple Light">
      <a:dk1>
        <a:srgbClr val="383838"/>
      </a:dk1>
      <a:lt1>
        <a:srgbClr val="EEEEEE"/>
      </a:lt1>
      <a:dk2>
        <a:srgbClr val="DBDBDB"/>
      </a:dk2>
      <a:lt2>
        <a:srgbClr val="929292"/>
      </a:lt2>
      <a:accent1>
        <a:srgbClr val="383838"/>
      </a:accent1>
      <a:accent2>
        <a:srgbClr val="383838"/>
      </a:accent2>
      <a:accent3>
        <a:srgbClr val="383838"/>
      </a:accent3>
      <a:accent4>
        <a:srgbClr val="383838"/>
      </a:accent4>
      <a:accent5>
        <a:srgbClr val="FFFFFF"/>
      </a:accent5>
      <a:accent6>
        <a:srgbClr val="FFFFFF"/>
      </a:accent6>
      <a:hlink>
        <a:srgbClr val="383838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5fb4870-e8c9-4f9e-95f4-cc79c406e0f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E287AF66F725F488780A43562BAF94A" ma:contentTypeVersion="14" ma:contentTypeDescription="Vytvoří nový dokument" ma:contentTypeScope="" ma:versionID="63ec43f3f8e4ef3e71ea9c389e46be72">
  <xsd:schema xmlns:xsd="http://www.w3.org/2001/XMLSchema" xmlns:xs="http://www.w3.org/2001/XMLSchema" xmlns:p="http://schemas.microsoft.com/office/2006/metadata/properties" xmlns:ns3="45fb4870-e8c9-4f9e-95f4-cc79c406e0f1" xmlns:ns4="2b2ac763-2a82-42d3-894b-8c19e4f57a2a" targetNamespace="http://schemas.microsoft.com/office/2006/metadata/properties" ma:root="true" ma:fieldsID="df47d7a75503ca33cb5597b23176bbb1" ns3:_="" ns4:_="">
    <xsd:import namespace="45fb4870-e8c9-4f9e-95f4-cc79c406e0f1"/>
    <xsd:import namespace="2b2ac763-2a82-42d3-894b-8c19e4f57a2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  <xsd:element ref="ns3:MediaServiceDateTaken" minOccurs="0"/>
                <xsd:element ref="ns3:MediaServiceSystemTags" minOccurs="0"/>
                <xsd:element ref="ns3:MediaServiceGenerationTime" minOccurs="0"/>
                <xsd:element ref="ns3:MediaServiceEventHashCode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fb4870-e8c9-4f9e-95f4-cc79c406e0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2" nillable="true" ma:displayName="_activity" ma:hidden="true" ma:internalName="_activity">
      <xsd:simpleType>
        <xsd:restriction base="dms:Note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ystemTags" ma:index="18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2ac763-2a82-42d3-894b-8c19e4f57a2a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5E770DF-5037-4861-A059-78186F98618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8D96681-E87B-4322-A1F1-C3F502749914}">
  <ds:schemaRefs>
    <ds:schemaRef ds:uri="2b2ac763-2a82-42d3-894b-8c19e4f57a2a"/>
    <ds:schemaRef ds:uri="http://purl.org/dc/elements/1.1/"/>
    <ds:schemaRef ds:uri="http://purl.org/dc/terms/"/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45fb4870-e8c9-4f9e-95f4-cc79c406e0f1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7CF3C948-536B-41A2-92FC-A938D6A2AA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5fb4870-e8c9-4f9e-95f4-cc79c406e0f1"/>
    <ds:schemaRef ds:uri="2b2ac763-2a82-42d3-894b-8c19e4f57a2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1348</TotalTime>
  <Words>1308</Words>
  <Application>Microsoft Office PowerPoint</Application>
  <PresentationFormat>Předvádění na obrazovce (16:9)</PresentationFormat>
  <Paragraphs>122</Paragraphs>
  <Slides>17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4" baseType="lpstr">
      <vt:lpstr>Times New Roman</vt:lpstr>
      <vt:lpstr>Questrial</vt:lpstr>
      <vt:lpstr>Didact Gothic</vt:lpstr>
      <vt:lpstr>Arial</vt:lpstr>
      <vt:lpstr>Julius Sans One</vt:lpstr>
      <vt:lpstr>Montserrat</vt:lpstr>
      <vt:lpstr>Minimalist Grayscale Pitch Deck XL by Slidesgo</vt:lpstr>
      <vt:lpstr>Ochrana zdraví při práci ve škole</vt:lpstr>
      <vt:lpstr>Co je to Škola ?</vt:lpstr>
      <vt:lpstr>Bezpečnost a ochrana zdraví při práci</vt:lpstr>
      <vt:lpstr>Prezentace aplikace PowerPoint</vt:lpstr>
      <vt:lpstr>Dokumenty vtahující  se k tématu</vt:lpstr>
      <vt:lpstr>BOZP ve školním prostředí</vt:lpstr>
      <vt:lpstr>Dle Zákon č. 561/2004 Sb., školský zákon</vt:lpstr>
      <vt:lpstr>§29 Bezpečnost a ochrana zdraví ve školách a školských zařízeních </vt:lpstr>
      <vt:lpstr>Pracovní řád pro zaměstnance škol  a školských zařízení</vt:lpstr>
      <vt:lpstr>Prezentace aplikace PowerPoint</vt:lpstr>
      <vt:lpstr>Prezentace aplikace PowerPoint</vt:lpstr>
      <vt:lpstr>Prezentace aplikace PowerPoint</vt:lpstr>
      <vt:lpstr>Prezentace aplikace PowerPoint</vt:lpstr>
      <vt:lpstr>První pomoc</vt:lpstr>
      <vt:lpstr>Prezentace aplikace PowerPoint</vt:lpstr>
      <vt:lpstr>Děkuji za pozornost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Ochrana zdraví při práci ve škole</dc:title>
  <dc:creator>Jan Urner</dc:creator>
  <cp:lastModifiedBy>Jan Urner</cp:lastModifiedBy>
  <cp:revision>4</cp:revision>
  <dcterms:modified xsi:type="dcterms:W3CDTF">2024-01-07T18:53:22Z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0x0101009E287AF66F725F488780A43562BAF94A</vt:lpwstr>
  </property>
</Properties>
</file>