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notesMasterIdLst>
    <p:notesMasterId r:id="rId33"/>
  </p:notesMasterIdLst>
  <p:sldIdLst>
    <p:sldId id="256" r:id="rId3"/>
    <p:sldId id="292" r:id="rId4"/>
    <p:sldId id="257" r:id="rId5"/>
    <p:sldId id="260" r:id="rId6"/>
    <p:sldId id="258" r:id="rId7"/>
    <p:sldId id="266" r:id="rId8"/>
    <p:sldId id="273" r:id="rId9"/>
    <p:sldId id="275" r:id="rId10"/>
    <p:sldId id="274" r:id="rId11"/>
    <p:sldId id="276" r:id="rId12"/>
    <p:sldId id="288" r:id="rId13"/>
    <p:sldId id="294" r:id="rId14"/>
    <p:sldId id="290" r:id="rId15"/>
    <p:sldId id="269" r:id="rId16"/>
    <p:sldId id="296" r:id="rId17"/>
    <p:sldId id="303" r:id="rId18"/>
    <p:sldId id="279" r:id="rId19"/>
    <p:sldId id="302" r:id="rId20"/>
    <p:sldId id="280" r:id="rId21"/>
    <p:sldId id="281" r:id="rId22"/>
    <p:sldId id="282" r:id="rId23"/>
    <p:sldId id="283" r:id="rId24"/>
    <p:sldId id="284" r:id="rId25"/>
    <p:sldId id="301" r:id="rId26"/>
    <p:sldId id="307" r:id="rId27"/>
    <p:sldId id="309" r:id="rId28"/>
    <p:sldId id="308" r:id="rId29"/>
    <p:sldId id="305" r:id="rId30"/>
    <p:sldId id="306" r:id="rId31"/>
    <p:sldId id="26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 snapToGrid="0">
      <p:cViewPr varScale="1">
        <p:scale>
          <a:sx n="82" d="100"/>
          <a:sy n="82" d="100"/>
        </p:scale>
        <p:origin x="-648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38C3F-2FBE-43FB-B250-E7E8C4E8042B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9E39-5C7A-4C33-8FFE-983D4488AE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16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norma pro chemické hračky a soupravy pro chemické pokusy- můžou se používat od 8 let a to i bez dozoru rodičů (od 12 s manganistanem draselným)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D9E39-5C7A-4C33-8FFE-983D4488AE3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847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žádný právní předpis výslovně neřeší chemické látky, se kterými by mohli nakládat žáci základních škol, resp. osoby mladší 15 let ALE je tato norma, kterou </a:t>
            </a:r>
            <a:r>
              <a:rPr lang="cs-CZ" dirty="0" err="1"/>
              <a:t>mšmt</a:t>
            </a:r>
            <a:r>
              <a:rPr lang="cs-CZ" dirty="0"/>
              <a:t> podporuje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„Žáci, kteří ještě nedosáhli 15 let věku, mohou ve školní laboratoři pracovat pouze s potravinami nebo běžně dostupnými přípravky jejichž použití nebo prodej není nijak omezen.“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D9E39-5C7A-4C33-8FFE-983D4488AE3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2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76-362C-464C-969E-93A7954CF0CA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39AE-9818-4871-AEFE-321933F650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58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76-362C-464C-969E-93A7954CF0CA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39AE-9818-4871-AEFE-321933F650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24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76-362C-464C-969E-93A7954CF0CA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39AE-9818-4871-AEFE-321933F650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704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76-362C-464C-969E-93A7954CF0CA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39AE-9818-4871-AEFE-321933F650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202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76-362C-464C-969E-93A7954CF0CA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39AE-9818-4871-AEFE-321933F650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250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76-362C-464C-969E-93A7954CF0CA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39AE-9818-4871-AEFE-321933F650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550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76-362C-464C-969E-93A7954CF0CA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39AE-9818-4871-AEFE-321933F650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97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76-362C-464C-969E-93A7954CF0CA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39AE-9818-4871-AEFE-321933F650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852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76-362C-464C-969E-93A7954CF0CA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39AE-9818-4871-AEFE-321933F650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338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76-362C-464C-969E-93A7954CF0CA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39AE-9818-4871-AEFE-321933F650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117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76-362C-464C-969E-93A7954CF0CA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39AE-9818-4871-AEFE-321933F650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25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76-362C-464C-969E-93A7954CF0CA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39AE-9818-4871-AEFE-321933F650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975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76-362C-464C-969E-93A7954CF0CA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39AE-9818-4871-AEFE-321933F650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405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76-362C-464C-969E-93A7954CF0CA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39AE-9818-4871-AEFE-321933F650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731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76-362C-464C-969E-93A7954CF0CA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39AE-9818-4871-AEFE-321933F650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17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76-362C-464C-969E-93A7954CF0CA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39AE-9818-4871-AEFE-321933F650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47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76-362C-464C-969E-93A7954CF0CA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39AE-9818-4871-AEFE-321933F650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46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76-362C-464C-969E-93A7954CF0CA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39AE-9818-4871-AEFE-321933F650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74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76-362C-464C-969E-93A7954CF0CA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39AE-9818-4871-AEFE-321933F650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14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76-362C-464C-969E-93A7954CF0CA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39AE-9818-4871-AEFE-321933F650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3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76-362C-464C-969E-93A7954CF0CA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39AE-9818-4871-AEFE-321933F650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51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9B76-362C-464C-969E-93A7954CF0CA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39AE-9818-4871-AEFE-321933F650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29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9B76-362C-464C-969E-93A7954CF0CA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439AE-9818-4871-AEFE-321933F650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89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9B76-362C-464C-969E-93A7954CF0CA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439AE-9818-4871-AEFE-321933F650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29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thsys\Downloads\CHLS%20na%20Z&#197;&#160;-S&#197;&#160;%20&#197;&#161;kol&#195;&#161;ch.pdf" TargetMode="External"/><Relationship Id="rId3" Type="http://schemas.openxmlformats.org/officeDocument/2006/relationships/hyperlink" Target="https://limitronic.ondrasek.cz/cs/dvoubarevny-tisk-tiskarna-stitku-ghsclp/" TargetMode="External"/><Relationship Id="rId7" Type="http://schemas.openxmlformats.org/officeDocument/2006/relationships/hyperlink" Target="https://www.mpo.cz/assets/dokumenty/29985/32763/347057/priloha001.pdf" TargetMode="External"/><Relationship Id="rId2" Type="http://schemas.openxmlformats.org/officeDocument/2006/relationships/hyperlink" Target="https://www.dokumentacebozp.cz/aktuality/bezpecnostni-listy-scenare-expozi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akonyprolidi.cz/cs/1998-157" TargetMode="External"/><Relationship Id="rId11" Type="http://schemas.openxmlformats.org/officeDocument/2006/relationships/hyperlink" Target="https://www.idnes.cz/plzen/zpravy/soud-dite-popalene-chemicky-pokus-faraonuv-had-tabor-trest.A220722_070747_plzen-zpravy_jzk" TargetMode="External"/><Relationship Id="rId5" Type="http://schemas.openxmlformats.org/officeDocument/2006/relationships/hyperlink" Target="https://web.natur.cuni.cz/~kudch/main/JPD3/navody2007/bezpecnost.pdf" TargetMode="External"/><Relationship Id="rId10" Type="http://schemas.openxmlformats.org/officeDocument/2006/relationships/hyperlink" Target="https://www.novinky.cz/clanek/krimi-pri-chemickem-pokusu-ve-skole-na-plzensku-se-deti-nadychaly-vyparu-40414209" TargetMode="External"/><Relationship Id="rId4" Type="http://schemas.openxmlformats.org/officeDocument/2006/relationships/hyperlink" Target="https://szu.cz/temata-zdravi-a-bezpecnosti/pracovni-prostredi-a-zdravi/chemicka-bezpecnost/narizeni-clp/" TargetMode="External"/><Relationship Id="rId9" Type="http://schemas.openxmlformats.org/officeDocument/2006/relationships/hyperlink" Target="https://www.bezpecnostprace.info/skoleni/bozp-chemicka-laborato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list=PLXgIzX4W16jeyZqtgfNVQulIJ5g11kfMa&amp;time_continue=204&amp;v=5PrAybF5mJg&amp;embeds_referring_euri=https://osha.europa.eu/&amp;source_ve_path=Mjg2NjY&amp;feature=emb_log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po.cz/cz/prumysl/chemicke-latky-a-smesi/clp-klasifikace-oznacovani-a-baleni/seznamy-h-vet-a-p-vet-podle-narizeni-clp--58129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F1DC079-59C4-2504-EC06-A0579C55E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3791" y="949325"/>
            <a:ext cx="10366513" cy="2306637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Ochrana zdraví před nebezpečnými chemickými látkami v procesu výuky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C9F5E06-2702-296B-F853-5AC5C790DE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VZM23 Právo pro učitele výchovy ke zdraví</a:t>
            </a:r>
          </a:p>
          <a:p>
            <a:r>
              <a:rPr lang="cs-CZ" dirty="0"/>
              <a:t>Bc. Vendula Gálová</a:t>
            </a:r>
          </a:p>
          <a:p>
            <a:r>
              <a:rPr lang="cs-CZ" dirty="0"/>
              <a:t>5. 1. 2024</a:t>
            </a:r>
          </a:p>
        </p:txBody>
      </p:sp>
    </p:spTree>
    <p:extLst>
      <p:ext uri="{BB962C8B-B14F-4D97-AF65-F5344CB8AC3E}">
        <p14:creationId xmlns:p14="http://schemas.microsoft.com/office/powerpoint/2010/main" val="40866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742281-EDAF-B27F-B108-E5D416702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A527F54F-0EBB-2E59-615D-4DBCDB490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060" y="531656"/>
            <a:ext cx="10515600" cy="5794688"/>
          </a:xfrm>
        </p:spPr>
      </p:pic>
    </p:spTree>
    <p:extLst>
      <p:ext uri="{BB962C8B-B14F-4D97-AF65-F5344CB8AC3E}">
        <p14:creationId xmlns:p14="http://schemas.microsoft.com/office/powerpoint/2010/main" val="19156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4FDC63-AECA-67FA-A5E5-6E32C2649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cs-CZ" sz="36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CE16E34-8CB5-6337-20E1-83B576C5C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6408"/>
            <a:ext cx="10701130" cy="5606467"/>
          </a:xfrm>
        </p:spPr>
        <p:txBody>
          <a:bodyPr>
            <a:normAutofit fontScale="92500" lnSpcReduction="20000"/>
          </a:bodyPr>
          <a:lstStyle/>
          <a:p>
            <a:r>
              <a:rPr lang="cs-CZ" sz="3300" b="0" dirty="0">
                <a:effectLst/>
              </a:rPr>
              <a:t>Zákon č. 561/2004 </a:t>
            </a:r>
            <a:r>
              <a:rPr lang="cs-CZ" sz="3300" b="0" dirty="0" err="1">
                <a:effectLst/>
              </a:rPr>
              <a:t>Sb.Zákon</a:t>
            </a:r>
            <a:r>
              <a:rPr lang="cs-CZ" sz="3300" b="0" dirty="0">
                <a:effectLst/>
              </a:rPr>
              <a:t> o předškolním, základním, středním, vyšším odborném a jiném vzdělávání (školský zákon)</a:t>
            </a:r>
          </a:p>
          <a:p>
            <a:r>
              <a:rPr lang="cs-CZ" sz="3300" b="0" dirty="0">
                <a:effectLst/>
              </a:rPr>
              <a:t>Zákon č. 258/2000 </a:t>
            </a:r>
            <a:r>
              <a:rPr lang="cs-CZ" sz="3300" b="0" dirty="0" err="1">
                <a:effectLst/>
              </a:rPr>
              <a:t>Sb.Zákon</a:t>
            </a:r>
            <a:r>
              <a:rPr lang="cs-CZ" sz="3300" b="0" dirty="0">
                <a:effectLst/>
              </a:rPr>
              <a:t> o ochraně veřejného zdraví a o změně některých souvisejících zákonů</a:t>
            </a:r>
          </a:p>
          <a:p>
            <a:r>
              <a:rPr lang="cs-CZ" sz="3300" b="0" dirty="0">
                <a:effectLst/>
              </a:rPr>
              <a:t>Vyhláška č. 180/2015 </a:t>
            </a:r>
            <a:r>
              <a:rPr lang="cs-CZ" sz="3300" b="0" dirty="0" err="1">
                <a:effectLst/>
              </a:rPr>
              <a:t>Sb.Vyhláška</a:t>
            </a:r>
            <a:r>
              <a:rPr lang="cs-CZ" sz="3300" b="0" dirty="0">
                <a:effectLst/>
              </a:rPr>
              <a:t> o pracích a pracovištích, které jsou zakázány těhotným zaměstnankyním, zaměstnankyním, které kojí, a zaměstnankyním-matkám do konce devátého měsíce po porodu, o pracích a pracovištích, které jsou zakázány mladistvým zaměstnancům, a o podmínkách, za nichž mohou mladiství zaměstnanci výjimečně tyto práce konat z důvodu přípravy na povolání (vyhláška o zakázaných pracích a pracovištích)</a:t>
            </a:r>
          </a:p>
          <a:p>
            <a:r>
              <a:rPr lang="cs-CZ" sz="3300" b="0" dirty="0">
                <a:effectLst/>
              </a:rPr>
              <a:t>Vyhláška č. 64/2005 </a:t>
            </a:r>
            <a:r>
              <a:rPr lang="cs-CZ" sz="3300" b="0" dirty="0" err="1">
                <a:effectLst/>
              </a:rPr>
              <a:t>Sb.Vyhláška</a:t>
            </a:r>
            <a:r>
              <a:rPr lang="cs-CZ" sz="3300" b="0" dirty="0">
                <a:effectLst/>
              </a:rPr>
              <a:t> o evidenci úrazů dětí, žáků a studentů</a:t>
            </a:r>
          </a:p>
          <a:p>
            <a:endParaRPr lang="cs-CZ" sz="1800" b="0" i="0" dirty="0">
              <a:solidFill>
                <a:srgbClr val="43494D"/>
              </a:solidFill>
              <a:effectLst/>
              <a:latin typeface="Slabo 27px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31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E159C8-921A-4310-BB5B-9CBCC66D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b="1" i="0" dirty="0">
                <a:effectLst/>
                <a:latin typeface="Slabo 27px"/>
              </a:rPr>
              <a:t>Zákon č. 561/2004 Sb</a:t>
            </a:r>
            <a:r>
              <a:rPr lang="cs-CZ" sz="2800" b="1" i="0" dirty="0" smtClean="0">
                <a:effectLst/>
                <a:latin typeface="Slabo 27px"/>
              </a:rPr>
              <a:t>.</a:t>
            </a:r>
            <a:br>
              <a:rPr lang="cs-CZ" sz="2800" b="1" i="0" dirty="0" smtClean="0">
                <a:effectLst/>
                <a:latin typeface="Slabo 27px"/>
              </a:rPr>
            </a:br>
            <a:r>
              <a:rPr lang="cs-CZ" sz="2800" b="1" i="1" dirty="0" smtClean="0">
                <a:effectLst/>
                <a:latin typeface="Arial" panose="020B0604020202020204" pitchFamily="34" charset="0"/>
              </a:rPr>
              <a:t>Zákon </a:t>
            </a:r>
            <a:r>
              <a:rPr lang="cs-CZ" sz="2800" b="1" i="1" dirty="0">
                <a:effectLst/>
                <a:latin typeface="Arial" panose="020B0604020202020204" pitchFamily="34" charset="0"/>
              </a:rPr>
              <a:t>o předškolním, základním, středním, vyšším odborném a jiném vzdělávání (školský zákon)</a:t>
            </a:r>
            <a:r>
              <a:rPr lang="cs-CZ" sz="2800" b="1" i="0" dirty="0">
                <a:effectLst/>
                <a:latin typeface="Slabo 27px"/>
              </a:rPr>
              <a:t/>
            </a:r>
            <a:br>
              <a:rPr lang="cs-CZ" sz="2800" b="1" i="0" dirty="0">
                <a:effectLst/>
                <a:latin typeface="Slabo 27px"/>
              </a:rPr>
            </a:br>
            <a:endParaRPr lang="cs-CZ" sz="2800" b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A0CD796C-FDDC-63DE-0564-E632D3433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0460" y="1825625"/>
            <a:ext cx="7511079" cy="4351338"/>
          </a:xfrm>
        </p:spPr>
      </p:pic>
    </p:spTree>
    <p:extLst>
      <p:ext uri="{BB962C8B-B14F-4D97-AF65-F5344CB8AC3E}">
        <p14:creationId xmlns:p14="http://schemas.microsoft.com/office/powerpoint/2010/main" val="31550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395B10A-1166-57F8-E20F-16F93ADFF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1682"/>
            <a:ext cx="10515600" cy="917427"/>
          </a:xfrm>
        </p:spPr>
        <p:txBody>
          <a:bodyPr>
            <a:noAutofit/>
          </a:bodyPr>
          <a:lstStyle/>
          <a:p>
            <a:pPr algn="ctr"/>
            <a:r>
              <a:rPr lang="cs-CZ" sz="2800" b="1" i="0" dirty="0">
                <a:effectLst/>
                <a:latin typeface="Slabo 27px"/>
              </a:rPr>
              <a:t>Zákon č. 258/2000 Sb</a:t>
            </a:r>
            <a:r>
              <a:rPr lang="cs-CZ" sz="2800" b="1" i="0" dirty="0" smtClean="0">
                <a:effectLst/>
                <a:latin typeface="Slabo 27px"/>
              </a:rPr>
              <a:t>.</a:t>
            </a:r>
            <a:br>
              <a:rPr lang="cs-CZ" sz="2800" b="1" i="0" dirty="0" smtClean="0">
                <a:effectLst/>
                <a:latin typeface="Slabo 27px"/>
              </a:rPr>
            </a:br>
            <a:r>
              <a:rPr lang="cs-CZ" sz="2800" b="1" i="1" dirty="0" smtClean="0">
                <a:effectLst/>
                <a:latin typeface="Arial" panose="020B0604020202020204" pitchFamily="34" charset="0"/>
              </a:rPr>
              <a:t>Zákon </a:t>
            </a:r>
            <a:r>
              <a:rPr lang="cs-CZ" sz="2800" b="1" i="1" dirty="0">
                <a:effectLst/>
                <a:latin typeface="Arial" panose="020B0604020202020204" pitchFamily="34" charset="0"/>
              </a:rPr>
              <a:t>o ochraně veřejného zdraví a o změně některých souvisejících zákonů</a:t>
            </a:r>
            <a:br>
              <a:rPr lang="cs-CZ" sz="2800" b="1" i="1" dirty="0">
                <a:effectLst/>
                <a:latin typeface="Arial" panose="020B0604020202020204" pitchFamily="34" charset="0"/>
              </a:rPr>
            </a:br>
            <a:r>
              <a:rPr lang="cs-CZ" sz="2800" b="1" i="0" dirty="0">
                <a:effectLst/>
                <a:latin typeface="Slabo 27px"/>
              </a:rPr>
              <a:t/>
            </a:r>
            <a:br>
              <a:rPr lang="cs-CZ" sz="2800" b="1" i="0" dirty="0">
                <a:effectLst/>
                <a:latin typeface="Slabo 27px"/>
              </a:rPr>
            </a:br>
            <a:r>
              <a:rPr lang="cs-CZ" sz="2800" b="1" i="0" dirty="0">
                <a:effectLst/>
                <a:latin typeface="Slabo 27px"/>
              </a:rPr>
              <a:t/>
            </a:r>
            <a:br>
              <a:rPr lang="cs-CZ" sz="2800" b="1" i="0" dirty="0">
                <a:effectLst/>
                <a:latin typeface="Slabo 27px"/>
              </a:rPr>
            </a:br>
            <a:endParaRPr lang="cs-CZ" sz="2800" b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17E017C9-4FA5-2117-0785-5B6D445FA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26" b="91567"/>
          <a:stretch/>
        </p:blipFill>
        <p:spPr>
          <a:xfrm>
            <a:off x="1042504" y="2133443"/>
            <a:ext cx="10580269" cy="601216"/>
          </a:xfrm>
        </p:spPr>
      </p:pic>
      <p:pic>
        <p:nvPicPr>
          <p:cNvPr id="6" name="Zástupný obsah 4">
            <a:extLst>
              <a:ext uri="{FF2B5EF4-FFF2-40B4-BE49-F238E27FC236}">
                <a16:creationId xmlns:a16="http://schemas.microsoft.com/office/drawing/2014/main" xmlns="" id="{AE677540-7F75-F87F-0FC3-354E9516A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529" r="426" b="47730"/>
          <a:stretch/>
        </p:blipFill>
        <p:spPr>
          <a:xfrm>
            <a:off x="1042504" y="3932455"/>
            <a:ext cx="10580269" cy="112214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40476DDE-BB37-A9BC-594D-809D85D10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504" y="2885516"/>
            <a:ext cx="10580269" cy="87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DD050C2-2A07-9818-59DC-FC6B8749A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b="0" i="1" dirty="0">
                <a:effectLst/>
                <a:latin typeface="Arial" panose="020B0604020202020204" pitchFamily="34" charset="0"/>
              </a:rPr>
              <a:t/>
            </a:r>
            <a:br>
              <a:rPr lang="cs-CZ" sz="1800" b="0" i="1" dirty="0">
                <a:effectLst/>
                <a:latin typeface="Arial" panose="020B0604020202020204" pitchFamily="34" charset="0"/>
              </a:rPr>
            </a:br>
            <a:r>
              <a:rPr lang="cs-CZ" sz="1800" b="0" i="0" dirty="0">
                <a:solidFill>
                  <a:srgbClr val="43494D"/>
                </a:solidFill>
                <a:effectLst/>
                <a:latin typeface="Slabo 27px"/>
              </a:rPr>
              <a:t/>
            </a:r>
            <a:br>
              <a:rPr lang="cs-CZ" sz="1800" b="0" i="0" dirty="0">
                <a:solidFill>
                  <a:srgbClr val="43494D"/>
                </a:solidFill>
                <a:effectLst/>
                <a:latin typeface="Slabo 27px"/>
              </a:rPr>
            </a:b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5FDD97D6-B188-DBD2-0505-08A002FD3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075" y="551835"/>
            <a:ext cx="8102576" cy="5754330"/>
          </a:xfrm>
        </p:spPr>
      </p:pic>
    </p:spTree>
    <p:extLst>
      <p:ext uri="{BB962C8B-B14F-4D97-AF65-F5344CB8AC3E}">
        <p14:creationId xmlns:p14="http://schemas.microsoft.com/office/powerpoint/2010/main" val="680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7D2D66E-8D21-5BBE-5E4A-553995B98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2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1600" b="1" i="0" dirty="0">
                <a:effectLst/>
                <a:latin typeface="Slabo 27px"/>
              </a:rPr>
              <a:t>Vyhláška č. 180/2015 </a:t>
            </a:r>
            <a:r>
              <a:rPr lang="cs-CZ" sz="1600" b="1" i="0" dirty="0" err="1">
                <a:effectLst/>
                <a:latin typeface="Slabo 27px"/>
              </a:rPr>
              <a:t>Sb.</a:t>
            </a:r>
            <a:r>
              <a:rPr lang="cs-CZ" sz="1600" b="1" i="1" dirty="0" err="1">
                <a:effectLst/>
                <a:latin typeface="Arial" panose="020B0604020202020204" pitchFamily="34" charset="0"/>
              </a:rPr>
              <a:t>Vyhláška</a:t>
            </a:r>
            <a:r>
              <a:rPr lang="cs-CZ" sz="1600" b="1" i="1" dirty="0">
                <a:effectLst/>
                <a:latin typeface="Arial" panose="020B0604020202020204" pitchFamily="34" charset="0"/>
              </a:rPr>
              <a:t> o pracích a pracovištích, které jsou zakázány těhotným zaměstnankyním, zaměstnankyním, které kojí, a zaměstnankyním-matkám do konce devátého měsíce po porodu, o pracích a pracovištích, které jsou zakázány mladistvým zaměstnancům, a o podmínkách, za nichž mohou mladiství zaměstnanci výjimečně tyto práce konat z důvodu přípravy na povolání (vyhláška o zakázaných pracích a pracovištích)</a:t>
            </a:r>
            <a:r>
              <a:rPr lang="cs-CZ" sz="2000" b="1" i="0" dirty="0">
                <a:solidFill>
                  <a:srgbClr val="43494D"/>
                </a:solidFill>
                <a:effectLst/>
                <a:latin typeface="Slabo 27px"/>
              </a:rPr>
              <a:t/>
            </a:r>
            <a:br>
              <a:rPr lang="cs-CZ" sz="2000" b="1" i="0" dirty="0">
                <a:solidFill>
                  <a:srgbClr val="43494D"/>
                </a:solidFill>
                <a:effectLst/>
                <a:latin typeface="Slabo 27px"/>
              </a:rPr>
            </a:br>
            <a:endParaRPr lang="cs-CZ" sz="4800" b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57A1E0CA-2195-4C5E-9315-A2D6BFDE4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0808" y="1455943"/>
            <a:ext cx="8878069" cy="472481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EE12EDC3-1DB1-B57D-7BC3-799805760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910" y="1928424"/>
            <a:ext cx="8283658" cy="301778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CA43BAEB-A847-8D93-B89F-58DBE09D9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08" y="4946206"/>
            <a:ext cx="8695173" cy="18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315AF3-6D3E-5FDE-50D2-9144162F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77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2800" b="1" i="0" dirty="0">
                <a:effectLst/>
                <a:latin typeface="+mn-lt"/>
              </a:rPr>
              <a:t>Nařízení vlády č. 361/2007 Sb</a:t>
            </a:r>
            <a:r>
              <a:rPr lang="cs-CZ" sz="2800" b="1" i="0" dirty="0" smtClean="0">
                <a:effectLst/>
                <a:latin typeface="+mn-lt"/>
              </a:rPr>
              <a:t>.</a:t>
            </a:r>
            <a:br>
              <a:rPr lang="cs-CZ" sz="2800" b="1" i="0" dirty="0" smtClean="0">
                <a:effectLst/>
                <a:latin typeface="+mn-lt"/>
              </a:rPr>
            </a:br>
            <a:r>
              <a:rPr lang="cs-CZ" sz="2800" b="1" i="1" dirty="0" smtClean="0">
                <a:effectLst/>
                <a:latin typeface="+mn-lt"/>
              </a:rPr>
              <a:t>Nařízení </a:t>
            </a:r>
            <a:r>
              <a:rPr lang="cs-CZ" sz="2800" b="1" i="1" dirty="0">
                <a:effectLst/>
                <a:latin typeface="+mn-lt"/>
              </a:rPr>
              <a:t>vlády, kterým se stanoví podmínky ochrany zdraví při práci</a:t>
            </a:r>
            <a:r>
              <a:rPr lang="cs-CZ" sz="2800" b="1" i="0" dirty="0">
                <a:effectLst/>
                <a:latin typeface="+mn-lt"/>
              </a:rPr>
              <a:t/>
            </a:r>
            <a:br>
              <a:rPr lang="cs-CZ" sz="2800" b="1" i="0" dirty="0">
                <a:effectLst/>
                <a:latin typeface="+mn-lt"/>
              </a:rPr>
            </a:br>
            <a:endParaRPr lang="cs-CZ" sz="2800" b="1" dirty="0">
              <a:latin typeface="+mn-lt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ABCB666F-757F-C079-B933-213B7B79F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277" y="2700783"/>
            <a:ext cx="11035054" cy="2060148"/>
          </a:xfrm>
        </p:spPr>
      </p:pic>
    </p:spTree>
    <p:extLst>
      <p:ext uri="{BB962C8B-B14F-4D97-AF65-F5344CB8AC3E}">
        <p14:creationId xmlns:p14="http://schemas.microsoft.com/office/powerpoint/2010/main" val="11986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BEECC69-C482-8690-B0C0-29F57A5A5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6557"/>
          </a:xfrm>
        </p:spPr>
        <p:txBody>
          <a:bodyPr>
            <a:normAutofit/>
          </a:bodyPr>
          <a:lstStyle/>
          <a:p>
            <a:pPr algn="ctr"/>
            <a:endParaRPr lang="cs-CZ" sz="3600" b="1" dirty="0">
              <a:latin typeface="+mn-lt"/>
            </a:endParaRP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xmlns="" id="{C22B0C4F-0E99-AE41-5479-3B87294D2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1053"/>
            <a:ext cx="10515600" cy="5215910"/>
          </a:xfrm>
        </p:spPr>
        <p:txBody>
          <a:bodyPr/>
          <a:lstStyle/>
          <a:p>
            <a:r>
              <a:rPr lang="cs-CZ" sz="2800" dirty="0"/>
              <a:t>ČSN EN 71-4 Bezpečnost hraček - Část 4: Soupravy pro chemické pokusy a podobné činnosti</a:t>
            </a:r>
          </a:p>
          <a:p>
            <a:r>
              <a:rPr lang="cs-CZ" sz="2800" dirty="0"/>
              <a:t>ČSN EN 71-5 Bezpečnost hraček - Část 5: Chemické hračky (soupravy) jiné než soupravy pro pokusy</a:t>
            </a:r>
          </a:p>
          <a:p>
            <a:r>
              <a:rPr lang="cs-CZ" i="0" dirty="0">
                <a:solidFill>
                  <a:srgbClr val="000000"/>
                </a:solidFill>
                <a:effectLst/>
              </a:rPr>
              <a:t>ČSN 01 8003 – Zásady pro bezpečnou práci v chemických laboratořích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098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E26E512-604D-FA2C-8578-849B43B75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xmlns="" id="{29D1350F-3A60-86AC-C80F-00CDD5F27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608" y="508254"/>
            <a:ext cx="7501940" cy="5841492"/>
          </a:xfrm>
        </p:spPr>
      </p:pic>
    </p:spTree>
    <p:extLst>
      <p:ext uri="{BB962C8B-B14F-4D97-AF65-F5344CB8AC3E}">
        <p14:creationId xmlns:p14="http://schemas.microsoft.com/office/powerpoint/2010/main" val="39692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D9BC81C-1B1D-E3C5-2785-5B414FE6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F11DB324-5397-A8DE-766A-FD954004D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6297" y="1023730"/>
            <a:ext cx="8969907" cy="5053841"/>
          </a:xfrm>
        </p:spPr>
      </p:pic>
    </p:spTree>
    <p:extLst>
      <p:ext uri="{BB962C8B-B14F-4D97-AF65-F5344CB8AC3E}">
        <p14:creationId xmlns:p14="http://schemas.microsoft.com/office/powerpoint/2010/main" val="36684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3298E1D-8156-9A47-AE42-175CE7BA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115D964-6A17-B3CB-0448-20E9D9190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426"/>
            <a:ext cx="10515600" cy="5103537"/>
          </a:xfrm>
        </p:spPr>
        <p:txBody>
          <a:bodyPr>
            <a:normAutofit/>
          </a:bodyPr>
          <a:lstStyle/>
          <a:p>
            <a:r>
              <a:rPr lang="cs-CZ" i="0" dirty="0">
                <a:effectLst/>
              </a:rPr>
              <a:t>Nařízení (ES) č. 1272/2008 o klasifikaci, označování a balení látek a směsí</a:t>
            </a:r>
          </a:p>
          <a:p>
            <a:r>
              <a:rPr lang="cs-CZ" dirty="0">
                <a:effectLst/>
              </a:rPr>
              <a:t>Nařízení (ES) č. 1907/2006 o registraci, hodnocení, povolování a omezování chemických látek (REACH)</a:t>
            </a:r>
          </a:p>
          <a:p>
            <a:r>
              <a:rPr lang="cs-CZ" dirty="0">
                <a:effectLst/>
              </a:rPr>
              <a:t>Zákon č. 350/2011 </a:t>
            </a:r>
            <a:r>
              <a:rPr lang="cs-CZ" dirty="0" err="1">
                <a:effectLst/>
              </a:rPr>
              <a:t>Sb.Zákon</a:t>
            </a:r>
            <a:r>
              <a:rPr lang="cs-CZ" dirty="0">
                <a:effectLst/>
              </a:rPr>
              <a:t> o chemických látkách a chemických směsích a o změně některých zákonů (chemický zákon)</a:t>
            </a:r>
          </a:p>
          <a:p>
            <a:r>
              <a:rPr lang="cs-CZ" dirty="0">
                <a:effectLst/>
              </a:rPr>
              <a:t>Směrnice Rady 94/33/ES ze dne 22. června 1994 o ochraně mladistvých pracovníků</a:t>
            </a:r>
            <a:r>
              <a:rPr lang="cs-CZ" i="0" dirty="0">
                <a:effectLst/>
              </a:rPr>
              <a:t/>
            </a:r>
            <a:br>
              <a:rPr lang="cs-CZ" i="0" dirty="0">
                <a:effectLst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2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EC9080D-376D-5640-7D24-ED599D5C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2670B5AA-E5A9-0F01-B1D4-66BD15899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8983" y="544420"/>
            <a:ext cx="7094033" cy="5769160"/>
          </a:xfrm>
        </p:spPr>
      </p:pic>
    </p:spTree>
    <p:extLst>
      <p:ext uri="{BB962C8B-B14F-4D97-AF65-F5344CB8AC3E}">
        <p14:creationId xmlns:p14="http://schemas.microsoft.com/office/powerpoint/2010/main" val="31429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E38313C-A96B-DF82-0144-F2A9BD14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60855023-BE9C-FBB1-C4B4-71C1D5B74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4265" y="1690688"/>
            <a:ext cx="9400798" cy="3643281"/>
          </a:xfrm>
        </p:spPr>
      </p:pic>
    </p:spTree>
    <p:extLst>
      <p:ext uri="{BB962C8B-B14F-4D97-AF65-F5344CB8AC3E}">
        <p14:creationId xmlns:p14="http://schemas.microsoft.com/office/powerpoint/2010/main" val="14685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841224E-E57E-5644-BB8F-521DC26A0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4869DA1D-9814-D985-BDE1-AD003CBBE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5941" y="804317"/>
            <a:ext cx="7709288" cy="5249366"/>
          </a:xfrm>
        </p:spPr>
      </p:pic>
    </p:spTree>
    <p:extLst>
      <p:ext uri="{BB962C8B-B14F-4D97-AF65-F5344CB8AC3E}">
        <p14:creationId xmlns:p14="http://schemas.microsoft.com/office/powerpoint/2010/main" val="18014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7033E63-93FF-6595-917E-43E22EA0B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3A004C09-B27F-37FC-C111-62E330694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215" y="2238020"/>
            <a:ext cx="9671909" cy="2381960"/>
          </a:xfrm>
        </p:spPr>
      </p:pic>
    </p:spTree>
    <p:extLst>
      <p:ext uri="{BB962C8B-B14F-4D97-AF65-F5344CB8AC3E}">
        <p14:creationId xmlns:p14="http://schemas.microsoft.com/office/powerpoint/2010/main" val="5878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4C33D4A-6EF4-9380-2662-C52400C4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763"/>
            <a:ext cx="10515600" cy="878925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rgbClr val="000000"/>
                </a:solidFill>
                <a:latin typeface="+mn-lt"/>
              </a:rPr>
              <a:t>ČSN 01 8003 – Zásady pro bezpečnou práci v chemických laboratořích</a:t>
            </a:r>
            <a:r>
              <a:rPr lang="cs-CZ" sz="3600" b="1" dirty="0">
                <a:latin typeface="+mn-lt"/>
              </a:rPr>
              <a:t/>
            </a:r>
            <a:br>
              <a:rPr lang="cs-CZ" sz="3600" b="1" dirty="0">
                <a:latin typeface="+mn-lt"/>
              </a:rPr>
            </a:br>
            <a:endParaRPr lang="cs-CZ" sz="3600" b="1" dirty="0">
              <a:latin typeface="+mn-lt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494D1D3-72E8-E9E1-9331-5F47EA93C38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74104"/>
            <a:ext cx="10515600" cy="306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dirty="0"/>
              <a:t>Žáci 8 – 15 let mohou provádět pokusy s:</a:t>
            </a:r>
            <a:endParaRPr lang="cs-CZ" dirty="0" smtClean="0"/>
          </a:p>
          <a:p>
            <a:r>
              <a:rPr lang="cs-CZ" dirty="0" smtClean="0"/>
              <a:t>barvivy</a:t>
            </a:r>
            <a:r>
              <a:rPr lang="cs-CZ" dirty="0"/>
              <a:t>, která jsou povolena pro použití v potravinách a kosmetice</a:t>
            </a:r>
          </a:p>
          <a:p>
            <a:r>
              <a:rPr lang="cs-CZ" dirty="0"/>
              <a:t>látkami a směsmi, které nejsou klasifikovány jako nebezpečné</a:t>
            </a:r>
          </a:p>
          <a:p>
            <a:r>
              <a:rPr lang="cs-CZ" dirty="0"/>
              <a:t>potravinami</a:t>
            </a:r>
          </a:p>
          <a:p>
            <a:pPr marL="0" indent="0">
              <a:buNone/>
            </a:pPr>
            <a:r>
              <a:rPr lang="cs-CZ" dirty="0" smtClean="0"/>
              <a:t>Skladování chemických látek</a:t>
            </a:r>
          </a:p>
          <a:p>
            <a:pPr marL="0" indent="0">
              <a:buNone/>
            </a:pPr>
            <a:r>
              <a:rPr lang="cs-CZ" dirty="0" smtClean="0"/>
              <a:t>Likvidace odpadů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19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latin typeface="+mn-lt"/>
              </a:rPr>
              <a:t>Základní pravidla a zásady bezpečné práce</a:t>
            </a:r>
            <a:endParaRPr lang="cs-CZ" sz="36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79510"/>
            <a:ext cx="10515600" cy="4767943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cs-CZ" dirty="0" smtClean="0"/>
              <a:t>V </a:t>
            </a:r>
            <a:r>
              <a:rPr lang="cs-CZ" dirty="0"/>
              <a:t>chemické laboratoři nejezte, nepijte ani nekuřte!</a:t>
            </a:r>
          </a:p>
          <a:p>
            <a:pPr fontAlgn="base"/>
            <a:r>
              <a:rPr lang="cs-CZ" dirty="0"/>
              <a:t>Pracujte soustředěně, uvážlivě a velmi opatrně!</a:t>
            </a:r>
          </a:p>
          <a:p>
            <a:pPr fontAlgn="base"/>
            <a:r>
              <a:rPr lang="cs-CZ" dirty="0"/>
              <a:t>Před zahájením práce si vždy umyjte ruce mýdlem!</a:t>
            </a:r>
          </a:p>
          <a:p>
            <a:pPr fontAlgn="base"/>
            <a:r>
              <a:rPr lang="cs-CZ" dirty="0"/>
              <a:t>Před zahájením práce se vždy podrobně seznamte s pracovním návodem a dodržujte ho!</a:t>
            </a:r>
          </a:p>
          <a:p>
            <a:pPr fontAlgn="base"/>
            <a:r>
              <a:rPr lang="cs-CZ" dirty="0"/>
              <a:t>Než se pustíte do práce, seznamte se pečlivě s riziky, které plynou z vlastností chemických látek, pomůcek, nástrojů a prováděných pokusů!</a:t>
            </a:r>
          </a:p>
          <a:p>
            <a:pPr fontAlgn="base"/>
            <a:r>
              <a:rPr lang="cs-CZ" dirty="0"/>
              <a:t>Dodržujte vysoké požadavky na čistotu a hygienu!</a:t>
            </a:r>
          </a:p>
          <a:p>
            <a:pPr fontAlgn="base"/>
            <a:r>
              <a:rPr lang="cs-CZ" dirty="0"/>
              <a:t>Pokud máte dlouhé vlasy, vždy je mějte svázané nebo pod přikrývkou hlavy!</a:t>
            </a:r>
          </a:p>
          <a:p>
            <a:pPr fontAlgn="base"/>
            <a:r>
              <a:rPr lang="cs-CZ" dirty="0"/>
              <a:t>Používejte OOPP – pevnou obuv, plášť, ochranné brýle a štíty, rukavice apod.!</a:t>
            </a:r>
          </a:p>
          <a:p>
            <a:pPr fontAlgn="base"/>
            <a:r>
              <a:rPr lang="cs-CZ" dirty="0"/>
              <a:t>Vždy se seznamte s obsahem lékárničky!</a:t>
            </a:r>
          </a:p>
          <a:p>
            <a:pPr fontAlgn="base"/>
            <a:r>
              <a:rPr lang="cs-CZ" dirty="0"/>
              <a:t>Pamatujte si důležitá telefonní čísla na hasiče (150), záchranku (155), policii (158) i tísňové volání (112)!</a:t>
            </a:r>
          </a:p>
          <a:p>
            <a:pPr fontAlgn="base"/>
            <a:r>
              <a:rPr lang="cs-CZ" dirty="0"/>
              <a:t>Všechny láhve v laboratoři musí být čitelně a srozumitelně označeny nápisem, co obsahují!</a:t>
            </a:r>
          </a:p>
          <a:p>
            <a:pPr fontAlgn="base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19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01216"/>
            <a:ext cx="10515600" cy="5775747"/>
          </a:xfrm>
        </p:spPr>
        <p:txBody>
          <a:bodyPr>
            <a:noAutofit/>
          </a:bodyPr>
          <a:lstStyle/>
          <a:p>
            <a:pPr fontAlgn="base"/>
            <a:r>
              <a:rPr lang="cs-CZ" sz="1800" dirty="0"/>
              <a:t>S pevnými chemickými látkami se nikdy nemanipuluje rukama, ale pouze čistými laboratorními lžičkami a špachtlemi!</a:t>
            </a:r>
          </a:p>
          <a:p>
            <a:pPr fontAlgn="base"/>
            <a:r>
              <a:rPr lang="cs-CZ" sz="1800" dirty="0"/>
              <a:t>Nádoby, které jsou určené na chemikálie, nikdy nepoužívejte na uskladnění potravin!</a:t>
            </a:r>
          </a:p>
          <a:p>
            <a:pPr fontAlgn="base"/>
            <a:r>
              <a:rPr lang="cs-CZ" sz="1800" dirty="0"/>
              <a:t>Při ředění kyselin vždy nalévejte kyselinu do vody nikoliv opačně!</a:t>
            </a:r>
          </a:p>
          <a:p>
            <a:pPr fontAlgn="base"/>
            <a:r>
              <a:rPr lang="cs-CZ" sz="1800" dirty="0"/>
              <a:t>Používejte bezpečnostní informační tabule – např. Cizím osobám vstup zakázán!</a:t>
            </a:r>
          </a:p>
          <a:p>
            <a:pPr fontAlgn="base"/>
            <a:r>
              <a:rPr lang="cs-CZ" sz="1800" dirty="0"/>
              <a:t>Dodržujte platné předpisy pro bezpečnou práci s nebezpečnými látkami!</a:t>
            </a:r>
          </a:p>
          <a:p>
            <a:pPr fontAlgn="base"/>
            <a:r>
              <a:rPr lang="cs-CZ" sz="1800" dirty="0"/>
              <a:t>Seznamte se detailně s principy fungování každého přístroje, se kterým budete pracovat. Vždy dodržujte bezpečnostní pokyny, které jsou uvedeny v manuálu!</a:t>
            </a:r>
          </a:p>
          <a:p>
            <a:pPr fontAlgn="base"/>
            <a:r>
              <a:rPr lang="cs-CZ" sz="1800" dirty="0"/>
              <a:t>V laboratoři vždy pracujte pouze s označenými chemikáliemi!</a:t>
            </a:r>
          </a:p>
          <a:p>
            <a:pPr fontAlgn="base"/>
            <a:r>
              <a:rPr lang="cs-CZ" sz="1800" dirty="0"/>
              <a:t>Pracujte v laboratoři pouze za předpokladu, že tomu odpovídá váš zdravotní stav!</a:t>
            </a:r>
          </a:p>
          <a:p>
            <a:pPr fontAlgn="base"/>
            <a:r>
              <a:rPr lang="cs-CZ" sz="1800" dirty="0"/>
              <a:t>Nikdy nenechávejte laboratoř bez dozoru a nepouštějte do ní děti nebo jiné nepovolané osoby!</a:t>
            </a:r>
          </a:p>
          <a:p>
            <a:pPr fontAlgn="base"/>
            <a:r>
              <a:rPr lang="cs-CZ" sz="1800" dirty="0"/>
              <a:t>Striktně dodržujte pokyny vedení praktika a dodržujte stanovené pracovní postupy při experimentech!</a:t>
            </a:r>
          </a:p>
          <a:p>
            <a:pPr fontAlgn="base"/>
            <a:r>
              <a:rPr lang="cs-CZ" sz="1800" dirty="0"/>
              <a:t>Žíraviny neskladujte ve větší výšce než je výška vašich ramen!</a:t>
            </a:r>
          </a:p>
          <a:p>
            <a:pPr fontAlgn="base"/>
            <a:r>
              <a:rPr lang="cs-CZ" sz="1800" dirty="0"/>
              <a:t>Pokud rozpouštíte tuhý hydroxid, sypte ho po malých dávkách do vody a neustále míchejte. Nikdy nelijte vodu na hydroxid!</a:t>
            </a:r>
          </a:p>
          <a:p>
            <a:pPr fontAlgn="base"/>
            <a:r>
              <a:rPr lang="cs-CZ" sz="1800" dirty="0"/>
              <a:t>S dýmavými, dráždivými, zapáchajícími a toxickými látkami pracujte pouze v odvětrávací digestoři!</a:t>
            </a:r>
          </a:p>
          <a:p>
            <a:pPr fontAlgn="base"/>
            <a:r>
              <a:rPr lang="cs-CZ" sz="1800" dirty="0"/>
              <a:t>Žíravé, toxické nebo infekční kapaliny pipetujte pouze za použití speciálních bezpečnostních pipet, popřípadě sacím zařízením, které neumožní nasátí kapaliny do úst!</a:t>
            </a:r>
          </a:p>
        </p:txBody>
      </p:sp>
    </p:spTree>
    <p:extLst>
      <p:ext uri="{BB962C8B-B14F-4D97-AF65-F5344CB8AC3E}">
        <p14:creationId xmlns:p14="http://schemas.microsoft.com/office/powerpoint/2010/main" val="29250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69167"/>
            <a:ext cx="10515600" cy="5962262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cs-CZ" dirty="0"/>
              <a:t>Při provádění pokusů dbejte zvýšené pozornosti i na své okolí!</a:t>
            </a:r>
          </a:p>
          <a:p>
            <a:pPr fontAlgn="base"/>
            <a:r>
              <a:rPr lang="cs-CZ" dirty="0"/>
              <a:t>Při manipulaci s chemickou látkou vždy používejte čisté lžičky a špachtle!</a:t>
            </a:r>
          </a:p>
          <a:p>
            <a:pPr fontAlgn="base"/>
            <a:r>
              <a:rPr lang="cs-CZ" dirty="0"/>
              <a:t>Při zasažení rukou chemickou látkou si ihned opláchněte a umyjte ruce vodou a mýdlem!</a:t>
            </a:r>
          </a:p>
          <a:p>
            <a:pPr fontAlgn="base"/>
            <a:r>
              <a:rPr lang="cs-CZ" dirty="0"/>
              <a:t>Pokud odšroubujete zátku z lahve, nikdy ji neodkládejte na stůl. Vždy ji držte v ruce! Nádobu pak hned uzavřete!</a:t>
            </a:r>
          </a:p>
          <a:p>
            <a:pPr fontAlgn="base"/>
            <a:r>
              <a:rPr lang="cs-CZ" dirty="0"/>
              <a:t>Chemické látky vždy zahřívejte opatrně a pozvolna. Směrem od hladiny ke dnu!</a:t>
            </a:r>
          </a:p>
          <a:p>
            <a:pPr fontAlgn="base"/>
            <a:r>
              <a:rPr lang="cs-CZ" dirty="0"/>
              <a:t>Při zahřívání pohybujte se zkumavkou, aby se její obsah rovnoměrně prohřál a nedošlo k náhlému vystříknutí nebo vznícení vroucí chemické směsi!</a:t>
            </a:r>
          </a:p>
          <a:p>
            <a:pPr fontAlgn="base"/>
            <a:r>
              <a:rPr lang="cs-CZ" dirty="0"/>
              <a:t>Při práci se zkumavkami a jinými nádobami, které obsahují chemické látky, dbejte na to, aby jejich hrdlo vždy směřovalo směrem od sebe nebo jiných osob!</a:t>
            </a:r>
          </a:p>
          <a:p>
            <a:pPr fontAlgn="base"/>
            <a:r>
              <a:rPr lang="cs-CZ" dirty="0"/>
              <a:t>Dodržujte zákonné požadavky pro nakládání, manipulaci a likvidaci nebezpečného odpadu!</a:t>
            </a:r>
          </a:p>
          <a:p>
            <a:pPr fontAlgn="base"/>
            <a:r>
              <a:rPr lang="cs-CZ" dirty="0"/>
              <a:t>Nikdy nečichejte přímo k chemikáliím! Vždy zlehka přivoňte mávnutím ruky!</a:t>
            </a:r>
          </a:p>
          <a:p>
            <a:pPr fontAlgn="base"/>
            <a:r>
              <a:rPr lang="cs-CZ" dirty="0"/>
              <a:t>Chemické látky nikdy neochutnávejte, mohlo by to být smrtelné!</a:t>
            </a:r>
          </a:p>
          <a:p>
            <a:pPr fontAlgn="base"/>
            <a:r>
              <a:rPr lang="cs-CZ" dirty="0"/>
              <a:t>Dodržujte zásady bezpečné práce s elektrickými zařízeními!</a:t>
            </a:r>
          </a:p>
          <a:p>
            <a:pPr fontAlgn="base"/>
            <a:r>
              <a:rPr lang="cs-CZ" dirty="0"/>
              <a:t>Pokud pracujete s lihem, kyselinou octovou, peroxidem vodíku nebo vápennou vodou, vždy používejte ochranné brýle!</a:t>
            </a:r>
          </a:p>
          <a:p>
            <a:pPr fontAlgn="base"/>
            <a:r>
              <a:rPr lang="cs-CZ" dirty="0"/>
              <a:t>Líh, benzín a jiné hořlavé látky nikdy neodkládejte do blízkosti plamene!</a:t>
            </a:r>
          </a:p>
          <a:p>
            <a:pPr fontAlgn="base"/>
            <a:r>
              <a:rPr lang="cs-CZ" dirty="0"/>
              <a:t>Pokud rozlijete nebo vysypete chemickou látku, ihned nepořádek ukliďte!</a:t>
            </a:r>
          </a:p>
          <a:p>
            <a:pPr fontAlgn="base"/>
            <a:r>
              <a:rPr lang="cs-CZ" dirty="0"/>
              <a:t>Při dokončení práce pečlivě očistěte nástroje a laboratorní pomůcky. Uskladněte je tam, kam patří a pracovní místo po sobě ukliďte</a:t>
            </a:r>
            <a:r>
              <a:rPr lang="cs-CZ" dirty="0" smtClean="0"/>
              <a:t>!</a:t>
            </a:r>
          </a:p>
          <a:p>
            <a:pPr marL="0" indent="0" fontAlgn="base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73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6A5817-395D-94B9-4282-B4FC7630C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latin typeface="+mn-lt"/>
              </a:rPr>
              <a:t>Příklad nedodržení předpisů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0C7D487-2BD2-163B-5E2B-7CECDDD7B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69" y="1690688"/>
            <a:ext cx="10124661" cy="4532244"/>
          </a:xfrm>
        </p:spPr>
        <p:txBody>
          <a:bodyPr>
            <a:normAutofit fontScale="70000" lnSpcReduction="20000"/>
          </a:bodyPr>
          <a:lstStyle/>
          <a:p>
            <a:pPr marL="0" indent="0" algn="l" fontAlgn="base">
              <a:buNone/>
            </a:pPr>
            <a:r>
              <a:rPr lang="cs-CZ" sz="4500" b="0" i="0" dirty="0" smtClean="0">
                <a:effectLst/>
              </a:rPr>
              <a:t>Na </a:t>
            </a:r>
            <a:r>
              <a:rPr lang="cs-CZ" sz="4500" b="0" i="0" dirty="0">
                <a:effectLst/>
              </a:rPr>
              <a:t>příměstském táboře dělaly vedoucí dětem pokus zvaný Faraon</a:t>
            </a:r>
            <a:r>
              <a:rPr lang="cs-CZ" sz="4500" dirty="0"/>
              <a:t>ův had, ale došlo ke vznícení směsi až k jejímu výbuchu a děti byly popáleny (3 holčičky).</a:t>
            </a:r>
          </a:p>
          <a:p>
            <a:pPr marL="0" indent="0" algn="l" fontAlgn="base">
              <a:buNone/>
            </a:pPr>
            <a:endParaRPr lang="cs-CZ" sz="4500" b="0" i="0" dirty="0">
              <a:effectLst/>
            </a:endParaRPr>
          </a:p>
          <a:p>
            <a:pPr marL="0" indent="0" algn="l" fontAlgn="base">
              <a:buNone/>
            </a:pPr>
            <a:r>
              <a:rPr lang="cs-CZ" sz="4500" b="0" i="0" dirty="0">
                <a:effectLst/>
              </a:rPr>
              <a:t>Ženy byly obviněny z těžkého ublížení na zdraví z nedbalosti a hrozily jim 4 roky ve vězení. Nakonec </a:t>
            </a:r>
            <a:r>
              <a:rPr lang="cs-CZ" sz="4500" b="0" i="0" dirty="0" smtClean="0">
                <a:effectLst/>
              </a:rPr>
              <a:t>dostaly </a:t>
            </a:r>
            <a:r>
              <a:rPr lang="cs-CZ" sz="4500" b="0" i="0" dirty="0">
                <a:effectLst/>
              </a:rPr>
              <a:t>ale jen zákaz pořádání táborů (2 a 3 roky) a zákaz činnosti.</a:t>
            </a:r>
          </a:p>
          <a:p>
            <a:pPr marL="0" indent="0">
              <a:buNone/>
            </a:pPr>
            <a:endParaRPr lang="cs-CZ" sz="4500" dirty="0"/>
          </a:p>
          <a:p>
            <a:pPr marL="0" indent="0">
              <a:buNone/>
            </a:pPr>
            <a:r>
              <a:rPr lang="cs-CZ" sz="4500" b="0" i="0" dirty="0">
                <a:effectLst/>
              </a:rPr>
              <a:t>Ženy nezabezpečily, aby děti přihlížely pokusu z bezpečné vzdálenosti.</a:t>
            </a:r>
          </a:p>
          <a:p>
            <a:pPr marL="0" indent="0">
              <a:buNone/>
            </a:pPr>
            <a:endParaRPr lang="cs-CZ" sz="4500" dirty="0"/>
          </a:p>
          <a:p>
            <a:pPr marL="0" indent="0">
              <a:buNone/>
            </a:pPr>
            <a:endParaRPr lang="cs-CZ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514350" indent="-51435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50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B1D2E48-4F20-33EB-2B1E-45AD84C9E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b="1" i="0" dirty="0">
                <a:effectLst/>
                <a:latin typeface="+mn-lt"/>
              </a:rPr>
              <a:t>Zákon č. 133/1985 Sb</a:t>
            </a:r>
            <a:r>
              <a:rPr lang="cs-CZ" sz="2800" b="1" i="0" dirty="0" smtClean="0">
                <a:effectLst/>
                <a:latin typeface="+mn-lt"/>
              </a:rPr>
              <a:t>.</a:t>
            </a:r>
            <a:br>
              <a:rPr lang="cs-CZ" sz="2800" b="1" i="0" dirty="0" smtClean="0">
                <a:effectLst/>
                <a:latin typeface="+mn-lt"/>
              </a:rPr>
            </a:br>
            <a:r>
              <a:rPr lang="cs-CZ" sz="2800" b="1" i="1" dirty="0" smtClean="0">
                <a:effectLst/>
                <a:latin typeface="+mn-lt"/>
              </a:rPr>
              <a:t>Zákon </a:t>
            </a:r>
            <a:r>
              <a:rPr lang="cs-CZ" sz="2800" b="1" i="1" dirty="0">
                <a:effectLst/>
                <a:latin typeface="+mn-lt"/>
              </a:rPr>
              <a:t>České národní rady o požární ochraně</a:t>
            </a:r>
            <a:r>
              <a:rPr lang="cs-CZ" sz="2800" b="1" i="0" dirty="0">
                <a:effectLst/>
                <a:latin typeface="+mn-lt"/>
              </a:rPr>
              <a:t/>
            </a:r>
            <a:br>
              <a:rPr lang="cs-CZ" sz="2800" b="1" i="0" dirty="0">
                <a:effectLst/>
                <a:latin typeface="+mn-lt"/>
              </a:rPr>
            </a:br>
            <a:endParaRPr lang="cs-CZ" sz="2800" b="1" dirty="0">
              <a:latin typeface="+mn-lt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4A9097A4-E2AB-A8A1-D3F6-95A415374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9473" y="1311622"/>
            <a:ext cx="7613054" cy="5461690"/>
          </a:xfrm>
        </p:spPr>
      </p:pic>
    </p:spTree>
    <p:extLst>
      <p:ext uri="{BB962C8B-B14F-4D97-AF65-F5344CB8AC3E}">
        <p14:creationId xmlns:p14="http://schemas.microsoft.com/office/powerpoint/2010/main" val="378066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F69A407-BF23-4559-FFD9-ECAD69EA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2800" b="1" i="0" dirty="0">
                <a:effectLst/>
                <a:latin typeface="+mn-lt"/>
              </a:rPr>
              <a:t>Nařízení (ES) č. 1272/2008 o klasifikaci, označování a balení látek a směsí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F3E5A41-BBA0-2AFE-D95E-3D5EB25D5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3190"/>
            <a:ext cx="10515600" cy="4351338"/>
          </a:xfrm>
        </p:spPr>
        <p:txBody>
          <a:bodyPr/>
          <a:lstStyle/>
          <a:p>
            <a:r>
              <a:rPr lang="cs-CZ" dirty="0"/>
              <a:t>Evropské nařízení o klasifikaci chemických látek (CLP)</a:t>
            </a:r>
          </a:p>
          <a:p>
            <a:r>
              <a:rPr lang="cs-CZ" dirty="0"/>
              <a:t>Pro určení nebezpečnosti </a:t>
            </a:r>
            <a:r>
              <a:rPr lang="cs-CZ" dirty="0" err="1"/>
              <a:t>chem</a:t>
            </a:r>
            <a:r>
              <a:rPr lang="cs-CZ" dirty="0"/>
              <a:t>. látek se používá GHS (globální harmonizovaný systém)= světový systém</a:t>
            </a:r>
          </a:p>
          <a:p>
            <a:r>
              <a:rPr lang="cs-CZ" dirty="0"/>
              <a:t>Označení se používá na štítcích a bezpečnostních listech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58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6944E62-A963-D513-1AA9-40601B3E2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+mn-lt"/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B07E4DC-45A5-CAF7-E0D7-0A970DD86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1549"/>
            <a:ext cx="10515600" cy="545690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2900" b="1" dirty="0"/>
              <a:t>Bezpečnostní listy</a:t>
            </a:r>
          </a:p>
          <a:p>
            <a:r>
              <a:rPr lang="cs-CZ" dirty="0"/>
              <a:t>https://www.carlroth.com/medias/SDB-4625-CZ-CS.pdf?context=bWFzdGVyfHNlY3VyaXR5RGF0YXNoZWV0c3wzMjAxNjV8YXBwbGljYXRpb24vcGRmfHNlY3VyaXR5RGF0YXNoZWV0cy9oYzMvaGNkLzkwODg3ODg0MzA4NzgucGRmfDFiMzJmMGI5NzU4ZTU4OTRlNzY1OGQ5N2RkMjI2YjlhZjg5OGMxY2QwYWI5MTAzYTFjZGM2ZmZjYTdhOGE1NzQ</a:t>
            </a:r>
          </a:p>
          <a:p>
            <a:r>
              <a:rPr lang="cs-CZ" dirty="0">
                <a:hlinkClick r:id="rId2"/>
              </a:rPr>
              <a:t>https://www.dokumentacebozp.cz/aktuality/bezpecnostni-listy-scenare-expozice/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900" b="1" dirty="0"/>
              <a:t>GHS – piktogramy</a:t>
            </a:r>
          </a:p>
          <a:p>
            <a:r>
              <a:rPr lang="cs-CZ" dirty="0">
                <a:hlinkClick r:id="rId3"/>
              </a:rPr>
              <a:t>https://limitronic.ondrasek.cz/cs/dvoubarevny-tisk-tiskarna-stitku-ghsclp/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900" b="1" dirty="0"/>
              <a:t>Stránky</a:t>
            </a:r>
          </a:p>
          <a:p>
            <a:r>
              <a:rPr lang="cs-CZ" dirty="0">
                <a:hlinkClick r:id="rId4"/>
              </a:rPr>
              <a:t>https://szu.cz/temata-zdravi-a-bezpecnosti/pracovni-prostredi-a-zdravi/chemicka-bezpecnost/narizeni-clp/</a:t>
            </a:r>
            <a:endParaRPr lang="cs-CZ" dirty="0"/>
          </a:p>
          <a:p>
            <a:r>
              <a:rPr lang="cs-CZ" dirty="0">
                <a:hlinkClick r:id="rId5"/>
              </a:rPr>
              <a:t>https://web.natur.cuni.cz/~kudch/main/JPD3/navody2007/bezpecnost.pdf</a:t>
            </a:r>
            <a:r>
              <a:rPr lang="cs-CZ" dirty="0"/>
              <a:t> </a:t>
            </a:r>
          </a:p>
          <a:p>
            <a:r>
              <a:rPr lang="cs-CZ" dirty="0">
                <a:hlinkClick r:id="rId6"/>
              </a:rPr>
              <a:t>https://www.zakonyprolidi.cz/cs/1998-157</a:t>
            </a:r>
            <a:endParaRPr lang="cs-CZ" dirty="0"/>
          </a:p>
          <a:p>
            <a:r>
              <a:rPr lang="cs-CZ" dirty="0">
                <a:hlinkClick r:id="rId7"/>
              </a:rPr>
              <a:t>https://www.mpo.cz/assets/dokumenty/29985/32763/347057/priloha001.pdf</a:t>
            </a:r>
            <a:endParaRPr lang="cs-CZ" dirty="0"/>
          </a:p>
          <a:p>
            <a:r>
              <a:rPr lang="cs-CZ" dirty="0">
                <a:hlinkClick r:id="rId8" action="ppaction://hlinkfile"/>
              </a:rPr>
              <a:t>file:///C:/</a:t>
            </a:r>
            <a:r>
              <a:rPr lang="cs-CZ" dirty="0" smtClean="0">
                <a:hlinkClick r:id="rId8" action="ppaction://hlinkfile"/>
              </a:rPr>
              <a:t>Users/thsys/Downloads/CHLS%20na%20Z%C5%A0-S%C5%A0%20%C5%A1kol%C3%A1ch.pdf</a:t>
            </a:r>
            <a:endParaRPr lang="cs-CZ" dirty="0" smtClean="0"/>
          </a:p>
          <a:p>
            <a:r>
              <a:rPr lang="cs-CZ" dirty="0">
                <a:hlinkClick r:id="rId9"/>
              </a:rPr>
              <a:t>https://www.bezpecnostprace.info/skoleni/bozp-chemicka-laborator/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900" b="1" dirty="0"/>
              <a:t>Příběhy</a:t>
            </a:r>
          </a:p>
          <a:p>
            <a:r>
              <a:rPr lang="cs-CZ" dirty="0">
                <a:hlinkClick r:id="rId10"/>
              </a:rPr>
              <a:t>https://www.novinky.cz/clanek/krimi-pri-chemickem-pokusu-ve-skole-na-plzensku-se-deti-nadychaly-vyparu-40414209</a:t>
            </a:r>
            <a:endParaRPr lang="cs-CZ" dirty="0"/>
          </a:p>
          <a:p>
            <a:r>
              <a:rPr lang="cs-CZ" dirty="0">
                <a:hlinkClick r:id="rId11"/>
              </a:rPr>
              <a:t>https://www.idnes.cz/plzen/zpravy/soud-dite-popalene-chemicky-pokus-faraonuv-had-tabor-trest.A220722_070747_plzen-zpravy_jzk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3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930F535-43F6-F69A-9FC9-109885F05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Bezpečnostní listy a scénáře expozice nebezpečných látek">
            <a:extLst>
              <a:ext uri="{FF2B5EF4-FFF2-40B4-BE49-F238E27FC236}">
                <a16:creationId xmlns:a16="http://schemas.microsoft.com/office/drawing/2014/main" xmlns="" id="{8EA4595E-0956-C428-992A-E20AE45005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90" y="3651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440C13DB-5450-0235-3C1F-3251CC4A2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003" y="365125"/>
            <a:ext cx="4465707" cy="63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4AC1E7B-555F-0EFE-6E1D-1C1CE7305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6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latin typeface="+mn-lt"/>
              </a:rPr>
              <a:t>Třídy nebezpečnosti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41487CB-4148-45E4-5A51-F6C5BC706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788" y="1268963"/>
            <a:ext cx="10626012" cy="5402425"/>
          </a:xfrm>
        </p:spPr>
        <p:txBody>
          <a:bodyPr>
            <a:normAutofit fontScale="77500" lnSpcReduction="20000"/>
          </a:bodyPr>
          <a:lstStyle/>
          <a:p>
            <a:r>
              <a:rPr lang="cs-CZ" sz="3600" dirty="0"/>
              <a:t>Oficiální piktogramy GHS: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100" dirty="0">
                <a:hlinkClick r:id="rId2"/>
              </a:rPr>
              <a:t>https://www.youtube.com/watch?list=PLXgIzX4W16jeyZqtgfNVQulIJ5g11kfMa&amp;time_continue=204&amp;v=5PrAybF5mJg&amp;embeds_referring_euri=https%3A%2F%2Fosha.europa.eu%2F&amp;source_ve_path=Mjg2NjY&amp;feature=emb_logo</a:t>
            </a:r>
            <a:r>
              <a:rPr lang="cs-CZ" sz="2100" dirty="0"/>
              <a:t> (12:07)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B7677E50-CD10-4F08-3C01-7FDA53B9F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781" y="1824991"/>
            <a:ext cx="6618183" cy="39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BE60DD-FB32-3396-A857-52EBF0407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>
                <a:latin typeface="+mn-lt"/>
              </a:rPr>
              <a:t>Seznam H-vět a P-vět z roku 2020 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9280A16-363F-36CA-F1C5-4171FA701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https://www.mpo.cz/cz/prumysl/chemicke-latky-a-smesi/clp-klasifikace-oznacovani-a-baleni/seznamy-h-vet-a-p-vet-podle-narizeni-clp--58129/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84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2FBDD00-0358-2A92-4224-F96FAF4D5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9"/>
            <a:ext cx="10515600" cy="1573161"/>
          </a:xfrm>
        </p:spPr>
        <p:txBody>
          <a:bodyPr>
            <a:noAutofit/>
          </a:bodyPr>
          <a:lstStyle/>
          <a:p>
            <a:pPr algn="ctr"/>
            <a:r>
              <a:rPr lang="cs-CZ" sz="2800" b="1" i="0" dirty="0">
                <a:effectLst/>
                <a:latin typeface="+mn-lt"/>
              </a:rPr>
              <a:t>Nařízení (ES) č. 1907/2006 o registraci, hodnocení, povolování a omezování chemických látek (REACH)</a:t>
            </a:r>
            <a:r>
              <a:rPr lang="cs-CZ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/>
            </a:r>
            <a:br>
              <a:rPr lang="cs-CZ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cs-CZ" sz="32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DD923BE-002D-D379-77A7-D8F48FCC5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2760"/>
            <a:ext cx="10515600" cy="4351338"/>
          </a:xfrm>
        </p:spPr>
        <p:txBody>
          <a:bodyPr/>
          <a:lstStyle/>
          <a:p>
            <a:r>
              <a:rPr lang="cs-CZ" sz="2800" b="0" i="0" dirty="0">
                <a:effectLst/>
              </a:rPr>
              <a:t>Hlava IV, článek </a:t>
            </a:r>
            <a:r>
              <a:rPr lang="cs-CZ" sz="2800" b="0" i="0" dirty="0" smtClean="0">
                <a:effectLst/>
              </a:rPr>
              <a:t>31</a:t>
            </a:r>
            <a:endParaRPr lang="cs-CZ" dirty="0"/>
          </a:p>
          <a:p>
            <a:r>
              <a:rPr lang="cs-CZ" dirty="0"/>
              <a:t>Požadavky na bezpečnostní listy</a:t>
            </a:r>
          </a:p>
          <a:p>
            <a:r>
              <a:rPr lang="cs-CZ" dirty="0"/>
              <a:t>Účelem tohoto nařízení je zajistit vysokou úroveň ochrany lidského zdraví a životního prostředí, včetně podpory alternativních metod hodnocení rizik látek, a volný pohyb látek na vnitřním trhu za současného zvýšení konkurenceschopnosti a inovace. </a:t>
            </a:r>
          </a:p>
        </p:txBody>
      </p:sp>
    </p:spTree>
    <p:extLst>
      <p:ext uri="{BB962C8B-B14F-4D97-AF65-F5344CB8AC3E}">
        <p14:creationId xmlns:p14="http://schemas.microsoft.com/office/powerpoint/2010/main" val="36435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BEB1F43-83E1-B20D-F091-1B1AAD6B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b="0" i="1" dirty="0">
                <a:effectLst/>
                <a:latin typeface="Arial" panose="020B0604020202020204" pitchFamily="34" charset="0"/>
              </a:rPr>
              <a:t/>
            </a:r>
            <a:br>
              <a:rPr lang="cs-CZ" sz="2800" b="0" i="1" dirty="0">
                <a:effectLst/>
                <a:latin typeface="Arial" panose="020B0604020202020204" pitchFamily="34" charset="0"/>
              </a:rPr>
            </a:br>
            <a:r>
              <a:rPr lang="cs-CZ" sz="2800" b="0" i="1" dirty="0">
                <a:effectLst/>
                <a:latin typeface="Arial" panose="020B0604020202020204" pitchFamily="34" charset="0"/>
              </a:rPr>
              <a:t/>
            </a:r>
            <a:br>
              <a:rPr lang="cs-CZ" sz="2800" b="0" i="1" dirty="0">
                <a:effectLst/>
                <a:latin typeface="Arial" panose="020B0604020202020204" pitchFamily="34" charset="0"/>
              </a:rPr>
            </a:br>
            <a:r>
              <a:rPr lang="cs-CZ" sz="2800" b="1" i="0" dirty="0">
                <a:effectLst/>
                <a:latin typeface="Slabo 27px"/>
              </a:rPr>
              <a:t>Zákon č. 350/2011 Sb</a:t>
            </a:r>
            <a:r>
              <a:rPr lang="cs-CZ" sz="2800" b="1" i="0" dirty="0" smtClean="0">
                <a:effectLst/>
                <a:latin typeface="Slabo 27px"/>
              </a:rPr>
              <a:t>.</a:t>
            </a:r>
            <a:br>
              <a:rPr lang="cs-CZ" sz="2800" b="1" i="0" dirty="0" smtClean="0">
                <a:effectLst/>
                <a:latin typeface="Slabo 27px"/>
              </a:rPr>
            </a:br>
            <a:r>
              <a:rPr lang="cs-CZ" sz="2800" b="1" i="1" dirty="0" smtClean="0">
                <a:effectLst/>
                <a:latin typeface="Arial" panose="020B0604020202020204" pitchFamily="34" charset="0"/>
              </a:rPr>
              <a:t>Zákon </a:t>
            </a:r>
            <a:r>
              <a:rPr lang="cs-CZ" sz="2800" b="1" i="1" dirty="0">
                <a:effectLst/>
                <a:latin typeface="Arial" panose="020B0604020202020204" pitchFamily="34" charset="0"/>
              </a:rPr>
              <a:t>o chemických látkách a chemických směsích a o změně některých zákonů (chemický zákon)</a:t>
            </a:r>
            <a:r>
              <a:rPr lang="cs-CZ" sz="2800" b="0" i="0" dirty="0">
                <a:effectLst/>
                <a:latin typeface="Slabo 27px"/>
              </a:rPr>
              <a:t/>
            </a:r>
            <a:br>
              <a:rPr lang="cs-CZ" sz="2800" b="0" i="0" dirty="0">
                <a:effectLst/>
                <a:latin typeface="Slabo 27px"/>
              </a:rPr>
            </a:br>
            <a:r>
              <a:rPr lang="cs-CZ" sz="2800" b="0" i="0" dirty="0">
                <a:effectLst/>
                <a:latin typeface="Slabo 27px"/>
              </a:rPr>
              <a:t/>
            </a:r>
            <a:br>
              <a:rPr lang="cs-CZ" sz="2800" b="0" i="0" dirty="0">
                <a:effectLst/>
                <a:latin typeface="Slabo 27px"/>
              </a:rPr>
            </a:br>
            <a:endParaRPr lang="cs-CZ" sz="28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CF1DBE48-04D2-7456-F652-9C2A8A5FC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3004" y="1749680"/>
            <a:ext cx="6726999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CDCC06A6-36A6-8E75-EA19-9E669127C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077" y="6097230"/>
            <a:ext cx="6633422" cy="60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E8D7546-0BB6-D3CF-43B6-BD08B749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26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2800" b="1" i="1" dirty="0">
                <a:effectLst/>
                <a:latin typeface="Arial" panose="020B0604020202020204" pitchFamily="34" charset="0"/>
              </a:rPr>
              <a:t>Směrnice Rady 94/33/ES ze dne 22. června 1994 o ochraně mladistvých pracovníků</a:t>
            </a:r>
            <a:r>
              <a:rPr lang="cs-CZ" sz="2800" b="1" dirty="0">
                <a:latin typeface="Open Sans" panose="020B0606030504020204" pitchFamily="34" charset="0"/>
              </a:rPr>
              <a:t/>
            </a:r>
            <a:br>
              <a:rPr lang="cs-CZ" sz="2800" b="1" dirty="0">
                <a:latin typeface="Open Sans" panose="020B0606030504020204" pitchFamily="34" charset="0"/>
              </a:rPr>
            </a:br>
            <a:endParaRPr lang="cs-CZ" sz="2800" b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AB78FFE4-6A97-0061-3B9C-999B75531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763" y="2054482"/>
            <a:ext cx="9496686" cy="428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703</TotalTime>
  <Words>1290</Words>
  <Application>Microsoft Office PowerPoint</Application>
  <PresentationFormat>Vlastní</PresentationFormat>
  <Paragraphs>133</Paragraphs>
  <Slides>30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2" baseType="lpstr">
      <vt:lpstr>Motiv Office</vt:lpstr>
      <vt:lpstr>1_Motiv Office</vt:lpstr>
      <vt:lpstr>Ochrana zdraví před nebezpečnými chemickými látkami v procesu výuky</vt:lpstr>
      <vt:lpstr>Prezentace aplikace PowerPoint</vt:lpstr>
      <vt:lpstr>Nařízení (ES) č. 1272/2008 o klasifikaci, označování a balení látek a směsí </vt:lpstr>
      <vt:lpstr>Prezentace aplikace PowerPoint</vt:lpstr>
      <vt:lpstr>Třídy nebezpečnosti</vt:lpstr>
      <vt:lpstr>Seznam H-vět a P-vět z roku 2020  </vt:lpstr>
      <vt:lpstr>Nařízení (ES) č. 1907/2006 o registraci, hodnocení, povolování a omezování chemických látek (REACH) </vt:lpstr>
      <vt:lpstr>  Zákon č. 350/2011 Sb. Zákon o chemických látkách a chemických směsích a o změně některých zákonů (chemický zákon)  </vt:lpstr>
      <vt:lpstr>Směrnice Rady 94/33/ES ze dne 22. června 1994 o ochraně mladistvých pracovníků </vt:lpstr>
      <vt:lpstr>Prezentace aplikace PowerPoint</vt:lpstr>
      <vt:lpstr>Prezentace aplikace PowerPoint</vt:lpstr>
      <vt:lpstr>Zákon č. 561/2004 Sb. Zákon o předškolním, základním, středním, vyšším odborném a jiném vzdělávání (školský zákon) </vt:lpstr>
      <vt:lpstr>Zákon č. 258/2000 Sb. Zákon o ochraně veřejného zdraví a o změně některých souvisejících zákonů   </vt:lpstr>
      <vt:lpstr>  </vt:lpstr>
      <vt:lpstr>Vyhláška č. 180/2015 Sb.Vyhláška o pracích a pracovištích, které jsou zakázány těhotným zaměstnankyním, zaměstnankyním, které kojí, a zaměstnankyním-matkám do konce devátého měsíce po porodu, o pracích a pracovištích, které jsou zakázány mladistvým zaměstnancům, a o podmínkách, za nichž mohou mladiství zaměstnanci výjimečně tyto práce konat z důvodu přípravy na povolání (vyhláška o zakázaných pracích a pracovištích) </vt:lpstr>
      <vt:lpstr>Nařízení vlády č. 361/2007 Sb. Nařízení vlády, kterým se stanoví podmínky ochrany zdraví při práci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ČSN 01 8003 – Zásady pro bezpečnou práci v chemických laboratořích </vt:lpstr>
      <vt:lpstr>Základní pravidla a zásady bezpečné práce</vt:lpstr>
      <vt:lpstr>Prezentace aplikace PowerPoint</vt:lpstr>
      <vt:lpstr>Prezentace aplikace PowerPoint</vt:lpstr>
      <vt:lpstr>Příklad nedodržení předpisů</vt:lpstr>
      <vt:lpstr>Zákon č. 133/1985 Sb. Zákon České národní rady o požární ochraně </vt:lpstr>
      <vt:lpstr>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zdraví před nebezpečnými chemickými látkami v procesu výuky</dc:title>
  <dc:creator>Vendula Gálová</dc:creator>
  <cp:lastModifiedBy>Internet</cp:lastModifiedBy>
  <cp:revision>9</cp:revision>
  <dcterms:created xsi:type="dcterms:W3CDTF">2024-01-03T10:00:14Z</dcterms:created>
  <dcterms:modified xsi:type="dcterms:W3CDTF">2024-01-05T11:49:17Z</dcterms:modified>
</cp:coreProperties>
</file>