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14"/>
  </p:notesMasterIdLst>
  <p:sldIdLst>
    <p:sldId id="264" r:id="rId2"/>
    <p:sldId id="266" r:id="rId3"/>
    <p:sldId id="267" r:id="rId4"/>
    <p:sldId id="269" r:id="rId5"/>
    <p:sldId id="279" r:id="rId6"/>
    <p:sldId id="280" r:id="rId7"/>
    <p:sldId id="272" r:id="rId8"/>
    <p:sldId id="275" r:id="rId9"/>
    <p:sldId id="277" r:id="rId10"/>
    <p:sldId id="278" r:id="rId11"/>
    <p:sldId id="281" r:id="rId12"/>
    <p:sldId id="282"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1765" autoAdjust="0"/>
  </p:normalViewPr>
  <p:slideViewPr>
    <p:cSldViewPr snapToGrid="0">
      <p:cViewPr varScale="1">
        <p:scale>
          <a:sx n="75" d="100"/>
          <a:sy n="75" d="100"/>
        </p:scale>
        <p:origin x="9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77B2E2-F8A9-4EDB-85E6-C6C3328AB6C8}" type="datetimeFigureOut">
              <a:rPr lang="cs-CZ" smtClean="0"/>
              <a:t>21.01.2024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C77E3C-494A-4B5F-B424-2BC1F5845506}" type="slidenum">
              <a:rPr lang="cs-CZ" smtClean="0"/>
              <a:t>‹#›</a:t>
            </a:fld>
            <a:endParaRPr lang="cs-CZ"/>
          </a:p>
        </p:txBody>
      </p:sp>
    </p:spTree>
    <p:extLst>
      <p:ext uri="{BB962C8B-B14F-4D97-AF65-F5344CB8AC3E}">
        <p14:creationId xmlns:p14="http://schemas.microsoft.com/office/powerpoint/2010/main" val="513158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3C77E3C-494A-4B5F-B424-2BC1F5845506}" type="slidenum">
              <a:rPr lang="cs-CZ" smtClean="0"/>
              <a:t>8</a:t>
            </a:fld>
            <a:endParaRPr lang="cs-CZ"/>
          </a:p>
        </p:txBody>
      </p:sp>
    </p:spTree>
    <p:extLst>
      <p:ext uri="{BB962C8B-B14F-4D97-AF65-F5344CB8AC3E}">
        <p14:creationId xmlns:p14="http://schemas.microsoft.com/office/powerpoint/2010/main" val="3240043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3C77E3C-494A-4B5F-B424-2BC1F5845506}" type="slidenum">
              <a:rPr lang="cs-CZ" smtClean="0"/>
              <a:t>10</a:t>
            </a:fld>
            <a:endParaRPr lang="cs-CZ"/>
          </a:p>
        </p:txBody>
      </p:sp>
    </p:spTree>
    <p:extLst>
      <p:ext uri="{BB962C8B-B14F-4D97-AF65-F5344CB8AC3E}">
        <p14:creationId xmlns:p14="http://schemas.microsoft.com/office/powerpoint/2010/main" val="3396435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83C77E3C-494A-4B5F-B424-2BC1F5845506}" type="slidenum">
              <a:rPr lang="cs-CZ" smtClean="0"/>
              <a:t>12</a:t>
            </a:fld>
            <a:endParaRPr lang="cs-CZ"/>
          </a:p>
        </p:txBody>
      </p:sp>
    </p:spTree>
    <p:extLst>
      <p:ext uri="{BB962C8B-B14F-4D97-AF65-F5344CB8AC3E}">
        <p14:creationId xmlns:p14="http://schemas.microsoft.com/office/powerpoint/2010/main" val="2009400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61113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3258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88425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1/21/2024</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0960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3626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2450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012880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076137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39417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60249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1/21/2024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434312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1/21/2024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866632382"/>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40" r:id="rId4"/>
    <p:sldLayoutId id="2147483741" r:id="rId5"/>
    <p:sldLayoutId id="2147483746" r:id="rId6"/>
    <p:sldLayoutId id="2147483742" r:id="rId7"/>
    <p:sldLayoutId id="2147483743" r:id="rId8"/>
    <p:sldLayoutId id="2147483744" r:id="rId9"/>
    <p:sldLayoutId id="2147483745" r:id="rId10"/>
    <p:sldLayoutId id="2147483747"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portal.gov.cz/rozcestniky/zanik-manzelstvi-RZC-1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22" name="Rectangle 21">
            <a:extLst>
              <a:ext uri="{FF2B5EF4-FFF2-40B4-BE49-F238E27FC236}">
                <a16:creationId xmlns:a16="http://schemas.microsoft.com/office/drawing/2014/main" id="{B54B6BC3-2B8F-4DD8-B857-0F8930EC46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va lidé držíi ruce">
            <a:extLst>
              <a:ext uri="{FF2B5EF4-FFF2-40B4-BE49-F238E27FC236}">
                <a16:creationId xmlns:a16="http://schemas.microsoft.com/office/drawing/2014/main" id="{E0FFDC36-8B2A-0B93-E6C8-4A109F95B61E}"/>
              </a:ext>
            </a:extLst>
          </p:cNvPr>
          <p:cNvPicPr>
            <a:picLocks noChangeAspect="1"/>
          </p:cNvPicPr>
          <p:nvPr/>
        </p:nvPicPr>
        <p:blipFill rotWithShape="1">
          <a:blip r:embed="rId2"/>
          <a:srcRect t="15461"/>
          <a:stretch/>
        </p:blipFill>
        <p:spPr>
          <a:xfrm>
            <a:off x="20" y="10"/>
            <a:ext cx="12198803" cy="6857990"/>
          </a:xfrm>
          <a:prstGeom prst="rect">
            <a:avLst/>
          </a:prstGeom>
        </p:spPr>
      </p:pic>
      <p:sp>
        <p:nvSpPr>
          <p:cNvPr id="2" name="Nadpis 1">
            <a:extLst>
              <a:ext uri="{FF2B5EF4-FFF2-40B4-BE49-F238E27FC236}">
                <a16:creationId xmlns:a16="http://schemas.microsoft.com/office/drawing/2014/main" id="{14CF6D50-928A-70C4-D21B-7515528C2358}"/>
              </a:ext>
            </a:extLst>
          </p:cNvPr>
          <p:cNvSpPr>
            <a:spLocks noGrp="1"/>
          </p:cNvSpPr>
          <p:nvPr>
            <p:ph type="title"/>
          </p:nvPr>
        </p:nvSpPr>
        <p:spPr>
          <a:xfrm>
            <a:off x="1104900" y="2635624"/>
            <a:ext cx="6232201" cy="3068438"/>
          </a:xfrm>
        </p:spPr>
        <p:txBody>
          <a:bodyPr vert="horz" lIns="91440" tIns="45720" rIns="91440" bIns="45720" rtlCol="0" anchor="b">
            <a:normAutofit/>
          </a:bodyPr>
          <a:lstStyle/>
          <a:p>
            <a:r>
              <a:rPr lang="en-US" sz="3000" b="1" i="0" kern="1200" cap="all" baseline="0" dirty="0" err="1">
                <a:solidFill>
                  <a:srgbClr val="FFFFFF"/>
                </a:solidFill>
                <a:latin typeface="Amasis MT Pro Black" panose="02040A04050005020304" pitchFamily="18" charset="-18"/>
              </a:rPr>
              <a:t>Vyživovací</a:t>
            </a:r>
            <a:r>
              <a:rPr lang="en-US" sz="3000" b="1" i="0" kern="1200" cap="all" baseline="0" dirty="0">
                <a:solidFill>
                  <a:srgbClr val="FFFFFF"/>
                </a:solidFill>
                <a:latin typeface="Amasis MT Pro Black" panose="02040A04050005020304" pitchFamily="18" charset="-18"/>
              </a:rPr>
              <a:t> </a:t>
            </a:r>
            <a:r>
              <a:rPr lang="en-US" sz="3000" b="1" i="0" kern="1200" cap="all" baseline="0" dirty="0" err="1">
                <a:solidFill>
                  <a:srgbClr val="FFFFFF"/>
                </a:solidFill>
                <a:latin typeface="Amasis MT Pro Black" panose="02040A04050005020304" pitchFamily="18" charset="-18"/>
              </a:rPr>
              <a:t>povinnost</a:t>
            </a:r>
            <a:r>
              <a:rPr lang="en-US" sz="3000" b="1" i="0" kern="1200" cap="all" baseline="0" dirty="0">
                <a:solidFill>
                  <a:srgbClr val="FFFFFF"/>
                </a:solidFill>
                <a:latin typeface="Amasis MT Pro Black" panose="02040A04050005020304" pitchFamily="18" charset="-18"/>
              </a:rPr>
              <a:t> </a:t>
            </a:r>
            <a:r>
              <a:rPr lang="en-US" sz="3000" b="1" i="0" kern="1200" cap="all" baseline="0" dirty="0" err="1">
                <a:solidFill>
                  <a:srgbClr val="FFFFFF"/>
                </a:solidFill>
                <a:latin typeface="Amasis MT Pro Black" panose="02040A04050005020304" pitchFamily="18" charset="-18"/>
              </a:rPr>
              <a:t>mezi</a:t>
            </a:r>
            <a:r>
              <a:rPr lang="en-US" sz="3000" b="1" i="0" kern="1200" cap="all" baseline="0" dirty="0">
                <a:solidFill>
                  <a:srgbClr val="FFFFFF"/>
                </a:solidFill>
                <a:latin typeface="Amasis MT Pro Black" panose="02040A04050005020304" pitchFamily="18" charset="-18"/>
              </a:rPr>
              <a:t> </a:t>
            </a:r>
            <a:r>
              <a:rPr lang="en-US" sz="3000" b="1" i="0" kern="1200" cap="all" baseline="0" dirty="0" err="1">
                <a:solidFill>
                  <a:srgbClr val="FFFFFF"/>
                </a:solidFill>
                <a:latin typeface="Amasis MT Pro Black" panose="02040A04050005020304" pitchFamily="18" charset="-18"/>
              </a:rPr>
              <a:t>rozvedenými</a:t>
            </a:r>
            <a:r>
              <a:rPr lang="en-US" sz="3000" b="1" i="0" kern="1200" cap="all" baseline="0" dirty="0">
                <a:solidFill>
                  <a:srgbClr val="FFFFFF"/>
                </a:solidFill>
                <a:latin typeface="Amasis MT Pro Black" panose="02040A04050005020304" pitchFamily="18" charset="-18"/>
              </a:rPr>
              <a:t> </a:t>
            </a:r>
            <a:r>
              <a:rPr lang="en-US" sz="3000" b="1" i="0" kern="1200" cap="all" baseline="0" dirty="0" err="1">
                <a:solidFill>
                  <a:srgbClr val="FFFFFF"/>
                </a:solidFill>
                <a:latin typeface="Amasis MT Pro Black" panose="02040A04050005020304" pitchFamily="18" charset="-18"/>
              </a:rPr>
              <a:t>manžely</a:t>
            </a:r>
            <a:r>
              <a:rPr lang="en-US" sz="3000" b="1" i="0" kern="1200" cap="all" baseline="0" dirty="0">
                <a:solidFill>
                  <a:srgbClr val="FFFFFF"/>
                </a:solidFill>
                <a:latin typeface="Amasis MT Pro Black" panose="02040A04050005020304" pitchFamily="18" charset="-18"/>
              </a:rPr>
              <a:t> </a:t>
            </a:r>
            <a:br>
              <a:rPr lang="cs-CZ" sz="3000" b="1" i="0" kern="1200" cap="all" baseline="0" dirty="0">
                <a:solidFill>
                  <a:srgbClr val="FFFFFF"/>
                </a:solidFill>
                <a:latin typeface="Amasis MT Pro Black" panose="02040A04050005020304" pitchFamily="18" charset="-18"/>
              </a:rPr>
            </a:br>
            <a:r>
              <a:rPr lang="en-US" sz="3000" b="1" i="0" kern="1200" cap="all" baseline="0" dirty="0" err="1">
                <a:solidFill>
                  <a:srgbClr val="FFFFFF"/>
                </a:solidFill>
                <a:latin typeface="Amasis MT Pro Black" panose="02040A04050005020304" pitchFamily="18" charset="-18"/>
              </a:rPr>
              <a:t>nesezdané</a:t>
            </a:r>
            <a:r>
              <a:rPr lang="en-US" sz="3000" b="1" i="0" kern="1200" cap="all" baseline="0" dirty="0">
                <a:solidFill>
                  <a:srgbClr val="FFFFFF"/>
                </a:solidFill>
                <a:latin typeface="Amasis MT Pro Black" panose="02040A04050005020304" pitchFamily="18" charset="-18"/>
              </a:rPr>
              <a:t> </a:t>
            </a:r>
            <a:r>
              <a:rPr lang="en-US" sz="3000" b="1" i="0" kern="1200" cap="all" baseline="0" dirty="0" err="1">
                <a:solidFill>
                  <a:srgbClr val="FFFFFF"/>
                </a:solidFill>
                <a:latin typeface="Amasis MT Pro Black" panose="02040A04050005020304" pitchFamily="18" charset="-18"/>
              </a:rPr>
              <a:t>soužití</a:t>
            </a:r>
            <a:br>
              <a:rPr lang="en-US" sz="3000" b="1" i="0" kern="1200" cap="all" baseline="0" dirty="0">
                <a:solidFill>
                  <a:srgbClr val="FFFFFF"/>
                </a:solidFill>
                <a:latin typeface="Amasis MT Pro Black" panose="02040A04050005020304" pitchFamily="18" charset="-18"/>
              </a:rPr>
            </a:br>
            <a:r>
              <a:rPr lang="en-US" sz="3000" b="1" i="0" kern="1200" cap="all" baseline="0" dirty="0" err="1">
                <a:solidFill>
                  <a:srgbClr val="FFFFFF"/>
                </a:solidFill>
                <a:latin typeface="Amasis MT Pro Black" panose="02040A04050005020304" pitchFamily="18" charset="-18"/>
              </a:rPr>
              <a:t>zánik</a:t>
            </a:r>
            <a:r>
              <a:rPr lang="en-US" sz="3000" b="1" i="0" kern="1200" cap="all" baseline="0" dirty="0">
                <a:solidFill>
                  <a:srgbClr val="FFFFFF"/>
                </a:solidFill>
                <a:latin typeface="Amasis MT Pro Black" panose="02040A04050005020304" pitchFamily="18" charset="-18"/>
              </a:rPr>
              <a:t> </a:t>
            </a:r>
            <a:r>
              <a:rPr lang="en-US" sz="3000" b="1" i="0" kern="1200" cap="all" baseline="0" dirty="0" err="1">
                <a:solidFill>
                  <a:srgbClr val="FFFFFF"/>
                </a:solidFill>
                <a:latin typeface="Amasis MT Pro Black" panose="02040A04050005020304" pitchFamily="18" charset="-18"/>
              </a:rPr>
              <a:t>manželství</a:t>
            </a:r>
            <a:br>
              <a:rPr lang="en-US" sz="3000" b="1" i="1" kern="1200" cap="all" baseline="0" dirty="0">
                <a:solidFill>
                  <a:srgbClr val="FFFFFF"/>
                </a:solidFill>
                <a:latin typeface="Amasis MT Pro Black" panose="02040A04050005020304" pitchFamily="18" charset="-18"/>
              </a:rPr>
            </a:br>
            <a:br>
              <a:rPr lang="en-US" sz="3000" b="1" i="1" kern="1200" cap="all" baseline="0" dirty="0">
                <a:solidFill>
                  <a:srgbClr val="FFFFFF"/>
                </a:solidFill>
                <a:latin typeface="+mj-lt"/>
                <a:ea typeface="+mj-ea"/>
                <a:cs typeface="+mj-cs"/>
              </a:rPr>
            </a:br>
            <a:endParaRPr lang="en-US" sz="3000" b="1" i="1" kern="1200" cap="all" baseline="0" dirty="0">
              <a:solidFill>
                <a:srgbClr val="FFFFFF"/>
              </a:solidFill>
              <a:latin typeface="+mj-lt"/>
              <a:ea typeface="+mj-ea"/>
              <a:cs typeface="+mj-cs"/>
            </a:endParaRPr>
          </a:p>
        </p:txBody>
      </p:sp>
      <p:sp>
        <p:nvSpPr>
          <p:cNvPr id="24" name="Rectangle 23">
            <a:extLst>
              <a:ext uri="{FF2B5EF4-FFF2-40B4-BE49-F238E27FC236}">
                <a16:creationId xmlns:a16="http://schemas.microsoft.com/office/drawing/2014/main" id="{0E61572A-1D1B-4050-AAAD-AE4B2AB1F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 y="-14464"/>
            <a:ext cx="12188952" cy="2583133"/>
          </a:xfrm>
          <a:prstGeom prst="rect">
            <a:avLst/>
          </a:prstGeom>
          <a:gradFill>
            <a:gsLst>
              <a:gs pos="42000">
                <a:srgbClr val="000000">
                  <a:alpha val="18000"/>
                </a:srgbClr>
              </a:gs>
              <a:gs pos="0">
                <a:srgbClr val="000000">
                  <a:alpha val="0"/>
                </a:srgbClr>
              </a:gs>
              <a:gs pos="100000">
                <a:srgbClr val="000000">
                  <a:alpha val="22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D8CC6741-2D53-4EFF-85C0-42C95E273C2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84293" y="5336275"/>
            <a:ext cx="6507707" cy="152172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00C4E58-6752-4DBB-B0C2-2D3206A079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33465" y="4490113"/>
            <a:ext cx="2058535" cy="237471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344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8FB4B4-CBFD-2582-1A85-1E640E8A173D}"/>
              </a:ext>
            </a:extLst>
          </p:cNvPr>
          <p:cNvSpPr>
            <a:spLocks noGrp="1"/>
          </p:cNvSpPr>
          <p:nvPr>
            <p:ph type="title"/>
          </p:nvPr>
        </p:nvSpPr>
        <p:spPr>
          <a:xfrm>
            <a:off x="1143000" y="627398"/>
            <a:ext cx="9906000" cy="1382156"/>
          </a:xfrm>
        </p:spPr>
        <p:txBody>
          <a:bodyPr>
            <a:normAutofit fontScale="90000"/>
          </a:bodyPr>
          <a:lstStyle/>
          <a:p>
            <a:r>
              <a:rPr lang="cs-CZ" b="0" i="0" dirty="0">
                <a:effectLst/>
                <a:latin typeface="Amasis MT Pro Black" panose="02040A04050005020304" pitchFamily="18" charset="-18"/>
              </a:rPr>
              <a:t>Určení poměrů nezletilého dítěte pro dobu po rozvodu</a:t>
            </a:r>
            <a:br>
              <a:rPr lang="cs-CZ" b="0" i="0" dirty="0">
                <a:effectLst/>
                <a:latin typeface="Roboto" panose="02000000000000000000" pitchFamily="2" charset="0"/>
              </a:rPr>
            </a:br>
            <a:endParaRPr lang="cs-CZ" dirty="0"/>
          </a:p>
        </p:txBody>
      </p:sp>
      <p:sp>
        <p:nvSpPr>
          <p:cNvPr id="3" name="Zástupný obsah 2">
            <a:extLst>
              <a:ext uri="{FF2B5EF4-FFF2-40B4-BE49-F238E27FC236}">
                <a16:creationId xmlns:a16="http://schemas.microsoft.com/office/drawing/2014/main" id="{C578AA0D-91AA-7CCC-73A6-27A2B6302710}"/>
              </a:ext>
            </a:extLst>
          </p:cNvPr>
          <p:cNvSpPr>
            <a:spLocks noGrp="1"/>
          </p:cNvSpPr>
          <p:nvPr>
            <p:ph idx="1"/>
          </p:nvPr>
        </p:nvSpPr>
        <p:spPr>
          <a:xfrm>
            <a:off x="1143000" y="1641565"/>
            <a:ext cx="9906000" cy="4370926"/>
          </a:xfrm>
        </p:spPr>
        <p:txBody>
          <a:bodyPr>
            <a:normAutofit fontScale="85000" lnSpcReduction="20000"/>
          </a:bodyPr>
          <a:lstStyle/>
          <a:p>
            <a:r>
              <a:rPr lang="cs-CZ" dirty="0"/>
              <a:t>Klíčová věc při rozvodu manželství.</a:t>
            </a:r>
          </a:p>
          <a:p>
            <a:r>
              <a:rPr lang="cs-CZ" dirty="0"/>
              <a:t>Soud buď schválí vzájemnou dohodu rodičů, popřípadě pokud není v souladu se zájmy dítěte navrhne vlastní opatření (další péče rodičů o dítě, v potaz bere soud vztahy dítěte i k jiným rodinným příslušníkům- prarodiče, sourozenci).</a:t>
            </a:r>
          </a:p>
          <a:p>
            <a:r>
              <a:rPr lang="cs-CZ" dirty="0"/>
              <a:t>Dítě může být svěřeno do </a:t>
            </a:r>
            <a:r>
              <a:rPr lang="cs-CZ" b="1" dirty="0"/>
              <a:t>střídavé péče</a:t>
            </a:r>
            <a:r>
              <a:rPr lang="cs-CZ" dirty="0"/>
              <a:t>, </a:t>
            </a:r>
            <a:r>
              <a:rPr lang="cs-CZ" b="1" dirty="0"/>
              <a:t>výhradní péče </a:t>
            </a:r>
            <a:r>
              <a:rPr lang="cs-CZ" dirty="0"/>
              <a:t>jednoho z rodičů či </a:t>
            </a:r>
            <a:r>
              <a:rPr lang="cs-CZ" b="1" dirty="0"/>
              <a:t>společné péče </a:t>
            </a:r>
            <a:r>
              <a:rPr lang="cs-CZ" dirty="0"/>
              <a:t>obou rodičů. Rodiče musí souhlasit.</a:t>
            </a:r>
          </a:p>
          <a:p>
            <a:r>
              <a:rPr lang="cs-CZ" dirty="0"/>
              <a:t>Soud při svěření dítěte do péče bere v potaz </a:t>
            </a:r>
            <a:r>
              <a:rPr lang="cs-CZ" b="1" dirty="0"/>
              <a:t>přání a rozhodnutí dítěte</a:t>
            </a:r>
            <a:r>
              <a:rPr lang="cs-CZ" dirty="0"/>
              <a:t>, vlohy a vývoj dítěte vzhledem k životním poměrům rodičů, osobnost, citovou orientaci dítěte, citovou orientaci k dalším blízkým příbuzným.</a:t>
            </a:r>
          </a:p>
          <a:p>
            <a:r>
              <a:rPr lang="cs-CZ" dirty="0"/>
              <a:t>Rozhodnutí soudu se též řídí tím, kdo doposud pečoval a výchovu dítěte mravní, rozumovou a citovou, k tomu, který rodič má pro budoucí zdárný vývoj dítěte lepší předpoklady. V souvislosti s těmito opatřeními soud bere na zřetel také práva druhého rodiče, jemuž dítě nebude svěřeno do péče. </a:t>
            </a:r>
          </a:p>
          <a:p>
            <a:r>
              <a:rPr lang="cs-CZ" dirty="0"/>
              <a:t>Zastupování dítěte v tomto řízení provádí zpravidla </a:t>
            </a:r>
            <a:r>
              <a:rPr lang="cs-CZ" b="1" dirty="0"/>
              <a:t>pracovník sociálně-právní ochrany dětí</a:t>
            </a:r>
            <a:r>
              <a:rPr lang="cs-CZ" dirty="0"/>
              <a:t>.</a:t>
            </a:r>
          </a:p>
          <a:p>
            <a:r>
              <a:rPr lang="cs-CZ" dirty="0"/>
              <a:t>§ 906 a násl. zákona č. 89/2012 Sb., občanský zákoník, ve znění pozdějších předpisů</a:t>
            </a:r>
          </a:p>
        </p:txBody>
      </p:sp>
      <p:sp>
        <p:nvSpPr>
          <p:cNvPr id="4" name="TextovéPole 3">
            <a:extLst>
              <a:ext uri="{FF2B5EF4-FFF2-40B4-BE49-F238E27FC236}">
                <a16:creationId xmlns:a16="http://schemas.microsoft.com/office/drawing/2014/main" id="{098C19B3-DD7C-EFD5-FDC8-E3F939048C39}"/>
              </a:ext>
            </a:extLst>
          </p:cNvPr>
          <p:cNvSpPr txBox="1"/>
          <p:nvPr/>
        </p:nvSpPr>
        <p:spPr>
          <a:xfrm>
            <a:off x="462225" y="6012491"/>
            <a:ext cx="4632289" cy="800219"/>
          </a:xfrm>
          <a:prstGeom prst="rect">
            <a:avLst/>
          </a:prstGeom>
          <a:ln>
            <a:solidFill>
              <a:srgbClr val="00B05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cs-CZ" sz="1400" dirty="0">
                <a:solidFill>
                  <a:schemeClr val="tx1"/>
                </a:solidFill>
              </a:rPr>
              <a:t>gov.cz. (2020, 6. listopadu). </a:t>
            </a:r>
            <a:r>
              <a:rPr lang="cs-CZ" sz="1400" i="1" dirty="0">
                <a:solidFill>
                  <a:schemeClr val="tx1"/>
                </a:solidFill>
              </a:rPr>
              <a:t>Zánik manželství</a:t>
            </a:r>
            <a:r>
              <a:rPr lang="cs-CZ" sz="1400" dirty="0">
                <a:solidFill>
                  <a:schemeClr val="tx1"/>
                </a:solidFill>
              </a:rPr>
              <a:t>. Dostupné z: </a:t>
            </a:r>
            <a:r>
              <a:rPr lang="cs-CZ" sz="1400" dirty="0">
                <a:solidFill>
                  <a:schemeClr val="tx1"/>
                </a:solidFill>
                <a:hlinkClick r:id="rId3">
                  <a:extLst>
                    <a:ext uri="{A12FA001-AC4F-418D-AE19-62706E023703}">
                      <ahyp:hlinkClr xmlns:ahyp="http://schemas.microsoft.com/office/drawing/2018/hyperlinkcolor" val="tx"/>
                    </a:ext>
                  </a:extLst>
                </a:hlinkClick>
              </a:rPr>
              <a:t>https://portal.gov.cz/rozcestniky/zanik-manzelstvi-RZC-11</a:t>
            </a:r>
            <a:endParaRPr lang="cs-CZ" sz="1400" dirty="0">
              <a:solidFill>
                <a:schemeClr val="tx1"/>
              </a:solidFill>
            </a:endParaRPr>
          </a:p>
          <a:p>
            <a:endParaRPr lang="cs-CZ" dirty="0"/>
          </a:p>
        </p:txBody>
      </p:sp>
      <p:sp>
        <p:nvSpPr>
          <p:cNvPr id="5" name="TextovéPole 4">
            <a:extLst>
              <a:ext uri="{FF2B5EF4-FFF2-40B4-BE49-F238E27FC236}">
                <a16:creationId xmlns:a16="http://schemas.microsoft.com/office/drawing/2014/main" id="{EF3C0EA0-CE4F-E0E7-2B59-C1386F534B2F}"/>
              </a:ext>
            </a:extLst>
          </p:cNvPr>
          <p:cNvSpPr txBox="1"/>
          <p:nvPr/>
        </p:nvSpPr>
        <p:spPr>
          <a:xfrm>
            <a:off x="5746429" y="5873115"/>
            <a:ext cx="5871586" cy="1015663"/>
          </a:xfrm>
          <a:prstGeom prst="rect">
            <a:avLst/>
          </a:prstGeom>
          <a:ln>
            <a:solidFill>
              <a:srgbClr val="92D05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cs-CZ" sz="1400" b="0" i="0" dirty="0">
                <a:solidFill>
                  <a:schemeClr val="tx1"/>
                </a:solidFill>
                <a:effectLst/>
              </a:rPr>
              <a:t>Předpis č. 89/2012 Sb., nový Občanský zákoník - oddíl 5 - Zánik manželství (2023). Dostupné z: https://www.podnikatel.cz/zakony/novy-obcansky-zakonik/f4581333/#aktualni-zneni</a:t>
            </a:r>
          </a:p>
          <a:p>
            <a:endParaRPr lang="cs-CZ" dirty="0"/>
          </a:p>
        </p:txBody>
      </p:sp>
    </p:spTree>
    <p:extLst>
      <p:ext uri="{BB962C8B-B14F-4D97-AF65-F5344CB8AC3E}">
        <p14:creationId xmlns:p14="http://schemas.microsoft.com/office/powerpoint/2010/main" val="2238220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1323" y="-5553"/>
            <a:ext cx="8860678" cy="687330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229836 w 5905812"/>
              <a:gd name="connsiteY0" fmla="*/ 0 h 6888661"/>
              <a:gd name="connsiteX1" fmla="*/ 5905812 w 5905812"/>
              <a:gd name="connsiteY1" fmla="*/ 11953 h 6888661"/>
              <a:gd name="connsiteX2" fmla="*/ 5905812 w 5905812"/>
              <a:gd name="connsiteY2" fmla="*/ 6869951 h 6888661"/>
              <a:gd name="connsiteX3" fmla="*/ 0 w 5905812"/>
              <a:gd name="connsiteY3" fmla="*/ 6888661 h 6888661"/>
              <a:gd name="connsiteX4" fmla="*/ 1229836 w 5905812"/>
              <a:gd name="connsiteY4" fmla="*/ 0 h 6888661"/>
              <a:gd name="connsiteX0" fmla="*/ 1156550 w 5832526"/>
              <a:gd name="connsiteY0" fmla="*/ 0 h 6883466"/>
              <a:gd name="connsiteX1" fmla="*/ 5832526 w 5832526"/>
              <a:gd name="connsiteY1" fmla="*/ 11953 h 6883466"/>
              <a:gd name="connsiteX2" fmla="*/ 5832526 w 5832526"/>
              <a:gd name="connsiteY2" fmla="*/ 6869951 h 6883466"/>
              <a:gd name="connsiteX3" fmla="*/ 0 w 5832526"/>
              <a:gd name="connsiteY3" fmla="*/ 6883466 h 6883466"/>
              <a:gd name="connsiteX4" fmla="*/ 1156550 w 5832526"/>
              <a:gd name="connsiteY4" fmla="*/ 0 h 6883466"/>
              <a:gd name="connsiteX0" fmla="*/ 1104130 w 5780106"/>
              <a:gd name="connsiteY0" fmla="*/ 0 h 6873306"/>
              <a:gd name="connsiteX1" fmla="*/ 5780106 w 5780106"/>
              <a:gd name="connsiteY1" fmla="*/ 11953 h 6873306"/>
              <a:gd name="connsiteX2" fmla="*/ 5780106 w 5780106"/>
              <a:gd name="connsiteY2" fmla="*/ 6869951 h 6873306"/>
              <a:gd name="connsiteX3" fmla="*/ 0 w 5780106"/>
              <a:gd name="connsiteY3" fmla="*/ 6873306 h 6873306"/>
              <a:gd name="connsiteX4" fmla="*/ 1104130 w 5780106"/>
              <a:gd name="connsiteY4" fmla="*/ 0 h 6873306"/>
              <a:gd name="connsiteX0" fmla="*/ 1064815 w 5740791"/>
              <a:gd name="connsiteY0" fmla="*/ 0 h 6869951"/>
              <a:gd name="connsiteX1" fmla="*/ 5740791 w 5740791"/>
              <a:gd name="connsiteY1" fmla="*/ 11953 h 6869951"/>
              <a:gd name="connsiteX2" fmla="*/ 5740791 w 5740791"/>
              <a:gd name="connsiteY2" fmla="*/ 6869951 h 6869951"/>
              <a:gd name="connsiteX3" fmla="*/ 0 w 5740791"/>
              <a:gd name="connsiteY3" fmla="*/ 6863146 h 6869951"/>
              <a:gd name="connsiteX4" fmla="*/ 1064815 w 5740791"/>
              <a:gd name="connsiteY4" fmla="*/ 0 h 6869951"/>
              <a:gd name="connsiteX0" fmla="*/ 1038605 w 5714581"/>
              <a:gd name="connsiteY0" fmla="*/ 0 h 6873306"/>
              <a:gd name="connsiteX1" fmla="*/ 5714581 w 5714581"/>
              <a:gd name="connsiteY1" fmla="*/ 11953 h 6873306"/>
              <a:gd name="connsiteX2" fmla="*/ 5714581 w 5714581"/>
              <a:gd name="connsiteY2" fmla="*/ 6869951 h 6873306"/>
              <a:gd name="connsiteX3" fmla="*/ 0 w 5714581"/>
              <a:gd name="connsiteY3" fmla="*/ 6873306 h 6873306"/>
              <a:gd name="connsiteX4" fmla="*/ 1038605 w 5714581"/>
              <a:gd name="connsiteY4" fmla="*/ 0 h 687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4581" h="6873306">
                <a:moveTo>
                  <a:pt x="1038605" y="0"/>
                </a:moveTo>
                <a:lnTo>
                  <a:pt x="5714581" y="11953"/>
                </a:lnTo>
                <a:lnTo>
                  <a:pt x="5714581" y="6869951"/>
                </a:lnTo>
                <a:lnTo>
                  <a:pt x="0" y="6873306"/>
                </a:lnTo>
                <a:lnTo>
                  <a:pt x="10386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AE2B2C16-8301-A977-7D0C-E82E8296C76B}"/>
              </a:ext>
            </a:extLst>
          </p:cNvPr>
          <p:cNvSpPr>
            <a:spLocks noGrp="1"/>
          </p:cNvSpPr>
          <p:nvPr>
            <p:ph type="title"/>
          </p:nvPr>
        </p:nvSpPr>
        <p:spPr>
          <a:xfrm>
            <a:off x="680484" y="675167"/>
            <a:ext cx="3971261" cy="4064174"/>
          </a:xfrm>
        </p:spPr>
        <p:txBody>
          <a:bodyPr anchor="t">
            <a:normAutofit/>
          </a:bodyPr>
          <a:lstStyle/>
          <a:p>
            <a:r>
              <a:rPr lang="cs-CZ" sz="4100" b="1" i="0">
                <a:latin typeface="Amasis MT Pro Black" panose="02040A04050005020304" pitchFamily="18" charset="-18"/>
              </a:rPr>
              <a:t>OPATŘENÍ O ÚPRAVĚ NEZLETILÝCH DĚTÍ PO ROZVODU</a:t>
            </a:r>
          </a:p>
        </p:txBody>
      </p:sp>
      <p:sp>
        <p:nvSpPr>
          <p:cNvPr id="3" name="Zástupný obsah 2">
            <a:extLst>
              <a:ext uri="{FF2B5EF4-FFF2-40B4-BE49-F238E27FC236}">
                <a16:creationId xmlns:a16="http://schemas.microsoft.com/office/drawing/2014/main" id="{A9F31301-51DD-6A8C-B639-119A97440309}"/>
              </a:ext>
            </a:extLst>
          </p:cNvPr>
          <p:cNvSpPr>
            <a:spLocks noGrp="1"/>
          </p:cNvSpPr>
          <p:nvPr>
            <p:ph idx="1"/>
          </p:nvPr>
        </p:nvSpPr>
        <p:spPr>
          <a:xfrm>
            <a:off x="5493026" y="533400"/>
            <a:ext cx="5883964" cy="5771481"/>
          </a:xfrm>
        </p:spPr>
        <p:txBody>
          <a:bodyPr anchor="ctr">
            <a:normAutofit/>
          </a:bodyPr>
          <a:lstStyle/>
          <a:p>
            <a:pPr>
              <a:lnSpc>
                <a:spcPct val="90000"/>
              </a:lnSpc>
            </a:pPr>
            <a:r>
              <a:rPr lang="cs-CZ" sz="1900" dirty="0"/>
              <a:t>Před samotným rozvodem musí být jasně stanoveno svěření dětí a výše výživného, není nutné uvádět požadovanou míru návštěvnosti druhým rodičem</a:t>
            </a:r>
          </a:p>
          <a:p>
            <a:pPr>
              <a:lnSpc>
                <a:spcPct val="90000"/>
              </a:lnSpc>
            </a:pPr>
            <a:r>
              <a:rPr lang="cs-CZ" sz="1900" dirty="0"/>
              <a:t>Návrh týkající se úpravy poměrů dětí po rozvodu se podává nejpozději v den podání návrhu o rozvodu manželství</a:t>
            </a:r>
          </a:p>
          <a:p>
            <a:pPr>
              <a:lnSpc>
                <a:spcPct val="90000"/>
              </a:lnSpc>
            </a:pPr>
            <a:r>
              <a:rPr lang="cs-CZ" sz="1900" dirty="0"/>
              <a:t>Tento návrh se podává u okresního soudu, v obvodu kterého mají děti trvalé bydliště</a:t>
            </a:r>
          </a:p>
          <a:p>
            <a:pPr>
              <a:lnSpc>
                <a:spcPct val="90000"/>
              </a:lnSpc>
            </a:pPr>
            <a:r>
              <a:rPr lang="cs-CZ" sz="1900" dirty="0"/>
              <a:t>Návrh podá jeden rodič, 3 kopie (pro soud, pro druhého rodiče, orgán péče o mládež), bez poplatku</a:t>
            </a:r>
          </a:p>
          <a:p>
            <a:pPr>
              <a:lnSpc>
                <a:spcPct val="90000"/>
              </a:lnSpc>
            </a:pPr>
            <a:r>
              <a:rPr lang="cs-CZ" sz="1900" b="1" dirty="0"/>
              <a:t>Náležitosti návrhu: </a:t>
            </a:r>
            <a:r>
              <a:rPr lang="cs-CZ" sz="1900" dirty="0"/>
              <a:t>jména a příjmení účastníků (rodiče, děti), bydliště, datum narození, shrnout nejdůležitější okolnosti, rodné listy dětí, popřípadě kopie návrhu o rozvod, datum, podpis</a:t>
            </a:r>
          </a:p>
          <a:p>
            <a:pPr marL="0" indent="0">
              <a:lnSpc>
                <a:spcPct val="90000"/>
              </a:lnSpc>
              <a:buNone/>
            </a:pPr>
            <a:r>
              <a:rPr lang="cs-CZ" sz="1900" b="1" u="sng" dirty="0"/>
              <a:t>Zdroj:</a:t>
            </a:r>
          </a:p>
          <a:p>
            <a:pPr marL="0" indent="0">
              <a:lnSpc>
                <a:spcPct val="90000"/>
              </a:lnSpc>
              <a:buNone/>
            </a:pPr>
            <a:r>
              <a:rPr lang="cs-CZ" sz="1900" dirty="0"/>
              <a:t>Rodinausoudu.cz. (</a:t>
            </a:r>
            <a:r>
              <a:rPr lang="cs-CZ" sz="1900" dirty="0" err="1"/>
              <a:t>n.d</a:t>
            </a:r>
            <a:r>
              <a:rPr lang="cs-CZ" sz="1900" dirty="0"/>
              <a:t>.). </a:t>
            </a:r>
            <a:r>
              <a:rPr lang="cs-CZ" sz="1900" i="1" dirty="0"/>
              <a:t>Návrh na úpravu poměrů nezletilých dětí na dobu po rozvodu. </a:t>
            </a:r>
            <a:r>
              <a:rPr lang="cs-CZ" sz="1900" dirty="0"/>
              <a:t>Dostupné z: http://www.rodinausoudu.cz/navrh-na-upravu-pomeru-nezletilych-deti-na-dobu-po-rozvodu-vzor</a:t>
            </a:r>
            <a:endParaRPr lang="cs-CZ" sz="1900" i="1" dirty="0"/>
          </a:p>
          <a:p>
            <a:pPr>
              <a:lnSpc>
                <a:spcPct val="90000"/>
              </a:lnSpc>
            </a:pPr>
            <a:endParaRPr lang="cs-CZ" sz="1900" dirty="0"/>
          </a:p>
        </p:txBody>
      </p:sp>
      <p:cxnSp>
        <p:nvCxnSpPr>
          <p:cNvPr id="12" name="Straight Connector 1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894729"/>
            <a:ext cx="4206239" cy="196787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1373" y="0"/>
            <a:ext cx="463526" cy="691388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190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ED043104-A3A1-1C05-75C2-741049214AC9}"/>
              </a:ext>
            </a:extLst>
          </p:cNvPr>
          <p:cNvPicPr>
            <a:picLocks noChangeAspect="1"/>
          </p:cNvPicPr>
          <p:nvPr/>
        </p:nvPicPr>
        <p:blipFill>
          <a:blip r:embed="rId3"/>
          <a:stretch>
            <a:fillRect/>
          </a:stretch>
        </p:blipFill>
        <p:spPr>
          <a:xfrm>
            <a:off x="2811496" y="1192302"/>
            <a:ext cx="5970962" cy="4786467"/>
          </a:xfrm>
          <a:prstGeom prst="rect">
            <a:avLst/>
          </a:prstGeom>
        </p:spPr>
      </p:pic>
      <p:sp>
        <p:nvSpPr>
          <p:cNvPr id="6" name="TextovéPole 5">
            <a:extLst>
              <a:ext uri="{FF2B5EF4-FFF2-40B4-BE49-F238E27FC236}">
                <a16:creationId xmlns:a16="http://schemas.microsoft.com/office/drawing/2014/main" id="{BAFE746F-AE44-30FC-12BD-870BEBA58D43}"/>
              </a:ext>
            </a:extLst>
          </p:cNvPr>
          <p:cNvSpPr txBox="1"/>
          <p:nvPr/>
        </p:nvSpPr>
        <p:spPr>
          <a:xfrm>
            <a:off x="894303" y="231112"/>
            <a:ext cx="9807192" cy="1107996"/>
          </a:xfrm>
          <a:prstGeom prst="rect">
            <a:avLst/>
          </a:prstGeom>
          <a:noFill/>
        </p:spPr>
        <p:txBody>
          <a:bodyPr wrap="square" rtlCol="0">
            <a:spAutoFit/>
          </a:bodyPr>
          <a:lstStyle/>
          <a:p>
            <a:r>
              <a:rPr lang="cs-CZ" sz="2400" b="1" kern="0" dirty="0">
                <a:effectLst/>
                <a:latin typeface="Garamond" panose="02020404030301010803" pitchFamily="18" charset="0"/>
                <a:ea typeface="Times New Roman" panose="02020603050405020304" pitchFamily="18" charset="0"/>
              </a:rPr>
              <a:t>Návrh ve věci péče  a výživy nezletilého dítěte/nezletilých dětí, nežijí-li rodiče spolu (nesezdaní rodiče)</a:t>
            </a:r>
            <a:endParaRPr lang="cs-CZ" sz="2400" b="1" kern="0" dirty="0">
              <a:effectLst/>
              <a:latin typeface="Times New Roman" panose="02020603050405020304" pitchFamily="18" charset="0"/>
              <a:ea typeface="Times New Roman" panose="02020603050405020304" pitchFamily="18" charset="0"/>
            </a:endParaRPr>
          </a:p>
          <a:p>
            <a:endParaRPr lang="cs-CZ" dirty="0"/>
          </a:p>
        </p:txBody>
      </p:sp>
      <p:sp>
        <p:nvSpPr>
          <p:cNvPr id="7" name="TextovéPole 6">
            <a:extLst>
              <a:ext uri="{FF2B5EF4-FFF2-40B4-BE49-F238E27FC236}">
                <a16:creationId xmlns:a16="http://schemas.microsoft.com/office/drawing/2014/main" id="{F25B9126-ED73-B850-99CD-4D96B7AFFBCF}"/>
              </a:ext>
            </a:extLst>
          </p:cNvPr>
          <p:cNvSpPr txBox="1"/>
          <p:nvPr/>
        </p:nvSpPr>
        <p:spPr>
          <a:xfrm>
            <a:off x="492369" y="6039059"/>
            <a:ext cx="8822453" cy="646331"/>
          </a:xfrm>
          <a:prstGeom prst="rect">
            <a:avLst/>
          </a:prstGeom>
          <a:noFill/>
        </p:spPr>
        <p:txBody>
          <a:bodyPr wrap="square" rtlCol="0">
            <a:spAutoFit/>
          </a:bodyPr>
          <a:lstStyle/>
          <a:p>
            <a:r>
              <a:rPr lang="cs-CZ" sz="1200" b="1" u="sng" dirty="0"/>
              <a:t>Zdroj: </a:t>
            </a:r>
            <a:r>
              <a:rPr lang="cs-CZ" sz="1200" dirty="0"/>
              <a:t>Ministerstvo spravedlnosti České republiky. Dostupné z: https://justice.cz/documents/25769/2541094/N%C3%A1vrh+na+%C3%BApravu+p%C3%A9%C4%8De+a+v%C3%BD%C5%BEivy+nesezdan%C3%AD+rodi%C4%8De.doc/44d364d9-be37-42a1-a75b-3762cb684fb8 </a:t>
            </a:r>
          </a:p>
        </p:txBody>
      </p:sp>
    </p:spTree>
    <p:extLst>
      <p:ext uri="{BB962C8B-B14F-4D97-AF65-F5344CB8AC3E}">
        <p14:creationId xmlns:p14="http://schemas.microsoft.com/office/powerpoint/2010/main" val="4088081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6309531-94CD-4CF6-AACE-80EC085E0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143A404-CAB6-DCCF-D3BB-184CA9F9B6DA}"/>
              </a:ext>
            </a:extLst>
          </p:cNvPr>
          <p:cNvSpPr>
            <a:spLocks noGrp="1"/>
          </p:cNvSpPr>
          <p:nvPr>
            <p:ph type="title"/>
          </p:nvPr>
        </p:nvSpPr>
        <p:spPr>
          <a:xfrm>
            <a:off x="5146159" y="685800"/>
            <a:ext cx="6238688" cy="1382233"/>
          </a:xfrm>
        </p:spPr>
        <p:txBody>
          <a:bodyPr>
            <a:normAutofit/>
          </a:bodyPr>
          <a:lstStyle/>
          <a:p>
            <a:r>
              <a:rPr lang="cs-CZ" sz="3100" b="1" i="0" dirty="0">
                <a:latin typeface="Amasis MT Pro Black" panose="02040A04050005020304" pitchFamily="18" charset="-18"/>
              </a:rPr>
              <a:t>Vyživovací povinnost mezi rozvedenými manžely</a:t>
            </a:r>
            <a:endParaRPr lang="cs-CZ" sz="3100" i="0" dirty="0">
              <a:latin typeface="Amasis MT Pro Black" panose="02040A04050005020304" pitchFamily="18" charset="-18"/>
            </a:endParaRPr>
          </a:p>
        </p:txBody>
      </p:sp>
      <p:pic>
        <p:nvPicPr>
          <p:cNvPr id="5" name="Picture 4" descr="Přední schody a sloupy majestátní městské budovy">
            <a:extLst>
              <a:ext uri="{FF2B5EF4-FFF2-40B4-BE49-F238E27FC236}">
                <a16:creationId xmlns:a16="http://schemas.microsoft.com/office/drawing/2014/main" id="{478CED70-CC95-1C16-8F84-7E3497211D7A}"/>
              </a:ext>
            </a:extLst>
          </p:cNvPr>
          <p:cNvPicPr>
            <a:picLocks noChangeAspect="1"/>
          </p:cNvPicPr>
          <p:nvPr/>
        </p:nvPicPr>
        <p:blipFill rotWithShape="1">
          <a:blip r:embed="rId2"/>
          <a:srcRect l="24712" r="27064" b="2"/>
          <a:stretch/>
        </p:blipFill>
        <p:spPr>
          <a:xfrm>
            <a:off x="20" y="-7444"/>
            <a:ext cx="4966427" cy="6874330"/>
          </a:xfrm>
          <a:custGeom>
            <a:avLst/>
            <a:gdLst/>
            <a:ahLst/>
            <a:cxnLst/>
            <a:rect l="l" t="t" r="r" b="b"/>
            <a:pathLst>
              <a:path w="4966447" h="6874330">
                <a:moveTo>
                  <a:pt x="0" y="0"/>
                </a:moveTo>
                <a:lnTo>
                  <a:pt x="4966447" y="0"/>
                </a:lnTo>
                <a:lnTo>
                  <a:pt x="3355712" y="6874330"/>
                </a:lnTo>
                <a:lnTo>
                  <a:pt x="0" y="6874330"/>
                </a:lnTo>
                <a:close/>
              </a:path>
            </a:pathLst>
          </a:custGeom>
        </p:spPr>
      </p:pic>
      <p:sp>
        <p:nvSpPr>
          <p:cNvPr id="3" name="Zástupný obsah 2">
            <a:extLst>
              <a:ext uri="{FF2B5EF4-FFF2-40B4-BE49-F238E27FC236}">
                <a16:creationId xmlns:a16="http://schemas.microsoft.com/office/drawing/2014/main" id="{4545708C-30DC-1AFD-E882-36E477E95301}"/>
              </a:ext>
            </a:extLst>
          </p:cNvPr>
          <p:cNvSpPr>
            <a:spLocks noGrp="1"/>
          </p:cNvSpPr>
          <p:nvPr>
            <p:ph idx="1"/>
          </p:nvPr>
        </p:nvSpPr>
        <p:spPr>
          <a:xfrm>
            <a:off x="5146158" y="2301949"/>
            <a:ext cx="6238687" cy="4022650"/>
          </a:xfrm>
        </p:spPr>
        <p:txBody>
          <a:bodyPr>
            <a:normAutofit/>
          </a:bodyPr>
          <a:lstStyle/>
          <a:p>
            <a:pPr>
              <a:lnSpc>
                <a:spcPct val="90000"/>
              </a:lnSpc>
            </a:pPr>
            <a:r>
              <a:rPr lang="cs-CZ" sz="1900" dirty="0"/>
              <a:t>Rozvodem manželství vzniká vyživovací povinnost- výživné rozvedeného manžela upravené v § 760 zákona č. 89/2012 Sb., občanský zákoník (dále jen „NOZ“). </a:t>
            </a:r>
          </a:p>
          <a:p>
            <a:pPr>
              <a:lnSpc>
                <a:spcPct val="90000"/>
              </a:lnSpc>
            </a:pPr>
            <a:r>
              <a:rPr lang="cs-CZ" sz="1900" dirty="0"/>
              <a:t>Dle § 760 NOZ zaručuje, že po rozvodu manželství může dojít ke vzniku vyživovací povinnosti jednoho z manželů k druhému. A to v případě, že jeden z rozvedených manželů se nemůže sám živit, tato predispozice musí vzniknout již v manželství.</a:t>
            </a:r>
          </a:p>
          <a:p>
            <a:pPr>
              <a:lnSpc>
                <a:spcPct val="90000"/>
              </a:lnSpc>
            </a:pPr>
            <a:r>
              <a:rPr lang="cs-CZ" sz="1900" dirty="0"/>
              <a:t>K vyživovací povinnosti mezi rozvedenými manžely však dochází pouze v ojedinělých případech.</a:t>
            </a:r>
          </a:p>
          <a:p>
            <a:pPr>
              <a:lnSpc>
                <a:spcPct val="90000"/>
              </a:lnSpc>
            </a:pPr>
            <a:r>
              <a:rPr lang="cs-CZ" sz="1900" dirty="0"/>
              <a:t>Vyživovací povinnost jednoho manžela k druhému nevzniká tehdy, je-li manžel, který výživné požaduje:</a:t>
            </a:r>
          </a:p>
          <a:p>
            <a:pPr>
              <a:lnSpc>
                <a:spcPct val="90000"/>
              </a:lnSpc>
              <a:buFont typeface="Wingdings" panose="05000000000000000000" pitchFamily="2" charset="2"/>
              <a:buChar char="Ø"/>
            </a:pPr>
            <a:r>
              <a:rPr lang="cs-CZ" sz="1900" dirty="0"/>
              <a:t>Neschopen samostatné obživy, ale disponuje větším majetkem</a:t>
            </a:r>
          </a:p>
        </p:txBody>
      </p:sp>
      <p:cxnSp>
        <p:nvCxnSpPr>
          <p:cNvPr id="11" name="Straight Connector 10">
            <a:extLst>
              <a:ext uri="{FF2B5EF4-FFF2-40B4-BE49-F238E27FC236}">
                <a16:creationId xmlns:a16="http://schemas.microsoft.com/office/drawing/2014/main" id="{F75BF611-D2A5-4454-8C47-95B0BC4228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5603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1323" y="-5553"/>
            <a:ext cx="8860678" cy="687330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229836 w 5905812"/>
              <a:gd name="connsiteY0" fmla="*/ 0 h 6888661"/>
              <a:gd name="connsiteX1" fmla="*/ 5905812 w 5905812"/>
              <a:gd name="connsiteY1" fmla="*/ 11953 h 6888661"/>
              <a:gd name="connsiteX2" fmla="*/ 5905812 w 5905812"/>
              <a:gd name="connsiteY2" fmla="*/ 6869951 h 6888661"/>
              <a:gd name="connsiteX3" fmla="*/ 0 w 5905812"/>
              <a:gd name="connsiteY3" fmla="*/ 6888661 h 6888661"/>
              <a:gd name="connsiteX4" fmla="*/ 1229836 w 5905812"/>
              <a:gd name="connsiteY4" fmla="*/ 0 h 6888661"/>
              <a:gd name="connsiteX0" fmla="*/ 1156550 w 5832526"/>
              <a:gd name="connsiteY0" fmla="*/ 0 h 6883466"/>
              <a:gd name="connsiteX1" fmla="*/ 5832526 w 5832526"/>
              <a:gd name="connsiteY1" fmla="*/ 11953 h 6883466"/>
              <a:gd name="connsiteX2" fmla="*/ 5832526 w 5832526"/>
              <a:gd name="connsiteY2" fmla="*/ 6869951 h 6883466"/>
              <a:gd name="connsiteX3" fmla="*/ 0 w 5832526"/>
              <a:gd name="connsiteY3" fmla="*/ 6883466 h 6883466"/>
              <a:gd name="connsiteX4" fmla="*/ 1156550 w 5832526"/>
              <a:gd name="connsiteY4" fmla="*/ 0 h 6883466"/>
              <a:gd name="connsiteX0" fmla="*/ 1104130 w 5780106"/>
              <a:gd name="connsiteY0" fmla="*/ 0 h 6873306"/>
              <a:gd name="connsiteX1" fmla="*/ 5780106 w 5780106"/>
              <a:gd name="connsiteY1" fmla="*/ 11953 h 6873306"/>
              <a:gd name="connsiteX2" fmla="*/ 5780106 w 5780106"/>
              <a:gd name="connsiteY2" fmla="*/ 6869951 h 6873306"/>
              <a:gd name="connsiteX3" fmla="*/ 0 w 5780106"/>
              <a:gd name="connsiteY3" fmla="*/ 6873306 h 6873306"/>
              <a:gd name="connsiteX4" fmla="*/ 1104130 w 5780106"/>
              <a:gd name="connsiteY4" fmla="*/ 0 h 6873306"/>
              <a:gd name="connsiteX0" fmla="*/ 1064815 w 5740791"/>
              <a:gd name="connsiteY0" fmla="*/ 0 h 6869951"/>
              <a:gd name="connsiteX1" fmla="*/ 5740791 w 5740791"/>
              <a:gd name="connsiteY1" fmla="*/ 11953 h 6869951"/>
              <a:gd name="connsiteX2" fmla="*/ 5740791 w 5740791"/>
              <a:gd name="connsiteY2" fmla="*/ 6869951 h 6869951"/>
              <a:gd name="connsiteX3" fmla="*/ 0 w 5740791"/>
              <a:gd name="connsiteY3" fmla="*/ 6863146 h 6869951"/>
              <a:gd name="connsiteX4" fmla="*/ 1064815 w 5740791"/>
              <a:gd name="connsiteY4" fmla="*/ 0 h 6869951"/>
              <a:gd name="connsiteX0" fmla="*/ 1038605 w 5714581"/>
              <a:gd name="connsiteY0" fmla="*/ 0 h 6873306"/>
              <a:gd name="connsiteX1" fmla="*/ 5714581 w 5714581"/>
              <a:gd name="connsiteY1" fmla="*/ 11953 h 6873306"/>
              <a:gd name="connsiteX2" fmla="*/ 5714581 w 5714581"/>
              <a:gd name="connsiteY2" fmla="*/ 6869951 h 6873306"/>
              <a:gd name="connsiteX3" fmla="*/ 0 w 5714581"/>
              <a:gd name="connsiteY3" fmla="*/ 6873306 h 6873306"/>
              <a:gd name="connsiteX4" fmla="*/ 1038605 w 5714581"/>
              <a:gd name="connsiteY4" fmla="*/ 0 h 687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4581" h="6873306">
                <a:moveTo>
                  <a:pt x="1038605" y="0"/>
                </a:moveTo>
                <a:lnTo>
                  <a:pt x="5714581" y="11953"/>
                </a:lnTo>
                <a:lnTo>
                  <a:pt x="5714581" y="6869951"/>
                </a:lnTo>
                <a:lnTo>
                  <a:pt x="0" y="6873306"/>
                </a:lnTo>
                <a:lnTo>
                  <a:pt x="10386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9FD52B48-4126-031F-319C-69F0CFEB04E7}"/>
              </a:ext>
            </a:extLst>
          </p:cNvPr>
          <p:cNvSpPr>
            <a:spLocks noGrp="1"/>
          </p:cNvSpPr>
          <p:nvPr>
            <p:ph type="title"/>
          </p:nvPr>
        </p:nvSpPr>
        <p:spPr>
          <a:xfrm>
            <a:off x="680484" y="675167"/>
            <a:ext cx="3971261" cy="4064174"/>
          </a:xfrm>
        </p:spPr>
        <p:txBody>
          <a:bodyPr anchor="t">
            <a:normAutofit/>
          </a:bodyPr>
          <a:lstStyle/>
          <a:p>
            <a:r>
              <a:rPr lang="cs-CZ" sz="3700" b="1" i="0">
                <a:latin typeface="Amasis MT Pro Black" panose="02040A04050005020304" pitchFamily="18" charset="-18"/>
              </a:rPr>
              <a:t>Neschopnost obživy jednoho z manželů, přiznání výživného</a:t>
            </a:r>
          </a:p>
        </p:txBody>
      </p:sp>
      <p:sp>
        <p:nvSpPr>
          <p:cNvPr id="3" name="Zástupný obsah 2">
            <a:extLst>
              <a:ext uri="{FF2B5EF4-FFF2-40B4-BE49-F238E27FC236}">
                <a16:creationId xmlns:a16="http://schemas.microsoft.com/office/drawing/2014/main" id="{3716583B-312A-BF53-F8F9-6576DC2CC3D7}"/>
              </a:ext>
            </a:extLst>
          </p:cNvPr>
          <p:cNvSpPr>
            <a:spLocks noGrp="1"/>
          </p:cNvSpPr>
          <p:nvPr>
            <p:ph idx="1"/>
          </p:nvPr>
        </p:nvSpPr>
        <p:spPr>
          <a:xfrm>
            <a:off x="5493026" y="533400"/>
            <a:ext cx="5883964" cy="5771481"/>
          </a:xfrm>
        </p:spPr>
        <p:txBody>
          <a:bodyPr anchor="ctr">
            <a:normAutofit/>
          </a:bodyPr>
          <a:lstStyle/>
          <a:p>
            <a:pPr>
              <a:lnSpc>
                <a:spcPct val="90000"/>
              </a:lnSpc>
            </a:pPr>
            <a:r>
              <a:rPr lang="cs-CZ" sz="1900" dirty="0"/>
              <a:t>Vzniká v době manželství, ztráta profese z důvodu péče o nezletilé dítě, popřípadě dítě, péči vyžadující, péči o domácnost, druhý manžel zajišťuje finanční chod domácnosti</a:t>
            </a:r>
          </a:p>
          <a:p>
            <a:pPr>
              <a:lnSpc>
                <a:spcPct val="90000"/>
              </a:lnSpc>
            </a:pPr>
            <a:r>
              <a:rPr lang="cs-CZ" sz="1900" b="1" dirty="0"/>
              <a:t>Výjimka! </a:t>
            </a:r>
            <a:r>
              <a:rPr lang="cs-CZ" sz="1900" dirty="0"/>
              <a:t>Manžel, požadující výživné od druhého manžela onemocní velmi brzy po rozvodu</a:t>
            </a:r>
          </a:p>
          <a:p>
            <a:pPr>
              <a:lnSpc>
                <a:spcPct val="90000"/>
              </a:lnSpc>
            </a:pPr>
            <a:r>
              <a:rPr lang="cs-CZ" sz="1900" dirty="0"/>
              <a:t>Výše výživného a jeho přiznání- vliv mnoha faktorů (zdravotní stav, věk, doba od rozvodu, aktivní hledání zaměstnání, trestné činy v rodině, </a:t>
            </a:r>
            <a:r>
              <a:rPr lang="cs-CZ" sz="1900" dirty="0" err="1"/>
              <a:t>gambling</a:t>
            </a:r>
            <a:r>
              <a:rPr lang="cs-CZ" sz="1900" dirty="0"/>
              <a:t>,…)</a:t>
            </a:r>
          </a:p>
          <a:p>
            <a:pPr>
              <a:lnSpc>
                <a:spcPct val="90000"/>
              </a:lnSpc>
            </a:pPr>
            <a:r>
              <a:rPr lang="cs-CZ" sz="1900" dirty="0"/>
              <a:t>Způsob vyplácení výživného: není právně upraveno, forma peněžní popřípadě forma naturálií (zajištění potravy, osobní péče, bydlení).</a:t>
            </a:r>
          </a:p>
          <a:p>
            <a:pPr>
              <a:lnSpc>
                <a:spcPct val="90000"/>
              </a:lnSpc>
            </a:pPr>
            <a:r>
              <a:rPr lang="cs-CZ" sz="1900" dirty="0"/>
              <a:t>!</a:t>
            </a:r>
            <a:r>
              <a:rPr lang="cs-CZ" sz="1900" b="1" dirty="0"/>
              <a:t>ODBYTNÉ-</a:t>
            </a:r>
            <a:r>
              <a:rPr lang="cs-CZ" sz="1900" dirty="0"/>
              <a:t> jednorázová výplata výživného, vyživovací povinnost zaniká</a:t>
            </a:r>
          </a:p>
          <a:p>
            <a:pPr marL="0" indent="0">
              <a:lnSpc>
                <a:spcPct val="90000"/>
              </a:lnSpc>
              <a:buNone/>
            </a:pPr>
            <a:r>
              <a:rPr lang="cs-CZ" sz="1900" b="1" dirty="0"/>
              <a:t>Výživné mezi sezdanými </a:t>
            </a:r>
            <a:r>
              <a:rPr lang="cs-CZ" sz="1900" dirty="0"/>
              <a:t>manžely stanoveno občanským zákoníkem v § 697 tak, aby měli oba z manželů zajištěnou zásadně stejnou hmotnou a kulturní úroveň</a:t>
            </a:r>
          </a:p>
          <a:p>
            <a:pPr marL="0" indent="0">
              <a:lnSpc>
                <a:spcPct val="90000"/>
              </a:lnSpc>
              <a:buNone/>
            </a:pPr>
            <a:r>
              <a:rPr lang="cs-CZ" sz="1900" dirty="0"/>
              <a:t>Výživné mezi rozvedenými manžely je v § 760 NOZ stanoveno jako „v přiměřeném rozsahu“. </a:t>
            </a:r>
          </a:p>
          <a:p>
            <a:pPr>
              <a:lnSpc>
                <a:spcPct val="90000"/>
              </a:lnSpc>
            </a:pPr>
            <a:endParaRPr lang="cs-CZ" sz="1900" dirty="0"/>
          </a:p>
        </p:txBody>
      </p:sp>
      <p:cxnSp>
        <p:nvCxnSpPr>
          <p:cNvPr id="12" name="Straight Connector 1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894729"/>
            <a:ext cx="4206239" cy="196787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1373" y="0"/>
            <a:ext cx="463526" cy="691388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6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1323" y="-5553"/>
            <a:ext cx="8860678" cy="687330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229836 w 5905812"/>
              <a:gd name="connsiteY0" fmla="*/ 0 h 6888661"/>
              <a:gd name="connsiteX1" fmla="*/ 5905812 w 5905812"/>
              <a:gd name="connsiteY1" fmla="*/ 11953 h 6888661"/>
              <a:gd name="connsiteX2" fmla="*/ 5905812 w 5905812"/>
              <a:gd name="connsiteY2" fmla="*/ 6869951 h 6888661"/>
              <a:gd name="connsiteX3" fmla="*/ 0 w 5905812"/>
              <a:gd name="connsiteY3" fmla="*/ 6888661 h 6888661"/>
              <a:gd name="connsiteX4" fmla="*/ 1229836 w 5905812"/>
              <a:gd name="connsiteY4" fmla="*/ 0 h 6888661"/>
              <a:gd name="connsiteX0" fmla="*/ 1156550 w 5832526"/>
              <a:gd name="connsiteY0" fmla="*/ 0 h 6883466"/>
              <a:gd name="connsiteX1" fmla="*/ 5832526 w 5832526"/>
              <a:gd name="connsiteY1" fmla="*/ 11953 h 6883466"/>
              <a:gd name="connsiteX2" fmla="*/ 5832526 w 5832526"/>
              <a:gd name="connsiteY2" fmla="*/ 6869951 h 6883466"/>
              <a:gd name="connsiteX3" fmla="*/ 0 w 5832526"/>
              <a:gd name="connsiteY3" fmla="*/ 6883466 h 6883466"/>
              <a:gd name="connsiteX4" fmla="*/ 1156550 w 5832526"/>
              <a:gd name="connsiteY4" fmla="*/ 0 h 6883466"/>
              <a:gd name="connsiteX0" fmla="*/ 1104130 w 5780106"/>
              <a:gd name="connsiteY0" fmla="*/ 0 h 6873306"/>
              <a:gd name="connsiteX1" fmla="*/ 5780106 w 5780106"/>
              <a:gd name="connsiteY1" fmla="*/ 11953 h 6873306"/>
              <a:gd name="connsiteX2" fmla="*/ 5780106 w 5780106"/>
              <a:gd name="connsiteY2" fmla="*/ 6869951 h 6873306"/>
              <a:gd name="connsiteX3" fmla="*/ 0 w 5780106"/>
              <a:gd name="connsiteY3" fmla="*/ 6873306 h 6873306"/>
              <a:gd name="connsiteX4" fmla="*/ 1104130 w 5780106"/>
              <a:gd name="connsiteY4" fmla="*/ 0 h 6873306"/>
              <a:gd name="connsiteX0" fmla="*/ 1064815 w 5740791"/>
              <a:gd name="connsiteY0" fmla="*/ 0 h 6869951"/>
              <a:gd name="connsiteX1" fmla="*/ 5740791 w 5740791"/>
              <a:gd name="connsiteY1" fmla="*/ 11953 h 6869951"/>
              <a:gd name="connsiteX2" fmla="*/ 5740791 w 5740791"/>
              <a:gd name="connsiteY2" fmla="*/ 6869951 h 6869951"/>
              <a:gd name="connsiteX3" fmla="*/ 0 w 5740791"/>
              <a:gd name="connsiteY3" fmla="*/ 6863146 h 6869951"/>
              <a:gd name="connsiteX4" fmla="*/ 1064815 w 5740791"/>
              <a:gd name="connsiteY4" fmla="*/ 0 h 6869951"/>
              <a:gd name="connsiteX0" fmla="*/ 1038605 w 5714581"/>
              <a:gd name="connsiteY0" fmla="*/ 0 h 6873306"/>
              <a:gd name="connsiteX1" fmla="*/ 5714581 w 5714581"/>
              <a:gd name="connsiteY1" fmla="*/ 11953 h 6873306"/>
              <a:gd name="connsiteX2" fmla="*/ 5714581 w 5714581"/>
              <a:gd name="connsiteY2" fmla="*/ 6869951 h 6873306"/>
              <a:gd name="connsiteX3" fmla="*/ 0 w 5714581"/>
              <a:gd name="connsiteY3" fmla="*/ 6873306 h 6873306"/>
              <a:gd name="connsiteX4" fmla="*/ 1038605 w 5714581"/>
              <a:gd name="connsiteY4" fmla="*/ 0 h 687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4581" h="6873306">
                <a:moveTo>
                  <a:pt x="1038605" y="0"/>
                </a:moveTo>
                <a:lnTo>
                  <a:pt x="5714581" y="11953"/>
                </a:lnTo>
                <a:lnTo>
                  <a:pt x="5714581" y="6869951"/>
                </a:lnTo>
                <a:lnTo>
                  <a:pt x="0" y="6873306"/>
                </a:lnTo>
                <a:lnTo>
                  <a:pt x="10386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24A8B4B4-F4DC-4AF1-FA33-89E6A2F892AC}"/>
              </a:ext>
            </a:extLst>
          </p:cNvPr>
          <p:cNvSpPr>
            <a:spLocks noGrp="1"/>
          </p:cNvSpPr>
          <p:nvPr>
            <p:ph type="title"/>
          </p:nvPr>
        </p:nvSpPr>
        <p:spPr>
          <a:xfrm>
            <a:off x="680484" y="675167"/>
            <a:ext cx="3971261" cy="4064174"/>
          </a:xfrm>
        </p:spPr>
        <p:txBody>
          <a:bodyPr anchor="t">
            <a:normAutofit/>
          </a:bodyPr>
          <a:lstStyle/>
          <a:p>
            <a:r>
              <a:rPr lang="cs-CZ" b="1" i="0" dirty="0">
                <a:latin typeface="Amasis MT Pro Black" panose="02040A04050005020304" pitchFamily="18" charset="-18"/>
              </a:rPr>
              <a:t>Zánik vyživovací povinnosti</a:t>
            </a:r>
          </a:p>
        </p:txBody>
      </p:sp>
      <p:sp>
        <p:nvSpPr>
          <p:cNvPr id="3" name="Zástupný obsah 2">
            <a:extLst>
              <a:ext uri="{FF2B5EF4-FFF2-40B4-BE49-F238E27FC236}">
                <a16:creationId xmlns:a16="http://schemas.microsoft.com/office/drawing/2014/main" id="{EDAB9262-6054-9C1E-C695-A1C4A2314927}"/>
              </a:ext>
            </a:extLst>
          </p:cNvPr>
          <p:cNvSpPr>
            <a:spLocks noGrp="1"/>
          </p:cNvSpPr>
          <p:nvPr>
            <p:ph idx="1"/>
          </p:nvPr>
        </p:nvSpPr>
        <p:spPr>
          <a:xfrm>
            <a:off x="5493026" y="533400"/>
            <a:ext cx="5883964" cy="5771481"/>
          </a:xfrm>
        </p:spPr>
        <p:txBody>
          <a:bodyPr anchor="ctr">
            <a:normAutofit/>
          </a:bodyPr>
          <a:lstStyle/>
          <a:p>
            <a:pPr>
              <a:lnSpc>
                <a:spcPct val="90000"/>
              </a:lnSpc>
            </a:pPr>
            <a:r>
              <a:rPr lang="cs-CZ" sz="1900" b="1"/>
              <a:t>Doba trvání: </a:t>
            </a:r>
            <a:r>
              <a:rPr lang="cs-CZ" sz="1900"/>
              <a:t>stanovena soudem, případně dle dohody manželů</a:t>
            </a:r>
          </a:p>
          <a:p>
            <a:pPr>
              <a:lnSpc>
                <a:spcPct val="90000"/>
              </a:lnSpc>
            </a:pPr>
            <a:r>
              <a:rPr lang="cs-CZ" sz="1900"/>
              <a:t>Na základě § 763 NOZ, při vstupu vyživovaného manžela v nové manželství, popřípadě registrované partnerství, vyživovací povinnost zaniká.</a:t>
            </a:r>
          </a:p>
          <a:p>
            <a:pPr>
              <a:lnSpc>
                <a:spcPct val="90000"/>
              </a:lnSpc>
            </a:pPr>
            <a:r>
              <a:rPr lang="cs-CZ" sz="1900"/>
              <a:t>Dnes často zneužíváno, vyživovaný manžel žije s jinou osobou, avšak neuzavírá žádné svazky z důvodu přetrvání vyživovací povinnosti</a:t>
            </a:r>
          </a:p>
          <a:p>
            <a:pPr marL="0" indent="0">
              <a:lnSpc>
                <a:spcPct val="90000"/>
              </a:lnSpc>
              <a:buNone/>
            </a:pPr>
            <a:r>
              <a:rPr lang="cs-CZ" sz="1900" b="1" u="sng"/>
              <a:t>ZDROJE:</a:t>
            </a:r>
          </a:p>
          <a:p>
            <a:pPr marL="0" indent="0">
              <a:lnSpc>
                <a:spcPct val="90000"/>
              </a:lnSpc>
              <a:buNone/>
            </a:pPr>
            <a:r>
              <a:rPr lang="cs-CZ" sz="1900"/>
              <a:t>§ 760 zákona č. 89/2012 Sb., občanský zákoník (dále jen „NOZ“)</a:t>
            </a:r>
          </a:p>
          <a:p>
            <a:pPr marL="0" indent="0">
              <a:lnSpc>
                <a:spcPct val="90000"/>
              </a:lnSpc>
              <a:buNone/>
            </a:pPr>
            <a:r>
              <a:rPr lang="cs-CZ" sz="1900"/>
              <a:t>§ 2 odst. 3 zákona č.99/1963 Sb., občanský soudní řád, ve znění pozdějších předpisů</a:t>
            </a:r>
          </a:p>
          <a:p>
            <a:pPr marL="0" indent="0">
              <a:lnSpc>
                <a:spcPct val="90000"/>
              </a:lnSpc>
              <a:buNone/>
            </a:pPr>
            <a:r>
              <a:rPr lang="cs-CZ" sz="1900"/>
              <a:t>§ 760 odst. 2 zákona č.99/1963 Sb., občanský soudní řád, ve znění pozdějších předpisů</a:t>
            </a:r>
          </a:p>
          <a:p>
            <a:pPr marL="0" indent="0">
              <a:lnSpc>
                <a:spcPct val="90000"/>
              </a:lnSpc>
              <a:buNone/>
            </a:pPr>
            <a:r>
              <a:rPr lang="cs-CZ" sz="1900"/>
              <a:t>E.pravo.cz. (2023, 19. října). </a:t>
            </a:r>
            <a:r>
              <a:rPr lang="cs-CZ" sz="1900" i="1"/>
              <a:t>Vyživovací povinnost mezi rozvedenými manželi. </a:t>
            </a:r>
            <a:r>
              <a:rPr lang="cs-CZ" sz="1900"/>
              <a:t>Dostupné z: https://www.epravo.cz/top/clanky/vyzivovaci-povinnost-mezi-rozvedenymi-manzeli-117034.html#_ftnref11</a:t>
            </a:r>
            <a:endParaRPr lang="cs-CZ" sz="1900" i="1"/>
          </a:p>
          <a:p>
            <a:pPr marL="0" indent="0">
              <a:lnSpc>
                <a:spcPct val="90000"/>
              </a:lnSpc>
              <a:buNone/>
            </a:pPr>
            <a:endParaRPr lang="cs-CZ" sz="1900"/>
          </a:p>
          <a:p>
            <a:pPr marL="0" indent="0">
              <a:lnSpc>
                <a:spcPct val="90000"/>
              </a:lnSpc>
              <a:buNone/>
            </a:pPr>
            <a:endParaRPr lang="cs-CZ" sz="1900"/>
          </a:p>
        </p:txBody>
      </p:sp>
      <p:cxnSp>
        <p:nvCxnSpPr>
          <p:cNvPr id="12" name="Straight Connector 1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894729"/>
            <a:ext cx="4206239" cy="196787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1373" y="0"/>
            <a:ext cx="463526" cy="691388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275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1323" y="-5553"/>
            <a:ext cx="8860678" cy="687330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229836 w 5905812"/>
              <a:gd name="connsiteY0" fmla="*/ 0 h 6888661"/>
              <a:gd name="connsiteX1" fmla="*/ 5905812 w 5905812"/>
              <a:gd name="connsiteY1" fmla="*/ 11953 h 6888661"/>
              <a:gd name="connsiteX2" fmla="*/ 5905812 w 5905812"/>
              <a:gd name="connsiteY2" fmla="*/ 6869951 h 6888661"/>
              <a:gd name="connsiteX3" fmla="*/ 0 w 5905812"/>
              <a:gd name="connsiteY3" fmla="*/ 6888661 h 6888661"/>
              <a:gd name="connsiteX4" fmla="*/ 1229836 w 5905812"/>
              <a:gd name="connsiteY4" fmla="*/ 0 h 6888661"/>
              <a:gd name="connsiteX0" fmla="*/ 1156550 w 5832526"/>
              <a:gd name="connsiteY0" fmla="*/ 0 h 6883466"/>
              <a:gd name="connsiteX1" fmla="*/ 5832526 w 5832526"/>
              <a:gd name="connsiteY1" fmla="*/ 11953 h 6883466"/>
              <a:gd name="connsiteX2" fmla="*/ 5832526 w 5832526"/>
              <a:gd name="connsiteY2" fmla="*/ 6869951 h 6883466"/>
              <a:gd name="connsiteX3" fmla="*/ 0 w 5832526"/>
              <a:gd name="connsiteY3" fmla="*/ 6883466 h 6883466"/>
              <a:gd name="connsiteX4" fmla="*/ 1156550 w 5832526"/>
              <a:gd name="connsiteY4" fmla="*/ 0 h 6883466"/>
              <a:gd name="connsiteX0" fmla="*/ 1104130 w 5780106"/>
              <a:gd name="connsiteY0" fmla="*/ 0 h 6873306"/>
              <a:gd name="connsiteX1" fmla="*/ 5780106 w 5780106"/>
              <a:gd name="connsiteY1" fmla="*/ 11953 h 6873306"/>
              <a:gd name="connsiteX2" fmla="*/ 5780106 w 5780106"/>
              <a:gd name="connsiteY2" fmla="*/ 6869951 h 6873306"/>
              <a:gd name="connsiteX3" fmla="*/ 0 w 5780106"/>
              <a:gd name="connsiteY3" fmla="*/ 6873306 h 6873306"/>
              <a:gd name="connsiteX4" fmla="*/ 1104130 w 5780106"/>
              <a:gd name="connsiteY4" fmla="*/ 0 h 6873306"/>
              <a:gd name="connsiteX0" fmla="*/ 1064815 w 5740791"/>
              <a:gd name="connsiteY0" fmla="*/ 0 h 6869951"/>
              <a:gd name="connsiteX1" fmla="*/ 5740791 w 5740791"/>
              <a:gd name="connsiteY1" fmla="*/ 11953 h 6869951"/>
              <a:gd name="connsiteX2" fmla="*/ 5740791 w 5740791"/>
              <a:gd name="connsiteY2" fmla="*/ 6869951 h 6869951"/>
              <a:gd name="connsiteX3" fmla="*/ 0 w 5740791"/>
              <a:gd name="connsiteY3" fmla="*/ 6863146 h 6869951"/>
              <a:gd name="connsiteX4" fmla="*/ 1064815 w 5740791"/>
              <a:gd name="connsiteY4" fmla="*/ 0 h 6869951"/>
              <a:gd name="connsiteX0" fmla="*/ 1038605 w 5714581"/>
              <a:gd name="connsiteY0" fmla="*/ 0 h 6873306"/>
              <a:gd name="connsiteX1" fmla="*/ 5714581 w 5714581"/>
              <a:gd name="connsiteY1" fmla="*/ 11953 h 6873306"/>
              <a:gd name="connsiteX2" fmla="*/ 5714581 w 5714581"/>
              <a:gd name="connsiteY2" fmla="*/ 6869951 h 6873306"/>
              <a:gd name="connsiteX3" fmla="*/ 0 w 5714581"/>
              <a:gd name="connsiteY3" fmla="*/ 6873306 h 6873306"/>
              <a:gd name="connsiteX4" fmla="*/ 1038605 w 5714581"/>
              <a:gd name="connsiteY4" fmla="*/ 0 h 687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4581" h="6873306">
                <a:moveTo>
                  <a:pt x="1038605" y="0"/>
                </a:moveTo>
                <a:lnTo>
                  <a:pt x="5714581" y="11953"/>
                </a:lnTo>
                <a:lnTo>
                  <a:pt x="5714581" y="6869951"/>
                </a:lnTo>
                <a:lnTo>
                  <a:pt x="0" y="6873306"/>
                </a:lnTo>
                <a:lnTo>
                  <a:pt x="10386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6EB50A62-9EEB-E477-3E0F-F7527A51AEB1}"/>
              </a:ext>
            </a:extLst>
          </p:cNvPr>
          <p:cNvSpPr>
            <a:spLocks noGrp="1"/>
          </p:cNvSpPr>
          <p:nvPr>
            <p:ph type="title"/>
          </p:nvPr>
        </p:nvSpPr>
        <p:spPr>
          <a:xfrm>
            <a:off x="680484" y="675167"/>
            <a:ext cx="3971261" cy="4064174"/>
          </a:xfrm>
        </p:spPr>
        <p:txBody>
          <a:bodyPr anchor="t">
            <a:normAutofit/>
          </a:bodyPr>
          <a:lstStyle/>
          <a:p>
            <a:r>
              <a:rPr lang="cs-CZ" b="1" i="0" dirty="0">
                <a:latin typeface="Amasis MT Pro Black" panose="02040A04050005020304" pitchFamily="18" charset="-18"/>
              </a:rPr>
              <a:t>Nesezdané soužití</a:t>
            </a:r>
          </a:p>
        </p:txBody>
      </p:sp>
      <p:sp>
        <p:nvSpPr>
          <p:cNvPr id="3" name="Zástupný obsah 2">
            <a:extLst>
              <a:ext uri="{FF2B5EF4-FFF2-40B4-BE49-F238E27FC236}">
                <a16:creationId xmlns:a16="http://schemas.microsoft.com/office/drawing/2014/main" id="{E08D9D56-8FBC-F973-5B46-160314CEA1CC}"/>
              </a:ext>
            </a:extLst>
          </p:cNvPr>
          <p:cNvSpPr>
            <a:spLocks noGrp="1"/>
          </p:cNvSpPr>
          <p:nvPr>
            <p:ph idx="1"/>
          </p:nvPr>
        </p:nvSpPr>
        <p:spPr>
          <a:xfrm>
            <a:off x="5151120" y="533400"/>
            <a:ext cx="6225870" cy="6324600"/>
          </a:xfrm>
        </p:spPr>
        <p:txBody>
          <a:bodyPr anchor="ctr">
            <a:normAutofit/>
          </a:bodyPr>
          <a:lstStyle/>
          <a:p>
            <a:pPr>
              <a:lnSpc>
                <a:spcPct val="90000"/>
              </a:lnSpc>
            </a:pPr>
            <a:r>
              <a:rPr lang="cs-CZ" sz="1600" dirty="0"/>
              <a:t>V současnosti na vzestupu oproti svazku manželskému</a:t>
            </a:r>
          </a:p>
          <a:p>
            <a:pPr>
              <a:lnSpc>
                <a:spcPct val="90000"/>
              </a:lnSpc>
            </a:pPr>
            <a:r>
              <a:rPr lang="cs-CZ" sz="1600" b="1" u="sng" dirty="0"/>
              <a:t>Důvody: </a:t>
            </a:r>
            <a:r>
              <a:rPr lang="cs-CZ" sz="1600" dirty="0"/>
              <a:t>předstupeň manželství, alternativa k manželství, nedůvěra k institutu manželství</a:t>
            </a:r>
          </a:p>
          <a:p>
            <a:pPr>
              <a:lnSpc>
                <a:spcPct val="90000"/>
              </a:lnSpc>
            </a:pPr>
            <a:r>
              <a:rPr lang="cs-CZ" sz="1600" dirty="0"/>
              <a:t>Zákonem č. 89/2012 Sb., občanský zákoník, dále jen („NOZ“), není </a:t>
            </a:r>
            <a:r>
              <a:rPr lang="cs-CZ" sz="1600" b="1" dirty="0"/>
              <a:t>nesezdané soužití </a:t>
            </a:r>
            <a:r>
              <a:rPr lang="cs-CZ" sz="1600" dirty="0"/>
              <a:t>nijak upraveno, avšak nesezdané soužití patří do </a:t>
            </a:r>
            <a:r>
              <a:rPr lang="cs-CZ" sz="1600" b="1" dirty="0"/>
              <a:t>institutu rodinného </a:t>
            </a:r>
            <a:r>
              <a:rPr lang="cs-CZ" sz="1600" dirty="0"/>
              <a:t>práva a zákon zakotvuje jeho členům určité povinnosti a práva</a:t>
            </a:r>
          </a:p>
          <a:p>
            <a:pPr>
              <a:lnSpc>
                <a:spcPct val="90000"/>
              </a:lnSpc>
            </a:pPr>
            <a:r>
              <a:rPr lang="cs-CZ" sz="1600" dirty="0"/>
              <a:t>Jedná se o: „dlouhodobější faktické soužití dvou osob odlišného pohlaví, tvořících životní společenství“ (zákon č. 89/2012 Sb. občanský zákoník)</a:t>
            </a:r>
          </a:p>
          <a:p>
            <a:pPr>
              <a:lnSpc>
                <a:spcPct val="90000"/>
              </a:lnSpc>
            </a:pPr>
            <a:r>
              <a:rPr lang="cs-CZ" sz="1600" b="1" u="sng" dirty="0"/>
              <a:t>V praxi to tedy znamená:</a:t>
            </a:r>
          </a:p>
          <a:p>
            <a:pPr marL="654300" indent="-342900">
              <a:lnSpc>
                <a:spcPct val="90000"/>
              </a:lnSpc>
              <a:buFont typeface="Wingdings" panose="05000000000000000000" pitchFamily="2" charset="2"/>
              <a:buChar char="Ø"/>
            </a:pPr>
            <a:r>
              <a:rPr lang="cs-CZ" sz="1600" dirty="0"/>
              <a:t>Vzájemné žití dvou osob odlišného pohlaví, sdílení společné domácnosti</a:t>
            </a:r>
          </a:p>
          <a:p>
            <a:pPr marL="654300" indent="-342900">
              <a:lnSpc>
                <a:spcPct val="90000"/>
              </a:lnSpc>
              <a:buFont typeface="Wingdings" panose="05000000000000000000" pitchFamily="2" charset="2"/>
              <a:buChar char="Ø"/>
            </a:pPr>
            <a:r>
              <a:rPr lang="cs-CZ" sz="1600" dirty="0"/>
              <a:t>Existence svazku po určitou dobu (stanoveno zákony)</a:t>
            </a:r>
          </a:p>
          <a:p>
            <a:pPr marL="654300" indent="-342900">
              <a:lnSpc>
                <a:spcPct val="90000"/>
              </a:lnSpc>
              <a:buFont typeface="Wingdings" panose="05000000000000000000" pitchFamily="2" charset="2"/>
              <a:buChar char="Ø"/>
            </a:pPr>
            <a:r>
              <a:rPr lang="cs-CZ" sz="1600" dirty="0"/>
              <a:t>Subjekty- druh X družka</a:t>
            </a:r>
          </a:p>
          <a:p>
            <a:pPr marL="654300" indent="-342900">
              <a:lnSpc>
                <a:spcPct val="90000"/>
              </a:lnSpc>
              <a:buFont typeface="Wingdings" panose="05000000000000000000" pitchFamily="2" charset="2"/>
              <a:buChar char="Ø"/>
            </a:pPr>
            <a:r>
              <a:rPr lang="cs-CZ" sz="1600" dirty="0"/>
              <a:t>Faktický svazek- není právně opatřen</a:t>
            </a:r>
          </a:p>
          <a:p>
            <a:pPr marL="654300" indent="-342900">
              <a:lnSpc>
                <a:spcPct val="90000"/>
              </a:lnSpc>
              <a:buFont typeface="Wingdings" panose="05000000000000000000" pitchFamily="2" charset="2"/>
              <a:buChar char="Ø"/>
            </a:pPr>
            <a:r>
              <a:rPr lang="cs-CZ" sz="1600" dirty="0"/>
              <a:t>Majetek obou ve výlučném vlastnictvím, neexistuje společný majetek</a:t>
            </a:r>
          </a:p>
          <a:p>
            <a:pPr marL="654300" indent="-342900">
              <a:lnSpc>
                <a:spcPct val="90000"/>
              </a:lnSpc>
              <a:buFont typeface="Wingdings" panose="05000000000000000000" pitchFamily="2" charset="2"/>
              <a:buChar char="Ø"/>
            </a:pPr>
            <a:r>
              <a:rPr lang="cs-CZ" sz="1600" dirty="0"/>
              <a:t>Možná existence podílového spoluvlastnictví majetku</a:t>
            </a:r>
          </a:p>
        </p:txBody>
      </p:sp>
      <p:cxnSp>
        <p:nvCxnSpPr>
          <p:cNvPr id="12" name="Straight Connector 1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894729"/>
            <a:ext cx="4206239" cy="196787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1373" y="0"/>
            <a:ext cx="463526" cy="691388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8778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BC6189-3363-0ACA-6EA6-B7D8F30DE557}"/>
              </a:ext>
            </a:extLst>
          </p:cNvPr>
          <p:cNvSpPr>
            <a:spLocks noGrp="1"/>
          </p:cNvSpPr>
          <p:nvPr>
            <p:ph type="title"/>
          </p:nvPr>
        </p:nvSpPr>
        <p:spPr/>
        <p:txBody>
          <a:bodyPr/>
          <a:lstStyle/>
          <a:p>
            <a:r>
              <a:rPr lang="cs-CZ" b="1" i="0" dirty="0">
                <a:latin typeface="Amasis MT Pro Black" panose="02040A04050005020304" pitchFamily="18" charset="-18"/>
              </a:rPr>
              <a:t>Dědění v nesezdaném soužití</a:t>
            </a:r>
          </a:p>
        </p:txBody>
      </p:sp>
      <p:sp>
        <p:nvSpPr>
          <p:cNvPr id="3" name="Zástupný obsah 2">
            <a:extLst>
              <a:ext uri="{FF2B5EF4-FFF2-40B4-BE49-F238E27FC236}">
                <a16:creationId xmlns:a16="http://schemas.microsoft.com/office/drawing/2014/main" id="{587E7471-B0B6-C882-5DB2-D53E621312ED}"/>
              </a:ext>
            </a:extLst>
          </p:cNvPr>
          <p:cNvSpPr>
            <a:spLocks noGrp="1"/>
          </p:cNvSpPr>
          <p:nvPr>
            <p:ph idx="1"/>
          </p:nvPr>
        </p:nvSpPr>
        <p:spPr>
          <a:xfrm>
            <a:off x="1143000" y="1605281"/>
            <a:ext cx="9906000" cy="5039360"/>
          </a:xfrm>
        </p:spPr>
        <p:txBody>
          <a:bodyPr>
            <a:normAutofit fontScale="85000" lnSpcReduction="20000"/>
          </a:bodyPr>
          <a:lstStyle/>
          <a:p>
            <a:r>
              <a:rPr lang="cs-CZ" u="sng" dirty="0">
                <a:solidFill>
                  <a:srgbClr val="222222"/>
                </a:solidFill>
              </a:rPr>
              <a:t>V případě smrti družky nebo druha pozůstalý druh/ družka dědí:</a:t>
            </a:r>
          </a:p>
          <a:p>
            <a:pPr marL="0" indent="0">
              <a:buNone/>
            </a:pPr>
            <a:r>
              <a:rPr lang="cs-CZ" b="1" dirty="0">
                <a:solidFill>
                  <a:srgbClr val="222222"/>
                </a:solidFill>
              </a:rPr>
              <a:t>1) Ze zákona- zákonná dědická posloupnost:</a:t>
            </a:r>
          </a:p>
          <a:p>
            <a:r>
              <a:rPr lang="cs-CZ" dirty="0">
                <a:solidFill>
                  <a:srgbClr val="222222"/>
                </a:solidFill>
              </a:rPr>
              <a:t>V případě nesepsání závěti</a:t>
            </a:r>
          </a:p>
          <a:p>
            <a:r>
              <a:rPr lang="cs-CZ" dirty="0">
                <a:solidFill>
                  <a:srgbClr val="222222"/>
                </a:solidFill>
              </a:rPr>
              <a:t>6 tříd dědiců: </a:t>
            </a:r>
            <a:r>
              <a:rPr lang="cs-CZ" b="1" u="sng" dirty="0">
                <a:solidFill>
                  <a:srgbClr val="222222"/>
                </a:solidFill>
              </a:rPr>
              <a:t>1. třída- </a:t>
            </a:r>
            <a:r>
              <a:rPr lang="cs-CZ" dirty="0">
                <a:solidFill>
                  <a:srgbClr val="222222"/>
                </a:solidFill>
              </a:rPr>
              <a:t>děti, manžel/</a:t>
            </a:r>
            <a:r>
              <a:rPr lang="cs-CZ" dirty="0" err="1">
                <a:solidFill>
                  <a:srgbClr val="222222"/>
                </a:solidFill>
              </a:rPr>
              <a:t>ka</a:t>
            </a:r>
            <a:r>
              <a:rPr lang="cs-CZ" dirty="0">
                <a:solidFill>
                  <a:srgbClr val="222222"/>
                </a:solidFill>
              </a:rPr>
              <a:t> , </a:t>
            </a:r>
            <a:r>
              <a:rPr lang="cs-CZ" b="1" u="sng" dirty="0">
                <a:solidFill>
                  <a:srgbClr val="222222"/>
                </a:solidFill>
              </a:rPr>
              <a:t>2. třída- </a:t>
            </a:r>
            <a:r>
              <a:rPr lang="cs-CZ" dirty="0">
                <a:solidFill>
                  <a:srgbClr val="222222"/>
                </a:solidFill>
              </a:rPr>
              <a:t>manžel/</a:t>
            </a:r>
            <a:r>
              <a:rPr lang="cs-CZ" dirty="0" err="1">
                <a:solidFill>
                  <a:srgbClr val="222222"/>
                </a:solidFill>
              </a:rPr>
              <a:t>ka</a:t>
            </a:r>
            <a:r>
              <a:rPr lang="cs-CZ" dirty="0">
                <a:solidFill>
                  <a:srgbClr val="222222"/>
                </a:solidFill>
              </a:rPr>
              <a:t> zemřelého, rodiče, osoby závislé na výživě- děti v pěstounské péči)+ druh/ družka </a:t>
            </a:r>
            <a:r>
              <a:rPr lang="cs-CZ" b="1" u="sng" dirty="0">
                <a:solidFill>
                  <a:srgbClr val="222222"/>
                </a:solidFill>
              </a:rPr>
              <a:t>3. třída- </a:t>
            </a:r>
            <a:r>
              <a:rPr lang="cs-CZ" dirty="0">
                <a:solidFill>
                  <a:srgbClr val="222222"/>
                </a:solidFill>
              </a:rPr>
              <a:t>sourozenci zemřelého+ druh/ družka </a:t>
            </a:r>
          </a:p>
          <a:p>
            <a:r>
              <a:rPr lang="cs-CZ" dirty="0">
                <a:solidFill>
                  <a:srgbClr val="222222"/>
                </a:solidFill>
              </a:rPr>
              <a:t>dědění má své podmínky např. (nesmí dědit nikdo z třídy předchozí, zemřelý nesmí mít děti, spolužití 1 rok ve společné domácnosti a ona </a:t>
            </a:r>
            <a:r>
              <a:rPr lang="cs-CZ" dirty="0" err="1">
                <a:solidFill>
                  <a:srgbClr val="222222"/>
                </a:solidFill>
              </a:rPr>
              <a:t>spolupéče</a:t>
            </a:r>
            <a:r>
              <a:rPr lang="cs-CZ" dirty="0">
                <a:solidFill>
                  <a:srgbClr val="222222"/>
                </a:solidFill>
              </a:rPr>
              <a:t>, …)</a:t>
            </a:r>
          </a:p>
          <a:p>
            <a:pPr marL="0" indent="0">
              <a:buNone/>
            </a:pPr>
            <a:r>
              <a:rPr lang="cs-CZ" b="1" dirty="0">
                <a:solidFill>
                  <a:srgbClr val="222222"/>
                </a:solidFill>
              </a:rPr>
              <a:t>2) V rámci různých pořízení pro případ smrti (závěť,…)</a:t>
            </a:r>
          </a:p>
          <a:p>
            <a:pPr algn="l"/>
            <a:r>
              <a:rPr lang="cs-CZ" dirty="0">
                <a:solidFill>
                  <a:srgbClr val="222222"/>
                </a:solidFill>
              </a:rPr>
              <a:t>Dle uvážení zesnulého</a:t>
            </a:r>
          </a:p>
          <a:p>
            <a:pPr algn="l"/>
            <a:r>
              <a:rPr lang="cs-CZ" b="1" dirty="0">
                <a:solidFill>
                  <a:srgbClr val="222222"/>
                </a:solidFill>
              </a:rPr>
              <a:t>! Neopominutelný dědic- </a:t>
            </a:r>
            <a:r>
              <a:rPr lang="cs-CZ" dirty="0">
                <a:solidFill>
                  <a:srgbClr val="222222"/>
                </a:solidFill>
              </a:rPr>
              <a:t>povinný podíl </a:t>
            </a:r>
            <a:r>
              <a:rPr lang="cs-CZ" b="0" i="0" dirty="0">
                <a:solidFill>
                  <a:srgbClr val="222222"/>
                </a:solidFill>
                <a:effectLst/>
              </a:rPr>
              <a:t>(§ 1642 NOZ), jsou to děti zesnulého zůstavitele a potomci těchto dětí</a:t>
            </a:r>
          </a:p>
          <a:p>
            <a:pPr marL="0" indent="0">
              <a:buNone/>
            </a:pPr>
            <a:r>
              <a:rPr lang="cs-CZ" b="1" u="sng" dirty="0">
                <a:solidFill>
                  <a:srgbClr val="222222"/>
                </a:solidFill>
              </a:rPr>
              <a:t>ZDROJE:</a:t>
            </a:r>
          </a:p>
          <a:p>
            <a:pPr marL="0" indent="0">
              <a:buNone/>
            </a:pPr>
            <a:r>
              <a:rPr lang="cs-CZ" b="1" dirty="0">
                <a:solidFill>
                  <a:srgbClr val="222222"/>
                </a:solidFill>
              </a:rPr>
              <a:t>Zákon č. 89/2012 Sb., občanský zákoník</a:t>
            </a:r>
          </a:p>
          <a:p>
            <a:pPr marL="0" indent="0">
              <a:buNone/>
            </a:pPr>
            <a:r>
              <a:rPr lang="cs-CZ" dirty="0">
                <a:solidFill>
                  <a:srgbClr val="222222"/>
                </a:solidFill>
              </a:rPr>
              <a:t>Muj-pravnik.cz. (</a:t>
            </a:r>
            <a:r>
              <a:rPr lang="cs-CZ" dirty="0" err="1">
                <a:solidFill>
                  <a:srgbClr val="222222"/>
                </a:solidFill>
              </a:rPr>
              <a:t>n.d</a:t>
            </a:r>
            <a:r>
              <a:rPr lang="cs-CZ" dirty="0">
                <a:solidFill>
                  <a:srgbClr val="222222"/>
                </a:solidFill>
              </a:rPr>
              <a:t>.). </a:t>
            </a:r>
            <a:r>
              <a:rPr lang="cs-CZ" i="1" dirty="0">
                <a:solidFill>
                  <a:srgbClr val="222222"/>
                </a:solidFill>
              </a:rPr>
              <a:t>Nesezdané soužití a jeho právní aspekty</a:t>
            </a:r>
            <a:r>
              <a:rPr lang="cs-CZ" b="1" dirty="0">
                <a:solidFill>
                  <a:srgbClr val="222222"/>
                </a:solidFill>
              </a:rPr>
              <a:t>. </a:t>
            </a:r>
            <a:r>
              <a:rPr lang="cs-CZ" dirty="0">
                <a:solidFill>
                  <a:srgbClr val="222222"/>
                </a:solidFill>
              </a:rPr>
              <a:t>Dostupné z: https://muj-pravnik.cz/nesezdane-souziti-jeho-pravni-aspekty/</a:t>
            </a:r>
            <a:endParaRPr lang="cs-CZ" b="1" dirty="0">
              <a:solidFill>
                <a:srgbClr val="222222"/>
              </a:solidFill>
            </a:endParaRPr>
          </a:p>
          <a:p>
            <a:pPr marL="0" indent="0">
              <a:buNone/>
            </a:pPr>
            <a:endParaRPr lang="cs-CZ" dirty="0">
              <a:solidFill>
                <a:srgbClr val="222222"/>
              </a:solidFill>
              <a:latin typeface="Verdana" panose="020B0604030504040204" pitchFamily="34" charset="0"/>
            </a:endParaRPr>
          </a:p>
          <a:p>
            <a:endParaRPr lang="cs-CZ" b="0" i="0" dirty="0">
              <a:solidFill>
                <a:srgbClr val="222222"/>
              </a:solidFill>
              <a:effectLst/>
              <a:latin typeface="Verdana" panose="020B0604030504040204" pitchFamily="34" charset="0"/>
            </a:endParaRPr>
          </a:p>
          <a:p>
            <a:endParaRPr lang="cs-CZ" dirty="0"/>
          </a:p>
        </p:txBody>
      </p:sp>
      <p:sp>
        <p:nvSpPr>
          <p:cNvPr id="4" name="TextovéPole 3">
            <a:extLst>
              <a:ext uri="{FF2B5EF4-FFF2-40B4-BE49-F238E27FC236}">
                <a16:creationId xmlns:a16="http://schemas.microsoft.com/office/drawing/2014/main" id="{C9C1794D-B016-AB97-D695-FD76B0FBB06B}"/>
              </a:ext>
            </a:extLst>
          </p:cNvPr>
          <p:cNvSpPr txBox="1"/>
          <p:nvPr/>
        </p:nvSpPr>
        <p:spPr>
          <a:xfrm>
            <a:off x="6331466" y="3809697"/>
            <a:ext cx="4340888" cy="707886"/>
          </a:xfrm>
          <a:prstGeom prst="rect">
            <a:avLst/>
          </a:prstGeom>
          <a:ln>
            <a:solidFill>
              <a:srgbClr val="00B0F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l"/>
            <a:r>
              <a:rPr lang="cs-CZ" sz="2000" dirty="0">
                <a:solidFill>
                  <a:srgbClr val="222222"/>
                </a:solidFill>
              </a:rPr>
              <a:t>Při nezletilosti ND- alespoň </a:t>
            </a:r>
            <a:r>
              <a:rPr lang="cs-CZ" sz="2000" b="1" i="0" dirty="0">
                <a:solidFill>
                  <a:srgbClr val="222222"/>
                </a:solidFill>
                <a:effectLst/>
              </a:rPr>
              <a:t>¾</a:t>
            </a:r>
            <a:r>
              <a:rPr lang="cs-CZ" sz="2000" b="0" i="0" dirty="0">
                <a:solidFill>
                  <a:srgbClr val="222222"/>
                </a:solidFill>
                <a:effectLst/>
              </a:rPr>
              <a:t> jeho </a:t>
            </a:r>
            <a:r>
              <a:rPr lang="cs-CZ" sz="2000" b="1" i="0" dirty="0">
                <a:solidFill>
                  <a:srgbClr val="222222"/>
                </a:solidFill>
                <a:effectLst/>
              </a:rPr>
              <a:t> </a:t>
            </a:r>
            <a:r>
              <a:rPr lang="cs-CZ" sz="2000" i="0" dirty="0">
                <a:solidFill>
                  <a:srgbClr val="222222"/>
                </a:solidFill>
                <a:effectLst/>
              </a:rPr>
              <a:t>podílu ze zákona</a:t>
            </a:r>
          </a:p>
        </p:txBody>
      </p:sp>
      <p:sp>
        <p:nvSpPr>
          <p:cNvPr id="5" name="TextovéPole 4">
            <a:extLst>
              <a:ext uri="{FF2B5EF4-FFF2-40B4-BE49-F238E27FC236}">
                <a16:creationId xmlns:a16="http://schemas.microsoft.com/office/drawing/2014/main" id="{45D1AA24-CDD3-C44A-AED8-3E727C39A922}"/>
              </a:ext>
            </a:extLst>
          </p:cNvPr>
          <p:cNvSpPr txBox="1"/>
          <p:nvPr/>
        </p:nvSpPr>
        <p:spPr>
          <a:xfrm>
            <a:off x="6331466" y="5242558"/>
            <a:ext cx="4551904" cy="677108"/>
          </a:xfrm>
          <a:prstGeom prst="rect">
            <a:avLst/>
          </a:prstGeom>
          <a:ln>
            <a:solidFill>
              <a:srgbClr val="00B0F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2000" i="0" dirty="0">
                <a:solidFill>
                  <a:srgbClr val="222222"/>
                </a:solidFill>
                <a:effectLst/>
              </a:rPr>
              <a:t>Při zletilosti ND- alespoň </a:t>
            </a:r>
            <a:r>
              <a:rPr lang="cs-CZ" sz="2000" b="1" i="0" dirty="0">
                <a:solidFill>
                  <a:srgbClr val="222222"/>
                </a:solidFill>
                <a:effectLst/>
              </a:rPr>
              <a:t>¼</a:t>
            </a:r>
            <a:r>
              <a:rPr lang="cs-CZ" sz="2000" i="0" dirty="0">
                <a:solidFill>
                  <a:srgbClr val="222222"/>
                </a:solidFill>
                <a:effectLst/>
              </a:rPr>
              <a:t> podílu ze zákona</a:t>
            </a:r>
          </a:p>
          <a:p>
            <a:endParaRPr lang="cs-CZ" dirty="0"/>
          </a:p>
        </p:txBody>
      </p:sp>
      <p:cxnSp>
        <p:nvCxnSpPr>
          <p:cNvPr id="7" name="Přímá spojnice se šipkou 6">
            <a:extLst>
              <a:ext uri="{FF2B5EF4-FFF2-40B4-BE49-F238E27FC236}">
                <a16:creationId xmlns:a16="http://schemas.microsoft.com/office/drawing/2014/main" id="{82A4AE1D-F23E-5A29-F84F-74D537FE7555}"/>
              </a:ext>
            </a:extLst>
          </p:cNvPr>
          <p:cNvCxnSpPr>
            <a:cxnSpLocks/>
          </p:cNvCxnSpPr>
          <p:nvPr/>
        </p:nvCxnSpPr>
        <p:spPr>
          <a:xfrm flipV="1">
            <a:off x="5787851" y="4339394"/>
            <a:ext cx="442127" cy="2928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a:extLst>
              <a:ext uri="{FF2B5EF4-FFF2-40B4-BE49-F238E27FC236}">
                <a16:creationId xmlns:a16="http://schemas.microsoft.com/office/drawing/2014/main" id="{8FC56386-57C7-B081-9387-4C2E018C7200}"/>
              </a:ext>
            </a:extLst>
          </p:cNvPr>
          <p:cNvCxnSpPr/>
          <p:nvPr/>
        </p:nvCxnSpPr>
        <p:spPr>
          <a:xfrm>
            <a:off x="5787851" y="5064369"/>
            <a:ext cx="442127" cy="5167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313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1323" y="-5553"/>
            <a:ext cx="8860678" cy="687330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229836 w 5905812"/>
              <a:gd name="connsiteY0" fmla="*/ 0 h 6888661"/>
              <a:gd name="connsiteX1" fmla="*/ 5905812 w 5905812"/>
              <a:gd name="connsiteY1" fmla="*/ 11953 h 6888661"/>
              <a:gd name="connsiteX2" fmla="*/ 5905812 w 5905812"/>
              <a:gd name="connsiteY2" fmla="*/ 6869951 h 6888661"/>
              <a:gd name="connsiteX3" fmla="*/ 0 w 5905812"/>
              <a:gd name="connsiteY3" fmla="*/ 6888661 h 6888661"/>
              <a:gd name="connsiteX4" fmla="*/ 1229836 w 5905812"/>
              <a:gd name="connsiteY4" fmla="*/ 0 h 6888661"/>
              <a:gd name="connsiteX0" fmla="*/ 1156550 w 5832526"/>
              <a:gd name="connsiteY0" fmla="*/ 0 h 6883466"/>
              <a:gd name="connsiteX1" fmla="*/ 5832526 w 5832526"/>
              <a:gd name="connsiteY1" fmla="*/ 11953 h 6883466"/>
              <a:gd name="connsiteX2" fmla="*/ 5832526 w 5832526"/>
              <a:gd name="connsiteY2" fmla="*/ 6869951 h 6883466"/>
              <a:gd name="connsiteX3" fmla="*/ 0 w 5832526"/>
              <a:gd name="connsiteY3" fmla="*/ 6883466 h 6883466"/>
              <a:gd name="connsiteX4" fmla="*/ 1156550 w 5832526"/>
              <a:gd name="connsiteY4" fmla="*/ 0 h 6883466"/>
              <a:gd name="connsiteX0" fmla="*/ 1104130 w 5780106"/>
              <a:gd name="connsiteY0" fmla="*/ 0 h 6873306"/>
              <a:gd name="connsiteX1" fmla="*/ 5780106 w 5780106"/>
              <a:gd name="connsiteY1" fmla="*/ 11953 h 6873306"/>
              <a:gd name="connsiteX2" fmla="*/ 5780106 w 5780106"/>
              <a:gd name="connsiteY2" fmla="*/ 6869951 h 6873306"/>
              <a:gd name="connsiteX3" fmla="*/ 0 w 5780106"/>
              <a:gd name="connsiteY3" fmla="*/ 6873306 h 6873306"/>
              <a:gd name="connsiteX4" fmla="*/ 1104130 w 5780106"/>
              <a:gd name="connsiteY4" fmla="*/ 0 h 6873306"/>
              <a:gd name="connsiteX0" fmla="*/ 1064815 w 5740791"/>
              <a:gd name="connsiteY0" fmla="*/ 0 h 6869951"/>
              <a:gd name="connsiteX1" fmla="*/ 5740791 w 5740791"/>
              <a:gd name="connsiteY1" fmla="*/ 11953 h 6869951"/>
              <a:gd name="connsiteX2" fmla="*/ 5740791 w 5740791"/>
              <a:gd name="connsiteY2" fmla="*/ 6869951 h 6869951"/>
              <a:gd name="connsiteX3" fmla="*/ 0 w 5740791"/>
              <a:gd name="connsiteY3" fmla="*/ 6863146 h 6869951"/>
              <a:gd name="connsiteX4" fmla="*/ 1064815 w 5740791"/>
              <a:gd name="connsiteY4" fmla="*/ 0 h 6869951"/>
              <a:gd name="connsiteX0" fmla="*/ 1038605 w 5714581"/>
              <a:gd name="connsiteY0" fmla="*/ 0 h 6873306"/>
              <a:gd name="connsiteX1" fmla="*/ 5714581 w 5714581"/>
              <a:gd name="connsiteY1" fmla="*/ 11953 h 6873306"/>
              <a:gd name="connsiteX2" fmla="*/ 5714581 w 5714581"/>
              <a:gd name="connsiteY2" fmla="*/ 6869951 h 6873306"/>
              <a:gd name="connsiteX3" fmla="*/ 0 w 5714581"/>
              <a:gd name="connsiteY3" fmla="*/ 6873306 h 6873306"/>
              <a:gd name="connsiteX4" fmla="*/ 1038605 w 5714581"/>
              <a:gd name="connsiteY4" fmla="*/ 0 h 687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4581" h="6873306">
                <a:moveTo>
                  <a:pt x="1038605" y="0"/>
                </a:moveTo>
                <a:lnTo>
                  <a:pt x="5714581" y="11953"/>
                </a:lnTo>
                <a:lnTo>
                  <a:pt x="5714581" y="6869951"/>
                </a:lnTo>
                <a:lnTo>
                  <a:pt x="0" y="6873306"/>
                </a:lnTo>
                <a:lnTo>
                  <a:pt x="10386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4FD32243-C1AA-B7BB-E5B9-6D5625F70845}"/>
              </a:ext>
            </a:extLst>
          </p:cNvPr>
          <p:cNvSpPr>
            <a:spLocks noGrp="1"/>
          </p:cNvSpPr>
          <p:nvPr>
            <p:ph type="title"/>
          </p:nvPr>
        </p:nvSpPr>
        <p:spPr>
          <a:xfrm>
            <a:off x="680484" y="675167"/>
            <a:ext cx="3971261" cy="4064174"/>
          </a:xfrm>
        </p:spPr>
        <p:txBody>
          <a:bodyPr anchor="t">
            <a:normAutofit/>
          </a:bodyPr>
          <a:lstStyle/>
          <a:p>
            <a:r>
              <a:rPr lang="cs-CZ" sz="4100" b="1" i="0">
                <a:latin typeface="Amasis MT Pro Black" panose="02040A04050005020304" pitchFamily="18" charset="-18"/>
              </a:rPr>
              <a:t>Zánik manželství</a:t>
            </a:r>
          </a:p>
        </p:txBody>
      </p:sp>
      <p:sp>
        <p:nvSpPr>
          <p:cNvPr id="3" name="Zástupný obsah 2">
            <a:extLst>
              <a:ext uri="{FF2B5EF4-FFF2-40B4-BE49-F238E27FC236}">
                <a16:creationId xmlns:a16="http://schemas.microsoft.com/office/drawing/2014/main" id="{F8EE8FCD-74F4-5E69-7174-953BEABF999F}"/>
              </a:ext>
            </a:extLst>
          </p:cNvPr>
          <p:cNvSpPr>
            <a:spLocks noGrp="1"/>
          </p:cNvSpPr>
          <p:nvPr>
            <p:ph idx="1"/>
          </p:nvPr>
        </p:nvSpPr>
        <p:spPr>
          <a:xfrm>
            <a:off x="5493026" y="533400"/>
            <a:ext cx="5883964" cy="5771481"/>
          </a:xfrm>
        </p:spPr>
        <p:txBody>
          <a:bodyPr anchor="ctr">
            <a:normAutofit/>
          </a:bodyPr>
          <a:lstStyle/>
          <a:p>
            <a:r>
              <a:rPr lang="cs-CZ" u="sng" dirty="0"/>
              <a:t>K zániku manželství může dojít pouze na základě důvodů uvedených zákonem:</a:t>
            </a:r>
          </a:p>
          <a:p>
            <a:pPr marL="540000">
              <a:buFont typeface="Wingdings" panose="05000000000000000000" pitchFamily="2" charset="2"/>
              <a:buChar char="Ø"/>
            </a:pPr>
            <a:r>
              <a:rPr lang="cs-CZ" dirty="0"/>
              <a:t>Prohlášením manžela za mrtvého, manželova smrt- při zrušení-nedojde k obnově manželství</a:t>
            </a:r>
          </a:p>
          <a:p>
            <a:pPr marL="540000">
              <a:buFont typeface="Wingdings" panose="05000000000000000000" pitchFamily="2" charset="2"/>
              <a:buChar char="Ø"/>
            </a:pPr>
            <a:r>
              <a:rPr lang="cs-CZ" dirty="0"/>
              <a:t>Změnou pohlaví manžela</a:t>
            </a:r>
          </a:p>
          <a:p>
            <a:pPr marL="540000">
              <a:buFont typeface="Wingdings" panose="05000000000000000000" pitchFamily="2" charset="2"/>
              <a:buChar char="Ø"/>
            </a:pPr>
            <a:r>
              <a:rPr lang="cs-CZ" dirty="0"/>
              <a:t>Rozvodem</a:t>
            </a:r>
          </a:p>
        </p:txBody>
      </p:sp>
      <p:cxnSp>
        <p:nvCxnSpPr>
          <p:cNvPr id="12" name="Straight Connector 1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894729"/>
            <a:ext cx="4206239" cy="196787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1373" y="0"/>
            <a:ext cx="463526" cy="691388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821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775E6C-9FE7-4AE4-ABE7-2568D95DE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23">
            <a:extLst>
              <a:ext uri="{FF2B5EF4-FFF2-40B4-BE49-F238E27FC236}">
                <a16:creationId xmlns:a16="http://schemas.microsoft.com/office/drawing/2014/main" id="{8CECB99A-E2AB-482F-A307-487955310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1323" y="-5553"/>
            <a:ext cx="8860678" cy="687330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229836 w 5905812"/>
              <a:gd name="connsiteY0" fmla="*/ 0 h 6888661"/>
              <a:gd name="connsiteX1" fmla="*/ 5905812 w 5905812"/>
              <a:gd name="connsiteY1" fmla="*/ 11953 h 6888661"/>
              <a:gd name="connsiteX2" fmla="*/ 5905812 w 5905812"/>
              <a:gd name="connsiteY2" fmla="*/ 6869951 h 6888661"/>
              <a:gd name="connsiteX3" fmla="*/ 0 w 5905812"/>
              <a:gd name="connsiteY3" fmla="*/ 6888661 h 6888661"/>
              <a:gd name="connsiteX4" fmla="*/ 1229836 w 5905812"/>
              <a:gd name="connsiteY4" fmla="*/ 0 h 6888661"/>
              <a:gd name="connsiteX0" fmla="*/ 1156550 w 5832526"/>
              <a:gd name="connsiteY0" fmla="*/ 0 h 6883466"/>
              <a:gd name="connsiteX1" fmla="*/ 5832526 w 5832526"/>
              <a:gd name="connsiteY1" fmla="*/ 11953 h 6883466"/>
              <a:gd name="connsiteX2" fmla="*/ 5832526 w 5832526"/>
              <a:gd name="connsiteY2" fmla="*/ 6869951 h 6883466"/>
              <a:gd name="connsiteX3" fmla="*/ 0 w 5832526"/>
              <a:gd name="connsiteY3" fmla="*/ 6883466 h 6883466"/>
              <a:gd name="connsiteX4" fmla="*/ 1156550 w 5832526"/>
              <a:gd name="connsiteY4" fmla="*/ 0 h 6883466"/>
              <a:gd name="connsiteX0" fmla="*/ 1104130 w 5780106"/>
              <a:gd name="connsiteY0" fmla="*/ 0 h 6873306"/>
              <a:gd name="connsiteX1" fmla="*/ 5780106 w 5780106"/>
              <a:gd name="connsiteY1" fmla="*/ 11953 h 6873306"/>
              <a:gd name="connsiteX2" fmla="*/ 5780106 w 5780106"/>
              <a:gd name="connsiteY2" fmla="*/ 6869951 h 6873306"/>
              <a:gd name="connsiteX3" fmla="*/ 0 w 5780106"/>
              <a:gd name="connsiteY3" fmla="*/ 6873306 h 6873306"/>
              <a:gd name="connsiteX4" fmla="*/ 1104130 w 5780106"/>
              <a:gd name="connsiteY4" fmla="*/ 0 h 6873306"/>
              <a:gd name="connsiteX0" fmla="*/ 1064815 w 5740791"/>
              <a:gd name="connsiteY0" fmla="*/ 0 h 6869951"/>
              <a:gd name="connsiteX1" fmla="*/ 5740791 w 5740791"/>
              <a:gd name="connsiteY1" fmla="*/ 11953 h 6869951"/>
              <a:gd name="connsiteX2" fmla="*/ 5740791 w 5740791"/>
              <a:gd name="connsiteY2" fmla="*/ 6869951 h 6869951"/>
              <a:gd name="connsiteX3" fmla="*/ 0 w 5740791"/>
              <a:gd name="connsiteY3" fmla="*/ 6863146 h 6869951"/>
              <a:gd name="connsiteX4" fmla="*/ 1064815 w 5740791"/>
              <a:gd name="connsiteY4" fmla="*/ 0 h 6869951"/>
              <a:gd name="connsiteX0" fmla="*/ 1038605 w 5714581"/>
              <a:gd name="connsiteY0" fmla="*/ 0 h 6873306"/>
              <a:gd name="connsiteX1" fmla="*/ 5714581 w 5714581"/>
              <a:gd name="connsiteY1" fmla="*/ 11953 h 6873306"/>
              <a:gd name="connsiteX2" fmla="*/ 5714581 w 5714581"/>
              <a:gd name="connsiteY2" fmla="*/ 6869951 h 6873306"/>
              <a:gd name="connsiteX3" fmla="*/ 0 w 5714581"/>
              <a:gd name="connsiteY3" fmla="*/ 6873306 h 6873306"/>
              <a:gd name="connsiteX4" fmla="*/ 1038605 w 5714581"/>
              <a:gd name="connsiteY4" fmla="*/ 0 h 687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4581" h="6873306">
                <a:moveTo>
                  <a:pt x="1038605" y="0"/>
                </a:moveTo>
                <a:lnTo>
                  <a:pt x="5714581" y="11953"/>
                </a:lnTo>
                <a:lnTo>
                  <a:pt x="5714581" y="6869951"/>
                </a:lnTo>
                <a:lnTo>
                  <a:pt x="0" y="6873306"/>
                </a:lnTo>
                <a:lnTo>
                  <a:pt x="103860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02DE05F5-A102-2FC2-8742-94E9E5ABC455}"/>
              </a:ext>
            </a:extLst>
          </p:cNvPr>
          <p:cNvSpPr>
            <a:spLocks noGrp="1"/>
          </p:cNvSpPr>
          <p:nvPr>
            <p:ph type="title"/>
          </p:nvPr>
        </p:nvSpPr>
        <p:spPr>
          <a:xfrm>
            <a:off x="680484" y="675167"/>
            <a:ext cx="3971261" cy="4064174"/>
          </a:xfrm>
        </p:spPr>
        <p:txBody>
          <a:bodyPr anchor="t">
            <a:normAutofit/>
          </a:bodyPr>
          <a:lstStyle/>
          <a:p>
            <a:r>
              <a:rPr lang="cs-CZ" b="1" i="0" dirty="0">
                <a:latin typeface="Amasis MT Pro Black" panose="02040A04050005020304" pitchFamily="18" charset="-18"/>
              </a:rPr>
              <a:t>Rozvod soudem</a:t>
            </a:r>
          </a:p>
        </p:txBody>
      </p:sp>
      <p:sp>
        <p:nvSpPr>
          <p:cNvPr id="3" name="Zástupný obsah 2">
            <a:extLst>
              <a:ext uri="{FF2B5EF4-FFF2-40B4-BE49-F238E27FC236}">
                <a16:creationId xmlns:a16="http://schemas.microsoft.com/office/drawing/2014/main" id="{C38103BE-A00C-A2AF-4996-29AC90240A10}"/>
              </a:ext>
            </a:extLst>
          </p:cNvPr>
          <p:cNvSpPr>
            <a:spLocks noGrp="1"/>
          </p:cNvSpPr>
          <p:nvPr>
            <p:ph idx="1"/>
          </p:nvPr>
        </p:nvSpPr>
        <p:spPr>
          <a:xfrm>
            <a:off x="5493026" y="533400"/>
            <a:ext cx="5883964" cy="5771481"/>
          </a:xfrm>
        </p:spPr>
        <p:txBody>
          <a:bodyPr anchor="ctr">
            <a:normAutofit lnSpcReduction="10000"/>
          </a:bodyPr>
          <a:lstStyle/>
          <a:p>
            <a:pPr>
              <a:lnSpc>
                <a:spcPct val="90000"/>
              </a:lnSpc>
            </a:pPr>
            <a:r>
              <a:rPr lang="cs-CZ" sz="1900" dirty="0"/>
              <a:t>Rozvod manželství soudem neproběhne v případě, že se vyskytly rozpory se zájmy nezletilého dítěte (bez svéprávnosti).</a:t>
            </a:r>
          </a:p>
          <a:p>
            <a:pPr>
              <a:lnSpc>
                <a:spcPct val="90000"/>
              </a:lnSpc>
            </a:pPr>
            <a:r>
              <a:rPr lang="cs-CZ" sz="1900" dirty="0"/>
              <a:t>Dalším případem, kdy soud nerozvede manželství je skutečnost, že manžel, který se nepodílel na rozvratu manželství by utrpěl újmu (nemoc, vyžadující péči, vyšší věk, zvýšení nákladů na život). Tato skutečnost je neplatnou v případě, že spolu manželé nežijí déle jak 3 roky.</a:t>
            </a:r>
          </a:p>
          <a:p>
            <a:pPr>
              <a:lnSpc>
                <a:spcPct val="90000"/>
              </a:lnSpc>
            </a:pPr>
            <a:r>
              <a:rPr lang="cs-CZ" sz="1900" dirty="0"/>
              <a:t>Manželství může být soudem rozvedeno pouze na základě návrhu jednoho z manželů, popřípadě společného návrhu.</a:t>
            </a:r>
          </a:p>
          <a:p>
            <a:pPr>
              <a:lnSpc>
                <a:spcPct val="90000"/>
              </a:lnSpc>
            </a:pPr>
            <a:r>
              <a:rPr lang="cs-CZ" sz="1900" dirty="0"/>
              <a:t>Soudem, provádějícím rozvodové řízení je pak </a:t>
            </a:r>
            <a:r>
              <a:rPr lang="cs-CZ" sz="1900" b="1" dirty="0"/>
              <a:t>krajský</a:t>
            </a:r>
            <a:r>
              <a:rPr lang="cs-CZ" sz="1900" dirty="0"/>
              <a:t> či </a:t>
            </a:r>
            <a:r>
              <a:rPr lang="cs-CZ" sz="1900" b="1" dirty="0"/>
              <a:t>okresní soud </a:t>
            </a:r>
            <a:r>
              <a:rPr lang="cs-CZ" sz="1900" dirty="0"/>
              <a:t>místa, kde měli manželé poslední společné bydliště, popřípadě alespoň jeden z manželů. Pokud tato skutečnost chybí, řízení vykonává </a:t>
            </a:r>
            <a:r>
              <a:rPr lang="cs-CZ" sz="1900" b="1" dirty="0"/>
              <a:t>obecný</a:t>
            </a:r>
            <a:r>
              <a:rPr lang="cs-CZ" sz="1900" dirty="0"/>
              <a:t> soud toho manžela, který nepodal návrh rozvodový, když i ten absentuje řídí rozvodové řízení </a:t>
            </a:r>
            <a:r>
              <a:rPr lang="cs-CZ" sz="1900" b="1" dirty="0"/>
              <a:t>obecný</a:t>
            </a:r>
            <a:r>
              <a:rPr lang="cs-CZ" sz="1900" dirty="0"/>
              <a:t> soud, toho z manželů, který podal návrh na rozvod.</a:t>
            </a:r>
          </a:p>
          <a:p>
            <a:pPr>
              <a:lnSpc>
                <a:spcPct val="90000"/>
              </a:lnSpc>
            </a:pPr>
            <a:r>
              <a:rPr lang="cs-CZ" sz="1900" b="1" u="sng" dirty="0"/>
              <a:t>Rozlišujeme dva typy rozvodů</a:t>
            </a:r>
            <a:r>
              <a:rPr lang="cs-CZ" sz="1900" dirty="0"/>
              <a:t>: sporný rozvod </a:t>
            </a:r>
            <a:r>
              <a:rPr lang="cs-CZ" sz="1900" b="1" dirty="0"/>
              <a:t>X</a:t>
            </a:r>
            <a:r>
              <a:rPr lang="cs-CZ" sz="1900" dirty="0"/>
              <a:t> nesporný rozvod</a:t>
            </a:r>
          </a:p>
          <a:p>
            <a:pPr>
              <a:lnSpc>
                <a:spcPct val="90000"/>
              </a:lnSpc>
            </a:pPr>
            <a:r>
              <a:rPr lang="cs-CZ" sz="1900" dirty="0"/>
              <a:t>§ 755 a násl. zákona č. 89/2012 Sb., občanský zákoník, ve znění pozdějších předpisů</a:t>
            </a:r>
          </a:p>
          <a:p>
            <a:pPr>
              <a:lnSpc>
                <a:spcPct val="90000"/>
              </a:lnSpc>
            </a:pPr>
            <a:endParaRPr lang="cs-CZ" sz="1900" dirty="0"/>
          </a:p>
        </p:txBody>
      </p:sp>
      <p:cxnSp>
        <p:nvCxnSpPr>
          <p:cNvPr id="12" name="Straight Connector 11">
            <a:extLst>
              <a:ext uri="{FF2B5EF4-FFF2-40B4-BE49-F238E27FC236}">
                <a16:creationId xmlns:a16="http://schemas.microsoft.com/office/drawing/2014/main" id="{A3B4C179-2540-4304-9C9C-2AAAA53EFD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 y="4894729"/>
            <a:ext cx="4206239" cy="196787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A364443-B44B-44C9-B8C4-AED23CB621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1373" y="0"/>
            <a:ext cx="463526" cy="691388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368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03DEBCC8-D036-6D32-11A9-D6FB1AC36E07}"/>
              </a:ext>
            </a:extLst>
          </p:cNvPr>
          <p:cNvSpPr>
            <a:spLocks noGrp="1"/>
          </p:cNvSpPr>
          <p:nvPr>
            <p:ph type="title"/>
          </p:nvPr>
        </p:nvSpPr>
        <p:spPr>
          <a:xfrm>
            <a:off x="839788" y="365125"/>
            <a:ext cx="10515600" cy="1026795"/>
          </a:xfrm>
        </p:spPr>
        <p:txBody>
          <a:bodyPr/>
          <a:lstStyle/>
          <a:p>
            <a:pPr algn="ctr"/>
            <a:r>
              <a:rPr lang="cs-CZ" b="1" i="0" dirty="0">
                <a:latin typeface="Amasis MT Pro Black" panose="02040A04050005020304" pitchFamily="18" charset="-18"/>
              </a:rPr>
              <a:t>2 typy rozvodů</a:t>
            </a:r>
          </a:p>
        </p:txBody>
      </p:sp>
      <p:sp>
        <p:nvSpPr>
          <p:cNvPr id="8" name="Zástupný text 7">
            <a:extLst>
              <a:ext uri="{FF2B5EF4-FFF2-40B4-BE49-F238E27FC236}">
                <a16:creationId xmlns:a16="http://schemas.microsoft.com/office/drawing/2014/main" id="{52CA6E22-EC41-D32C-1442-09FEAF01C7E1}"/>
              </a:ext>
            </a:extLst>
          </p:cNvPr>
          <p:cNvSpPr>
            <a:spLocks noGrp="1"/>
          </p:cNvSpPr>
          <p:nvPr>
            <p:ph type="body" idx="1"/>
          </p:nvPr>
        </p:nvSpPr>
        <p:spPr>
          <a:xfrm>
            <a:off x="511496" y="1220241"/>
            <a:ext cx="5157787" cy="627837"/>
          </a:xfrm>
        </p:spPr>
        <p:txBody>
          <a:bodyPr>
            <a:normAutofit/>
          </a:bodyPr>
          <a:lstStyle/>
          <a:p>
            <a:pPr algn="ctr"/>
            <a:r>
              <a:rPr lang="cs-CZ" sz="2400" dirty="0">
                <a:latin typeface="Amasis MT Pro Black" panose="02040A04050005020304" pitchFamily="18" charset="-18"/>
              </a:rPr>
              <a:t>Sporný rozvod</a:t>
            </a:r>
          </a:p>
        </p:txBody>
      </p:sp>
      <p:sp>
        <p:nvSpPr>
          <p:cNvPr id="9" name="Zástupný obsah 8">
            <a:extLst>
              <a:ext uri="{FF2B5EF4-FFF2-40B4-BE49-F238E27FC236}">
                <a16:creationId xmlns:a16="http://schemas.microsoft.com/office/drawing/2014/main" id="{910CBE4E-DA64-66EB-0D99-342F47DB3944}"/>
              </a:ext>
            </a:extLst>
          </p:cNvPr>
          <p:cNvSpPr>
            <a:spLocks noGrp="1"/>
          </p:cNvSpPr>
          <p:nvPr>
            <p:ph sz="half" idx="2"/>
          </p:nvPr>
        </p:nvSpPr>
        <p:spPr>
          <a:xfrm>
            <a:off x="778954" y="2247036"/>
            <a:ext cx="5157787" cy="4245838"/>
          </a:xfrm>
        </p:spPr>
        <p:txBody>
          <a:bodyPr>
            <a:normAutofit fontScale="77500" lnSpcReduction="20000"/>
          </a:bodyPr>
          <a:lstStyle/>
          <a:p>
            <a:r>
              <a:rPr lang="cs-CZ" dirty="0"/>
              <a:t>Soud zjišťuje příčiny proč došlo k rozvratu manželství.</a:t>
            </a:r>
          </a:p>
          <a:p>
            <a:r>
              <a:rPr lang="cs-CZ" dirty="0"/>
              <a:t>Nastává tehdy, pokud žádost o rozvod podá pouze jeden z manželů</a:t>
            </a:r>
          </a:p>
          <a:p>
            <a:r>
              <a:rPr lang="cs-CZ" dirty="0"/>
              <a:t>Soud poté zjišťuje existenci rozvratu manželství a jejich příčinu, zaměřuje se na zjišťování plnění manželských povinností (věrnost, ústa, soužití spolu, podpora, udržení rodinného společenství)</a:t>
            </a:r>
          </a:p>
          <a:p>
            <a:r>
              <a:rPr lang="cs-CZ" dirty="0"/>
              <a:t>§ 756 zákona č. 89/2012 Sb., občanský zákoník, ve znění pozdějších předpisů</a:t>
            </a:r>
          </a:p>
          <a:p>
            <a:endParaRPr lang="cs-CZ" dirty="0"/>
          </a:p>
        </p:txBody>
      </p:sp>
      <p:sp>
        <p:nvSpPr>
          <p:cNvPr id="10" name="Zástupný text 9">
            <a:extLst>
              <a:ext uri="{FF2B5EF4-FFF2-40B4-BE49-F238E27FC236}">
                <a16:creationId xmlns:a16="http://schemas.microsoft.com/office/drawing/2014/main" id="{F19F6753-8969-15DD-3646-4F677D9CF61B}"/>
              </a:ext>
            </a:extLst>
          </p:cNvPr>
          <p:cNvSpPr>
            <a:spLocks noGrp="1"/>
          </p:cNvSpPr>
          <p:nvPr>
            <p:ph type="body" sz="quarter" idx="3"/>
          </p:nvPr>
        </p:nvSpPr>
        <p:spPr>
          <a:xfrm>
            <a:off x="6365236" y="1220241"/>
            <a:ext cx="5183188" cy="627838"/>
          </a:xfrm>
        </p:spPr>
        <p:txBody>
          <a:bodyPr>
            <a:normAutofit/>
          </a:bodyPr>
          <a:lstStyle/>
          <a:p>
            <a:r>
              <a:rPr lang="cs-CZ" sz="2400" dirty="0">
                <a:latin typeface="Amasis MT Pro Black" panose="02040A04050005020304" pitchFamily="18" charset="-18"/>
              </a:rPr>
              <a:t>Nesporný rozvod</a:t>
            </a:r>
          </a:p>
        </p:txBody>
      </p:sp>
      <p:sp>
        <p:nvSpPr>
          <p:cNvPr id="11" name="Zástupný obsah 10">
            <a:extLst>
              <a:ext uri="{FF2B5EF4-FFF2-40B4-BE49-F238E27FC236}">
                <a16:creationId xmlns:a16="http://schemas.microsoft.com/office/drawing/2014/main" id="{AC857C3A-8891-EF77-DB2C-98A4647E20F7}"/>
              </a:ext>
            </a:extLst>
          </p:cNvPr>
          <p:cNvSpPr>
            <a:spLocks noGrp="1"/>
          </p:cNvSpPr>
          <p:nvPr>
            <p:ph sz="quarter" idx="4"/>
          </p:nvPr>
        </p:nvSpPr>
        <p:spPr>
          <a:xfrm>
            <a:off x="6092189" y="2172155"/>
            <a:ext cx="5183188" cy="4320719"/>
          </a:xfrm>
        </p:spPr>
        <p:txBody>
          <a:bodyPr>
            <a:normAutofit fontScale="77500" lnSpcReduction="20000"/>
          </a:bodyPr>
          <a:lstStyle/>
          <a:p>
            <a:r>
              <a:rPr lang="cs-CZ" dirty="0"/>
              <a:t>Soud za daných podmínek zákonem, nezjišťuje příčiny rozvrácení manželství.</a:t>
            </a:r>
          </a:p>
          <a:p>
            <a:r>
              <a:rPr lang="cs-CZ" dirty="0"/>
              <a:t>Návrh podali oba manželé, případně se jeden z manželů souhlasně přidal k druhému– soud musí dojít k závěrům, že jejich tvrzení jsou pravdivá</a:t>
            </a:r>
          </a:p>
          <a:p>
            <a:pPr marL="0" indent="0">
              <a:buNone/>
            </a:pPr>
            <a:r>
              <a:rPr lang="cs-CZ" u="sng" dirty="0"/>
              <a:t>Další podmínky:</a:t>
            </a:r>
          </a:p>
          <a:p>
            <a:r>
              <a:rPr lang="cs-CZ" dirty="0"/>
              <a:t>Dnem řízení trvání manželství alespoň 1 rok</a:t>
            </a:r>
          </a:p>
          <a:p>
            <a:r>
              <a:rPr lang="cs-CZ" dirty="0"/>
              <a:t>Půl roku bez vzájemného soužití manželů</a:t>
            </a:r>
          </a:p>
          <a:p>
            <a:r>
              <a:rPr lang="cs-CZ" dirty="0"/>
              <a:t>Dohoda mezi manželi o úpravě poměrů nezletilého dítěte po rozvodu—schválí soud</a:t>
            </a:r>
          </a:p>
          <a:p>
            <a:r>
              <a:rPr lang="cs-CZ" dirty="0"/>
              <a:t>Dohoda mezi manželi o výživném, majetkovém a finančním vyrovnání</a:t>
            </a:r>
          </a:p>
          <a:p>
            <a:r>
              <a:rPr lang="cs-CZ" dirty="0"/>
              <a:t>§ 757 a násl. zákona č. 89/2012 Sb., občanský zákoník, ve znění pozdějších předpisů</a:t>
            </a:r>
          </a:p>
        </p:txBody>
      </p:sp>
      <p:sp>
        <p:nvSpPr>
          <p:cNvPr id="12" name="TextovéPole 11">
            <a:extLst>
              <a:ext uri="{FF2B5EF4-FFF2-40B4-BE49-F238E27FC236}">
                <a16:creationId xmlns:a16="http://schemas.microsoft.com/office/drawing/2014/main" id="{2BF0D2BE-A9DF-F81A-F650-0CB8B25E3ABA}"/>
              </a:ext>
            </a:extLst>
          </p:cNvPr>
          <p:cNvSpPr txBox="1"/>
          <p:nvPr/>
        </p:nvSpPr>
        <p:spPr>
          <a:xfrm>
            <a:off x="11204257" y="4580394"/>
            <a:ext cx="1175657" cy="1200329"/>
          </a:xfrm>
          <a:prstGeom prst="rect">
            <a:avLst/>
          </a:prstGeom>
          <a:noFill/>
        </p:spPr>
        <p:txBody>
          <a:bodyPr wrap="square" rtlCol="0">
            <a:spAutoFit/>
          </a:bodyPr>
          <a:lstStyle/>
          <a:p>
            <a:r>
              <a:rPr lang="cs-CZ" b="1" dirty="0">
                <a:highlight>
                  <a:srgbClr val="00FF00"/>
                </a:highlight>
              </a:rPr>
              <a:t>písemná podoba, úřední ověření</a:t>
            </a:r>
          </a:p>
        </p:txBody>
      </p:sp>
      <p:sp>
        <p:nvSpPr>
          <p:cNvPr id="13" name="Pravá složená závorka 12">
            <a:extLst>
              <a:ext uri="{FF2B5EF4-FFF2-40B4-BE49-F238E27FC236}">
                <a16:creationId xmlns:a16="http://schemas.microsoft.com/office/drawing/2014/main" id="{C7E6B2AF-653F-7C59-BAF3-53DDE6A25527}"/>
              </a:ext>
            </a:extLst>
          </p:cNvPr>
          <p:cNvSpPr/>
          <p:nvPr/>
        </p:nvSpPr>
        <p:spPr>
          <a:xfrm>
            <a:off x="10964481" y="4723359"/>
            <a:ext cx="155448" cy="9144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4163382299"/>
      </p:ext>
    </p:extLst>
  </p:cSld>
  <p:clrMapOvr>
    <a:masterClrMapping/>
  </p:clrMapOvr>
</p:sld>
</file>

<file path=ppt/theme/theme1.xml><?xml version="1.0" encoding="utf-8"?>
<a:theme xmlns:a="http://schemas.openxmlformats.org/drawingml/2006/main" name="AngleLinesVTI">
  <a:themeElements>
    <a:clrScheme name="AnalogousFromLightSeedLeftStep">
      <a:dk1>
        <a:srgbClr val="000000"/>
      </a:dk1>
      <a:lt1>
        <a:srgbClr val="FFFFFF"/>
      </a:lt1>
      <a:dk2>
        <a:srgbClr val="412B24"/>
      </a:dk2>
      <a:lt2>
        <a:srgbClr val="E7E8E2"/>
      </a:lt2>
      <a:accent1>
        <a:srgbClr val="9F96C6"/>
      </a:accent1>
      <a:accent2>
        <a:srgbClr val="7F8DBA"/>
      </a:accent2>
      <a:accent3>
        <a:srgbClr val="84A9BD"/>
      </a:accent3>
      <a:accent4>
        <a:srgbClr val="77AFAB"/>
      </a:accent4>
      <a:accent5>
        <a:srgbClr val="83AD99"/>
      </a:accent5>
      <a:accent6>
        <a:srgbClr val="78B07D"/>
      </a:accent6>
      <a:hlink>
        <a:srgbClr val="7E8752"/>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9504</TotalTime>
  <Words>1636</Words>
  <Application>Microsoft Office PowerPoint</Application>
  <PresentationFormat>Širokoúhlá obrazovka</PresentationFormat>
  <Paragraphs>102</Paragraphs>
  <Slides>12</Slides>
  <Notes>3</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12</vt:i4>
      </vt:variant>
    </vt:vector>
  </HeadingPairs>
  <TitlesOfParts>
    <vt:vector size="23" baseType="lpstr">
      <vt:lpstr>Amasis MT Pro Black</vt:lpstr>
      <vt:lpstr>Arial</vt:lpstr>
      <vt:lpstr>Calibri</vt:lpstr>
      <vt:lpstr>Garamond</vt:lpstr>
      <vt:lpstr>Roboto</vt:lpstr>
      <vt:lpstr>Times New Roman</vt:lpstr>
      <vt:lpstr>Univers Condensed Light</vt:lpstr>
      <vt:lpstr>Verdana</vt:lpstr>
      <vt:lpstr>Walbaum Display Light</vt:lpstr>
      <vt:lpstr>Wingdings</vt:lpstr>
      <vt:lpstr>AngleLinesVTI</vt:lpstr>
      <vt:lpstr>Vyživovací povinnost mezi rozvedenými manžely  nesezdané soužití zánik manželství  </vt:lpstr>
      <vt:lpstr>Vyživovací povinnost mezi rozvedenými manžely</vt:lpstr>
      <vt:lpstr>Neschopnost obživy jednoho z manželů, přiznání výživného</vt:lpstr>
      <vt:lpstr>Zánik vyživovací povinnosti</vt:lpstr>
      <vt:lpstr>Nesezdané soužití</vt:lpstr>
      <vt:lpstr>Dědění v nesezdaném soužití</vt:lpstr>
      <vt:lpstr>Zánik manželství</vt:lpstr>
      <vt:lpstr>Rozvod soudem</vt:lpstr>
      <vt:lpstr>2 typy rozvodů</vt:lpstr>
      <vt:lpstr>Určení poměrů nezletilého dítěte pro dobu po rozvodu </vt:lpstr>
      <vt:lpstr>OPATŘENÍ O ÚPRAVĚ NEZLETILÝCH DĚTÍ PO ROZVODU</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Náhradní rodinná výchova</dc:title>
  <dc:creator>Tereza Nováková</dc:creator>
  <cp:lastModifiedBy>Tereza Pluhařová</cp:lastModifiedBy>
  <cp:revision>134</cp:revision>
  <dcterms:created xsi:type="dcterms:W3CDTF">2023-12-18T09:32:18Z</dcterms:created>
  <dcterms:modified xsi:type="dcterms:W3CDTF">2024-01-21T17:57:49Z</dcterms:modified>
</cp:coreProperties>
</file>