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5"/>
  </p:notesMasterIdLst>
  <p:sldIdLst>
    <p:sldId id="257" r:id="rId5"/>
    <p:sldId id="321" r:id="rId6"/>
    <p:sldId id="315" r:id="rId7"/>
    <p:sldId id="307" r:id="rId8"/>
    <p:sldId id="327" r:id="rId9"/>
    <p:sldId id="308" r:id="rId10"/>
    <p:sldId id="313" r:id="rId11"/>
    <p:sldId id="316" r:id="rId12"/>
    <p:sldId id="318" r:id="rId13"/>
    <p:sldId id="295" r:id="rId14"/>
    <p:sldId id="319" r:id="rId15"/>
    <p:sldId id="286" r:id="rId16"/>
    <p:sldId id="345" r:id="rId17"/>
    <p:sldId id="288" r:id="rId18"/>
    <p:sldId id="328" r:id="rId19"/>
    <p:sldId id="329" r:id="rId20"/>
    <p:sldId id="330" r:id="rId21"/>
    <p:sldId id="289" r:id="rId22"/>
    <p:sldId id="331" r:id="rId23"/>
    <p:sldId id="290" r:id="rId24"/>
    <p:sldId id="332" r:id="rId25"/>
    <p:sldId id="333" r:id="rId26"/>
    <p:sldId id="291" r:id="rId27"/>
    <p:sldId id="334" r:id="rId28"/>
    <p:sldId id="292" r:id="rId29"/>
    <p:sldId id="293" r:id="rId30"/>
    <p:sldId id="294" r:id="rId31"/>
    <p:sldId id="338" r:id="rId32"/>
    <p:sldId id="278" r:id="rId33"/>
    <p:sldId id="337" r:id="rId34"/>
    <p:sldId id="336" r:id="rId35"/>
    <p:sldId id="279" r:id="rId36"/>
    <p:sldId id="280" r:id="rId37"/>
    <p:sldId id="281" r:id="rId38"/>
    <p:sldId id="282" r:id="rId39"/>
    <p:sldId id="320" r:id="rId40"/>
    <p:sldId id="306" r:id="rId41"/>
    <p:sldId id="322" r:id="rId42"/>
    <p:sldId id="283" r:id="rId43"/>
    <p:sldId id="258" r:id="rId44"/>
    <p:sldId id="259" r:id="rId45"/>
    <p:sldId id="260" r:id="rId46"/>
    <p:sldId id="261" r:id="rId47"/>
    <p:sldId id="339" r:id="rId48"/>
    <p:sldId id="340" r:id="rId49"/>
    <p:sldId id="341" r:id="rId50"/>
    <p:sldId id="342" r:id="rId51"/>
    <p:sldId id="343" r:id="rId52"/>
    <p:sldId id="344" r:id="rId53"/>
    <p:sldId id="325" r:id="rId54"/>
    <p:sldId id="284" r:id="rId55"/>
    <p:sldId id="304" r:id="rId56"/>
    <p:sldId id="324" r:id="rId57"/>
    <p:sldId id="346" r:id="rId58"/>
    <p:sldId id="335" r:id="rId59"/>
    <p:sldId id="347" r:id="rId60"/>
    <p:sldId id="348" r:id="rId61"/>
    <p:sldId id="349" r:id="rId62"/>
    <p:sldId id="350" r:id="rId63"/>
    <p:sldId id="326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34FFA-8FD0-4AA8-B0BC-D0FED6859FF0}" v="1" dt="2021-02-22T11:41:15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áňa Fikarová" userId="6a3c8dca-3f52-40fc-bdb7-dede46ffbcc9" providerId="ADAL" clId="{C0934FFA-8FD0-4AA8-B0BC-D0FED6859FF0}"/>
    <pc:docChg chg="custSel addSld delSld modSld">
      <pc:chgData name="Táňa Fikarová" userId="6a3c8dca-3f52-40fc-bdb7-dede46ffbcc9" providerId="ADAL" clId="{C0934FFA-8FD0-4AA8-B0BC-D0FED6859FF0}" dt="2021-02-22T11:44:13.614" v="10" actId="20577"/>
      <pc:docMkLst>
        <pc:docMk/>
      </pc:docMkLst>
      <pc:sldChg chg="modSp mod">
        <pc:chgData name="Táňa Fikarová" userId="6a3c8dca-3f52-40fc-bdb7-dede46ffbcc9" providerId="ADAL" clId="{C0934FFA-8FD0-4AA8-B0BC-D0FED6859FF0}" dt="2021-02-22T11:44:13.614" v="10" actId="20577"/>
        <pc:sldMkLst>
          <pc:docMk/>
          <pc:sldMk cId="0" sldId="257"/>
        </pc:sldMkLst>
        <pc:spChg chg="mod">
          <ac:chgData name="Táňa Fikarová" userId="6a3c8dca-3f52-40fc-bdb7-dede46ffbcc9" providerId="ADAL" clId="{C0934FFA-8FD0-4AA8-B0BC-D0FED6859FF0}" dt="2021-02-22T11:44:13.614" v="10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Táňa Fikarová" userId="6a3c8dca-3f52-40fc-bdb7-dede46ffbcc9" providerId="ADAL" clId="{C0934FFA-8FD0-4AA8-B0BC-D0FED6859FF0}" dt="2021-02-22T11:40:46.689" v="0" actId="47"/>
        <pc:sldMkLst>
          <pc:docMk/>
          <pc:sldMk cId="0" sldId="266"/>
        </pc:sldMkLst>
      </pc:sldChg>
      <pc:sldChg chg="del">
        <pc:chgData name="Táňa Fikarová" userId="6a3c8dca-3f52-40fc-bdb7-dede46ffbcc9" providerId="ADAL" clId="{C0934FFA-8FD0-4AA8-B0BC-D0FED6859FF0}" dt="2021-02-22T11:40:47.275" v="1" actId="47"/>
        <pc:sldMkLst>
          <pc:docMk/>
          <pc:sldMk cId="0" sldId="267"/>
        </pc:sldMkLst>
      </pc:sldChg>
      <pc:sldChg chg="del">
        <pc:chgData name="Táňa Fikarová" userId="6a3c8dca-3f52-40fc-bdb7-dede46ffbcc9" providerId="ADAL" clId="{C0934FFA-8FD0-4AA8-B0BC-D0FED6859FF0}" dt="2021-02-22T11:40:48.096" v="2" actId="47"/>
        <pc:sldMkLst>
          <pc:docMk/>
          <pc:sldMk cId="0" sldId="269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283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284"/>
        </pc:sldMkLst>
      </pc:sldChg>
      <pc:sldChg chg="modSp add mod">
        <pc:chgData name="Táňa Fikarová" userId="6a3c8dca-3f52-40fc-bdb7-dede46ffbcc9" providerId="ADAL" clId="{C0934FFA-8FD0-4AA8-B0BC-D0FED6859FF0}" dt="2021-02-22T11:41:15.913" v="4" actId="27636"/>
        <pc:sldMkLst>
          <pc:docMk/>
          <pc:sldMk cId="0" sldId="297"/>
        </pc:sldMkLst>
        <pc:spChg chg="mod">
          <ac:chgData name="Táňa Fikarová" userId="6a3c8dca-3f52-40fc-bdb7-dede46ffbcc9" providerId="ADAL" clId="{C0934FFA-8FD0-4AA8-B0BC-D0FED6859FF0}" dt="2021-02-22T11:41:15.913" v="4" actId="27636"/>
          <ac:spMkLst>
            <pc:docMk/>
            <pc:sldMk cId="0" sldId="297"/>
            <ac:spMk id="14339" creationId="{00000000-0000-0000-0000-000000000000}"/>
          </ac:spMkLst>
        </pc:spChg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304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4132850921" sldId="324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315321296" sldId="325"/>
        </pc:sldMkLst>
      </pc:sldChg>
      <pc:sldChg chg="add">
        <pc:chgData name="Táňa Fikarová" userId="6a3c8dca-3f52-40fc-bdb7-dede46ffbcc9" providerId="ADAL" clId="{C0934FFA-8FD0-4AA8-B0BC-D0FED6859FF0}" dt="2021-02-22T11:41:15.850" v="3"/>
        <pc:sldMkLst>
          <pc:docMk/>
          <pc:sldMk cId="0" sldId="326"/>
        </pc:sldMkLst>
      </pc:sldChg>
    </pc:docChg>
  </pc:docChgLst>
  <pc:docChgLst>
    <pc:chgData name="Táňa Fikarová" userId="6a3c8dca-3f52-40fc-bdb7-dede46ffbcc9" providerId="ADAL" clId="{0C66DC76-5B90-48AA-9204-9A2B6409FD2D}"/>
    <pc:docChg chg="custSel addSld delSld modSld">
      <pc:chgData name="Táňa Fikarová" userId="6a3c8dca-3f52-40fc-bdb7-dede46ffbcc9" providerId="ADAL" clId="{0C66DC76-5B90-48AA-9204-9A2B6409FD2D}" dt="2020-04-12T17:02:40.686" v="197" actId="20577"/>
      <pc:docMkLst>
        <pc:docMk/>
      </pc:docMkLst>
      <pc:sldChg chg="modSp">
        <pc:chgData name="Táňa Fikarová" userId="6a3c8dca-3f52-40fc-bdb7-dede46ffbcc9" providerId="ADAL" clId="{0C66DC76-5B90-48AA-9204-9A2B6409FD2D}" dt="2020-04-12T17:02:40.686" v="197" actId="20577"/>
        <pc:sldMkLst>
          <pc:docMk/>
          <pc:sldMk cId="0" sldId="257"/>
        </pc:sldMkLst>
        <pc:spChg chg="mod">
          <ac:chgData name="Táňa Fikarová" userId="6a3c8dca-3f52-40fc-bdb7-dede46ffbcc9" providerId="ADAL" clId="{0C66DC76-5B90-48AA-9204-9A2B6409FD2D}" dt="2020-04-12T17:02:40.686" v="197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Táňa Fikarová" userId="6a3c8dca-3f52-40fc-bdb7-dede46ffbcc9" providerId="ADAL" clId="{0C66DC76-5B90-48AA-9204-9A2B6409FD2D}" dt="2020-04-12T17:00:34.199" v="176" actId="47"/>
        <pc:sldMkLst>
          <pc:docMk/>
          <pc:sldMk cId="3720353715" sldId="258"/>
        </pc:sldMkLst>
      </pc:sldChg>
      <pc:sldChg chg="del">
        <pc:chgData name="Táňa Fikarová" userId="6a3c8dca-3f52-40fc-bdb7-dede46ffbcc9" providerId="ADAL" clId="{0C66DC76-5B90-48AA-9204-9A2B6409FD2D}" dt="2020-04-12T17:00:34.793" v="177" actId="47"/>
        <pc:sldMkLst>
          <pc:docMk/>
          <pc:sldMk cId="3617802242" sldId="259"/>
        </pc:sldMkLst>
      </pc:sldChg>
      <pc:sldChg chg="del">
        <pc:chgData name="Táňa Fikarová" userId="6a3c8dca-3f52-40fc-bdb7-dede46ffbcc9" providerId="ADAL" clId="{0C66DC76-5B90-48AA-9204-9A2B6409FD2D}" dt="2020-04-12T17:00:35.589" v="178" actId="47"/>
        <pc:sldMkLst>
          <pc:docMk/>
          <pc:sldMk cId="3223824706" sldId="260"/>
        </pc:sldMkLst>
      </pc:sldChg>
      <pc:sldChg chg="del">
        <pc:chgData name="Táňa Fikarová" userId="6a3c8dca-3f52-40fc-bdb7-dede46ffbcc9" providerId="ADAL" clId="{0C66DC76-5B90-48AA-9204-9A2B6409FD2D}" dt="2020-04-12T17:00:35.991" v="179" actId="47"/>
        <pc:sldMkLst>
          <pc:docMk/>
          <pc:sldMk cId="177382124" sldId="261"/>
        </pc:sldMkLst>
      </pc:sldChg>
      <pc:sldChg chg="del">
        <pc:chgData name="Táňa Fikarová" userId="6a3c8dca-3f52-40fc-bdb7-dede46ffbcc9" providerId="ADAL" clId="{0C66DC76-5B90-48AA-9204-9A2B6409FD2D}" dt="2020-04-12T17:00:36.434" v="180" actId="47"/>
        <pc:sldMkLst>
          <pc:docMk/>
          <pc:sldMk cId="0" sldId="262"/>
        </pc:sldMkLst>
      </pc:sldChg>
      <pc:sldChg chg="del">
        <pc:chgData name="Táňa Fikarová" userId="6a3c8dca-3f52-40fc-bdb7-dede46ffbcc9" providerId="ADAL" clId="{0C66DC76-5B90-48AA-9204-9A2B6409FD2D}" dt="2020-04-12T17:00:37.028" v="181" actId="47"/>
        <pc:sldMkLst>
          <pc:docMk/>
          <pc:sldMk cId="0" sldId="263"/>
        </pc:sldMkLst>
      </pc:sldChg>
      <pc:sldChg chg="del">
        <pc:chgData name="Táňa Fikarová" userId="6a3c8dca-3f52-40fc-bdb7-dede46ffbcc9" providerId="ADAL" clId="{0C66DC76-5B90-48AA-9204-9A2B6409FD2D}" dt="2020-04-12T17:00:37.496" v="182" actId="47"/>
        <pc:sldMkLst>
          <pc:docMk/>
          <pc:sldMk cId="0" sldId="264"/>
        </pc:sldMkLst>
      </pc:sldChg>
      <pc:sldChg chg="del">
        <pc:chgData name="Táňa Fikarová" userId="6a3c8dca-3f52-40fc-bdb7-dede46ffbcc9" providerId="ADAL" clId="{0C66DC76-5B90-48AA-9204-9A2B6409FD2D}" dt="2020-04-12T17:00:38.106" v="183" actId="47"/>
        <pc:sldMkLst>
          <pc:docMk/>
          <pc:sldMk cId="0" sldId="265"/>
        </pc:sldMkLst>
      </pc:sldChg>
      <pc:sldChg chg="del">
        <pc:chgData name="Táňa Fikarová" userId="6a3c8dca-3f52-40fc-bdb7-dede46ffbcc9" providerId="ADAL" clId="{0C66DC76-5B90-48AA-9204-9A2B6409FD2D}" dt="2020-04-12T16:59:33.491" v="16" actId="47"/>
        <pc:sldMkLst>
          <pc:docMk/>
          <pc:sldMk cId="0" sldId="271"/>
        </pc:sldMkLst>
      </pc:sldChg>
      <pc:sldChg chg="del">
        <pc:chgData name="Táňa Fikarová" userId="6a3c8dca-3f52-40fc-bdb7-dede46ffbcc9" providerId="ADAL" clId="{0C66DC76-5B90-48AA-9204-9A2B6409FD2D}" dt="2020-04-12T16:59:32.137" v="14" actId="47"/>
        <pc:sldMkLst>
          <pc:docMk/>
          <pc:sldMk cId="0" sldId="272"/>
        </pc:sldMkLst>
      </pc:sldChg>
      <pc:sldChg chg="del">
        <pc:chgData name="Táňa Fikarová" userId="6a3c8dca-3f52-40fc-bdb7-dede46ffbcc9" providerId="ADAL" clId="{0C66DC76-5B90-48AA-9204-9A2B6409FD2D}" dt="2020-04-12T16:59:34.856" v="18" actId="47"/>
        <pc:sldMkLst>
          <pc:docMk/>
          <pc:sldMk cId="0" sldId="273"/>
        </pc:sldMkLst>
      </pc:sldChg>
      <pc:sldChg chg="del">
        <pc:chgData name="Táňa Fikarová" userId="6a3c8dca-3f52-40fc-bdb7-dede46ffbcc9" providerId="ADAL" clId="{0C66DC76-5B90-48AA-9204-9A2B6409FD2D}" dt="2020-04-12T16:59:29.718" v="10" actId="47"/>
        <pc:sldMkLst>
          <pc:docMk/>
          <pc:sldMk cId="0" sldId="274"/>
        </pc:sldMkLst>
      </pc:sldChg>
      <pc:sldChg chg="del">
        <pc:chgData name="Táňa Fikarová" userId="6a3c8dca-3f52-40fc-bdb7-dede46ffbcc9" providerId="ADAL" clId="{0C66DC76-5B90-48AA-9204-9A2B6409FD2D}" dt="2020-04-12T16:59:30.969" v="12" actId="47"/>
        <pc:sldMkLst>
          <pc:docMk/>
          <pc:sldMk cId="0" sldId="275"/>
        </pc:sldMkLst>
      </pc:sldChg>
      <pc:sldChg chg="del">
        <pc:chgData name="Táňa Fikarová" userId="6a3c8dca-3f52-40fc-bdb7-dede46ffbcc9" providerId="ADAL" clId="{0C66DC76-5B90-48AA-9204-9A2B6409FD2D}" dt="2020-04-12T16:59:31.452" v="13" actId="47"/>
        <pc:sldMkLst>
          <pc:docMk/>
          <pc:sldMk cId="0" sldId="276"/>
        </pc:sldMkLst>
      </pc:sldChg>
      <pc:sldChg chg="del">
        <pc:chgData name="Táňa Fikarová" userId="6a3c8dca-3f52-40fc-bdb7-dede46ffbcc9" providerId="ADAL" clId="{0C66DC76-5B90-48AA-9204-9A2B6409FD2D}" dt="2020-04-12T16:59:34.078" v="17" actId="47"/>
        <pc:sldMkLst>
          <pc:docMk/>
          <pc:sldMk cId="0" sldId="277"/>
        </pc:sldMkLst>
      </pc:sldChg>
      <pc:sldChg chg="del">
        <pc:chgData name="Táňa Fikarová" userId="6a3c8dca-3f52-40fc-bdb7-dede46ffbcc9" providerId="ADAL" clId="{0C66DC76-5B90-48AA-9204-9A2B6409FD2D}" dt="2020-04-12T16:59:27.623" v="7" actId="47"/>
        <pc:sldMkLst>
          <pc:docMk/>
          <pc:sldMk cId="0" sldId="283"/>
        </pc:sldMkLst>
      </pc:sldChg>
      <pc:sldChg chg="del">
        <pc:chgData name="Táňa Fikarová" userId="6a3c8dca-3f52-40fc-bdb7-dede46ffbcc9" providerId="ADAL" clId="{0C66DC76-5B90-48AA-9204-9A2B6409FD2D}" dt="2020-04-12T16:59:39.420" v="24" actId="47"/>
        <pc:sldMkLst>
          <pc:docMk/>
          <pc:sldMk cId="0" sldId="284"/>
        </pc:sldMkLst>
      </pc:sldChg>
      <pc:sldChg chg="del">
        <pc:chgData name="Táňa Fikarová" userId="6a3c8dca-3f52-40fc-bdb7-dede46ffbcc9" providerId="ADAL" clId="{0C66DC76-5B90-48AA-9204-9A2B6409FD2D}" dt="2020-04-12T16:59:28.295" v="8" actId="47"/>
        <pc:sldMkLst>
          <pc:docMk/>
          <pc:sldMk cId="0" sldId="296"/>
        </pc:sldMkLst>
      </pc:sldChg>
      <pc:sldChg chg="del">
        <pc:chgData name="Táňa Fikarová" userId="6a3c8dca-3f52-40fc-bdb7-dede46ffbcc9" providerId="ADAL" clId="{0C66DC76-5B90-48AA-9204-9A2B6409FD2D}" dt="2020-04-12T16:59:29.021" v="9" actId="47"/>
        <pc:sldMkLst>
          <pc:docMk/>
          <pc:sldMk cId="0" sldId="297"/>
        </pc:sldMkLst>
      </pc:sldChg>
      <pc:sldChg chg="del">
        <pc:chgData name="Táňa Fikarová" userId="6a3c8dca-3f52-40fc-bdb7-dede46ffbcc9" providerId="ADAL" clId="{0C66DC76-5B90-48AA-9204-9A2B6409FD2D}" dt="2020-04-12T16:59:35.890" v="19" actId="47"/>
        <pc:sldMkLst>
          <pc:docMk/>
          <pc:sldMk cId="0" sldId="298"/>
        </pc:sldMkLst>
      </pc:sldChg>
      <pc:sldChg chg="del">
        <pc:chgData name="Táňa Fikarová" userId="6a3c8dca-3f52-40fc-bdb7-dede46ffbcc9" providerId="ADAL" clId="{0C66DC76-5B90-48AA-9204-9A2B6409FD2D}" dt="2020-04-12T16:59:36.480" v="20" actId="47"/>
        <pc:sldMkLst>
          <pc:docMk/>
          <pc:sldMk cId="0" sldId="299"/>
        </pc:sldMkLst>
      </pc:sldChg>
      <pc:sldChg chg="del">
        <pc:chgData name="Táňa Fikarová" userId="6a3c8dca-3f52-40fc-bdb7-dede46ffbcc9" providerId="ADAL" clId="{0C66DC76-5B90-48AA-9204-9A2B6409FD2D}" dt="2020-04-12T16:59:37.167" v="21" actId="47"/>
        <pc:sldMkLst>
          <pc:docMk/>
          <pc:sldMk cId="0" sldId="300"/>
        </pc:sldMkLst>
      </pc:sldChg>
      <pc:sldChg chg="del">
        <pc:chgData name="Táňa Fikarová" userId="6a3c8dca-3f52-40fc-bdb7-dede46ffbcc9" providerId="ADAL" clId="{0C66DC76-5B90-48AA-9204-9A2B6409FD2D}" dt="2020-04-12T16:59:37.912" v="22" actId="47"/>
        <pc:sldMkLst>
          <pc:docMk/>
          <pc:sldMk cId="0" sldId="301"/>
        </pc:sldMkLst>
      </pc:sldChg>
      <pc:sldChg chg="del">
        <pc:chgData name="Táňa Fikarová" userId="6a3c8dca-3f52-40fc-bdb7-dede46ffbcc9" providerId="ADAL" clId="{0C66DC76-5B90-48AA-9204-9A2B6409FD2D}" dt="2020-04-12T16:59:30.391" v="11" actId="47"/>
        <pc:sldMkLst>
          <pc:docMk/>
          <pc:sldMk cId="0" sldId="302"/>
        </pc:sldMkLst>
      </pc:sldChg>
      <pc:sldChg chg="del">
        <pc:chgData name="Táňa Fikarová" userId="6a3c8dca-3f52-40fc-bdb7-dede46ffbcc9" providerId="ADAL" clId="{0C66DC76-5B90-48AA-9204-9A2B6409FD2D}" dt="2020-04-12T16:59:39.971" v="25" actId="47"/>
        <pc:sldMkLst>
          <pc:docMk/>
          <pc:sldMk cId="0" sldId="303"/>
        </pc:sldMkLst>
      </pc:sldChg>
      <pc:sldChg chg="del">
        <pc:chgData name="Táňa Fikarová" userId="6a3c8dca-3f52-40fc-bdb7-dede46ffbcc9" providerId="ADAL" clId="{0C66DC76-5B90-48AA-9204-9A2B6409FD2D}" dt="2020-04-12T16:59:38.576" v="23" actId="47"/>
        <pc:sldMkLst>
          <pc:docMk/>
          <pc:sldMk cId="0" sldId="304"/>
        </pc:sldMkLst>
      </pc:sldChg>
      <pc:sldChg chg="del">
        <pc:chgData name="Táňa Fikarová" userId="6a3c8dca-3f52-40fc-bdb7-dede46ffbcc9" providerId="ADAL" clId="{0C66DC76-5B90-48AA-9204-9A2B6409FD2D}" dt="2020-04-12T16:59:32.971" v="15" actId="47"/>
        <pc:sldMkLst>
          <pc:docMk/>
          <pc:sldMk cId="0" sldId="305"/>
        </pc:sldMkLst>
      </pc:sldChg>
      <pc:sldChg chg="del">
        <pc:chgData name="Táňa Fikarová" userId="6a3c8dca-3f52-40fc-bdb7-dede46ffbcc9" providerId="ADAL" clId="{0C66DC76-5B90-48AA-9204-9A2B6409FD2D}" dt="2020-04-12T16:57:57.326" v="1" actId="47"/>
        <pc:sldMkLst>
          <pc:docMk/>
          <pc:sldMk cId="0" sldId="309"/>
        </pc:sldMkLst>
      </pc:sldChg>
      <pc:sldChg chg="del">
        <pc:chgData name="Táňa Fikarová" userId="6a3c8dca-3f52-40fc-bdb7-dede46ffbcc9" providerId="ADAL" clId="{0C66DC76-5B90-48AA-9204-9A2B6409FD2D}" dt="2020-04-12T16:57:58.054" v="2" actId="47"/>
        <pc:sldMkLst>
          <pc:docMk/>
          <pc:sldMk cId="0" sldId="310"/>
        </pc:sldMkLst>
      </pc:sldChg>
      <pc:sldChg chg="del">
        <pc:chgData name="Táňa Fikarová" userId="6a3c8dca-3f52-40fc-bdb7-dede46ffbcc9" providerId="ADAL" clId="{0C66DC76-5B90-48AA-9204-9A2B6409FD2D}" dt="2020-04-12T16:57:59.090" v="3" actId="47"/>
        <pc:sldMkLst>
          <pc:docMk/>
          <pc:sldMk cId="0" sldId="311"/>
        </pc:sldMkLst>
      </pc:sldChg>
      <pc:sldChg chg="del">
        <pc:chgData name="Táňa Fikarová" userId="6a3c8dca-3f52-40fc-bdb7-dede46ffbcc9" providerId="ADAL" clId="{0C66DC76-5B90-48AA-9204-9A2B6409FD2D}" dt="2020-04-12T16:58:00.139" v="4" actId="47"/>
        <pc:sldMkLst>
          <pc:docMk/>
          <pc:sldMk cId="0" sldId="312"/>
        </pc:sldMkLst>
      </pc:sldChg>
      <pc:sldChg chg="del">
        <pc:chgData name="Táňa Fikarová" userId="6a3c8dca-3f52-40fc-bdb7-dede46ffbcc9" providerId="ADAL" clId="{0C66DC76-5B90-48AA-9204-9A2B6409FD2D}" dt="2020-04-12T16:58:09.296" v="5" actId="47"/>
        <pc:sldMkLst>
          <pc:docMk/>
          <pc:sldMk cId="888939330" sldId="314"/>
        </pc:sldMkLst>
      </pc:sldChg>
      <pc:sldChg chg="del">
        <pc:chgData name="Táňa Fikarová" userId="6a3c8dca-3f52-40fc-bdb7-dede46ffbcc9" providerId="ADAL" clId="{0C66DC76-5B90-48AA-9204-9A2B6409FD2D}" dt="2020-04-12T16:58:32.650" v="6" actId="47"/>
        <pc:sldMkLst>
          <pc:docMk/>
          <pc:sldMk cId="3250921856" sldId="317"/>
        </pc:sldMkLst>
      </pc:sldChg>
      <pc:sldChg chg="modSp">
        <pc:chgData name="Táňa Fikarová" userId="6a3c8dca-3f52-40fc-bdb7-dede46ffbcc9" providerId="ADAL" clId="{0C66DC76-5B90-48AA-9204-9A2B6409FD2D}" dt="2020-04-12T16:57:50.923" v="0" actId="20577"/>
        <pc:sldMkLst>
          <pc:docMk/>
          <pc:sldMk cId="2466682738" sldId="321"/>
        </pc:sldMkLst>
        <pc:spChg chg="mod">
          <ac:chgData name="Táňa Fikarová" userId="6a3c8dca-3f52-40fc-bdb7-dede46ffbcc9" providerId="ADAL" clId="{0C66DC76-5B90-48AA-9204-9A2B6409FD2D}" dt="2020-04-12T16:57:50.923" v="0" actId="20577"/>
          <ac:spMkLst>
            <pc:docMk/>
            <pc:sldMk cId="2466682738" sldId="321"/>
            <ac:spMk id="3" creationId="{A19592CA-10A1-44B0-BA8F-658FB374298D}"/>
          </ac:spMkLst>
        </pc:spChg>
      </pc:sldChg>
      <pc:sldChg chg="modSp new">
        <pc:chgData name="Táňa Fikarová" userId="6a3c8dca-3f52-40fc-bdb7-dede46ffbcc9" providerId="ADAL" clId="{0C66DC76-5B90-48AA-9204-9A2B6409FD2D}" dt="2020-04-12T17:00:12.939" v="175" actId="20577"/>
        <pc:sldMkLst>
          <pc:docMk/>
          <pc:sldMk cId="2881366454" sldId="322"/>
        </pc:sldMkLst>
        <pc:spChg chg="mod">
          <ac:chgData name="Táňa Fikarová" userId="6a3c8dca-3f52-40fc-bdb7-dede46ffbcc9" providerId="ADAL" clId="{0C66DC76-5B90-48AA-9204-9A2B6409FD2D}" dt="2020-04-12T16:59:51.569" v="69" actId="20577"/>
          <ac:spMkLst>
            <pc:docMk/>
            <pc:sldMk cId="2881366454" sldId="322"/>
            <ac:spMk id="2" creationId="{AAB89196-D3C9-43D4-A304-77AA1A3B1E76}"/>
          </ac:spMkLst>
        </pc:spChg>
        <pc:spChg chg="mod">
          <ac:chgData name="Táňa Fikarová" userId="6a3c8dca-3f52-40fc-bdb7-dede46ffbcc9" providerId="ADAL" clId="{0C66DC76-5B90-48AA-9204-9A2B6409FD2D}" dt="2020-04-12T17:00:12.939" v="175" actId="20577"/>
          <ac:spMkLst>
            <pc:docMk/>
            <pc:sldMk cId="2881366454" sldId="322"/>
            <ac:spMk id="3" creationId="{25ACF197-4D0F-438B-AC80-678E21E608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D3E6-5F62-4FF5-86F0-FC7974C6EA70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7C3E-0028-4E8D-9CEC-D4EA8EAB7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48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7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5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10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2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80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00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4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72C311-E018-4296-8796-8DCEDEF5C6D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B8E1C-C0A9-4E6E-8448-1BFC2CA49D2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0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meta-ops.e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Diagnostika žáka</a:t>
            </a:r>
            <a:br>
              <a:rPr lang="cs-CZ" dirty="0"/>
            </a:br>
            <a:r>
              <a:rPr lang="cs-CZ" dirty="0"/>
              <a:t>(psychologické metody)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Táňa Fikarová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Dělení psychodiagnostických metod</a:t>
            </a:r>
            <a:endParaRPr lang="cs-CZ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84314"/>
            <a:ext cx="8496300" cy="5373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KLINICKÉ METODY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PSYCHOMETRICKÉ METODY: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testy</a:t>
            </a:r>
            <a:r>
              <a:rPr lang="cs-CZ" dirty="0"/>
              <a:t> –  osobnosti, inteligence, speciálních schopností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dotazníky</a:t>
            </a:r>
            <a:r>
              <a:rPr lang="cs-CZ" dirty="0"/>
              <a:t>  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projektivní metody</a:t>
            </a:r>
            <a:r>
              <a:rPr lang="cs-CZ" dirty="0"/>
              <a:t> – verbální, grafické, m. volby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kresebné metody</a:t>
            </a:r>
            <a:r>
              <a:rPr lang="cs-CZ" dirty="0"/>
              <a:t> – jako projektivní metoda, měření úrovně rozumových schopností, </a:t>
            </a:r>
            <a:r>
              <a:rPr lang="cs-CZ" dirty="0" err="1"/>
              <a:t>senzomotorických</a:t>
            </a:r>
            <a:r>
              <a:rPr lang="cs-CZ" dirty="0"/>
              <a:t> dovedností, kreativity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vývojová diagnostika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b="1" dirty="0"/>
              <a:t>neuropsychologické metody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7E194-A66C-4050-A695-0A38026D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Klinické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4A712-81D9-4280-9B47-13A83E91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Tyto metody nejsou psychometricky podloženy</a:t>
            </a:r>
          </a:p>
          <a:p>
            <a:r>
              <a:rPr lang="cs-CZ" dirty="0"/>
              <a:t>Získané údaje mají kvalitativní charakter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Pozorování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Rozhovor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Anamnéza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Analýza produktů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52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/>
              <a:t>POZOROVÁNÍ: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pozorování volné, orientační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pozorování zaměřené, systematické, kontrolované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b="1" dirty="0"/>
              <a:t>1. zásada plánovitosti</a:t>
            </a:r>
            <a:r>
              <a:rPr lang="cs-CZ" dirty="0"/>
              <a:t>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b="1" dirty="0"/>
              <a:t>2. zásada systematičnosti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b="1" dirty="0"/>
              <a:t>3. zásada přesnosti a objektivity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pozorování klienta během vyšetření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/>
              <a:t>pozorování jako samostatná dg. Metoda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dirty="0"/>
              <a:t>- </a:t>
            </a:r>
            <a:r>
              <a:rPr lang="cs-CZ" i="1" dirty="0"/>
              <a:t>záznam, schéma nebo protokol pozorování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75892-8D2E-4B24-ADBD-D745CF8B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pozorujeme?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A3ACD-8362-44DF-A8B3-B5876446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5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pozorování se zaměřujeme na: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mimiku</a:t>
            </a:r>
            <a:r>
              <a:rPr lang="cs-CZ" dirty="0"/>
              <a:t> – výrazy emocí v obličeje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pantomimiku</a:t>
            </a:r>
            <a:r>
              <a:rPr lang="cs-CZ" dirty="0"/>
              <a:t> – celkový obraz fyzického postoje, držení těla i jeho pohybu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gestiku </a:t>
            </a:r>
            <a:r>
              <a:rPr lang="cs-CZ" dirty="0"/>
              <a:t>– doprovodné pohyby rukou a paží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řeč </a:t>
            </a:r>
            <a:r>
              <a:rPr lang="cs-CZ" dirty="0"/>
              <a:t>– Tón, rychlost, zadrhávání, slovní zásoba, přiléhavost odpovědí, spontánnost, srozumitelnost, hovorové výrazy, řečové vady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projevy emocí </a:t>
            </a:r>
            <a:r>
              <a:rPr lang="cs-CZ" dirty="0"/>
              <a:t> - výskyt, intenzita, ovládání, verbální i neverbální</a:t>
            </a:r>
            <a:endParaRPr lang="cs-CZ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sociální chování </a:t>
            </a:r>
            <a:r>
              <a:rPr lang="cs-CZ" dirty="0"/>
              <a:t>- Vztahy ve třídě, chování k vrstevníkům, k dospělým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vztah k objektům</a:t>
            </a:r>
            <a:r>
              <a:rPr lang="cs-CZ" dirty="0"/>
              <a:t> – zacházení s předměty</a:t>
            </a:r>
            <a:endParaRPr lang="cs-CZ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vztah k sobě </a:t>
            </a:r>
            <a:r>
              <a:rPr lang="cs-CZ" dirty="0"/>
              <a:t>– sebevědomí, sebehodnocení apod.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8F911-EBB1-4FC8-A01E-5EFA62F0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3D181DE-9766-4838-A052-D1EA41F2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„Aby dokázal člověk dobře naslouchat, musí nejdřív umět mlčet.“</a:t>
            </a:r>
          </a:p>
          <a:p>
            <a:pPr marL="0" indent="0" algn="ctr">
              <a:buNone/>
            </a:pPr>
            <a:r>
              <a:rPr lang="cs-CZ" b="1" dirty="0"/>
              <a:t>aneb</a:t>
            </a:r>
          </a:p>
          <a:p>
            <a:pPr marL="0" indent="0" algn="ctr">
              <a:buNone/>
            </a:pPr>
            <a:r>
              <a:rPr lang="cs-CZ" b="1" dirty="0"/>
              <a:t>Ne nadarmo máme dvě uši, ale jen jednu pusu.</a:t>
            </a:r>
          </a:p>
          <a:p>
            <a:pPr marL="0" indent="0" algn="ctr">
              <a:buNone/>
            </a:pPr>
            <a:endParaRPr lang="cs-CZ" b="1" dirty="0"/>
          </a:p>
          <a:p>
            <a:r>
              <a:rPr lang="cs-CZ" dirty="0"/>
              <a:t>Rozhovor je i prostředkem navázání kontaktu s dítětem</a:t>
            </a:r>
          </a:p>
          <a:p>
            <a:r>
              <a:rPr lang="cs-CZ" dirty="0"/>
              <a:t>Nejlépe se mu naučíme pozorování a náslechy u odborníka</a:t>
            </a:r>
          </a:p>
          <a:p>
            <a:r>
              <a:rPr lang="cs-CZ" dirty="0"/>
              <a:t>Vysvětlit dítěti účel rozhovoru</a:t>
            </a:r>
          </a:p>
          <a:p>
            <a:r>
              <a:rPr lang="cs-CZ" dirty="0"/>
              <a:t>Při diagnostickém rozhovoru nesoudíme, nemoralizujeme, nevnucujeme své názory, pouze vyjadřujeme pochopení</a:t>
            </a:r>
          </a:p>
        </p:txBody>
      </p:sp>
    </p:spTree>
    <p:extLst>
      <p:ext uri="{BB962C8B-B14F-4D97-AF65-F5344CB8AC3E}">
        <p14:creationId xmlns:p14="http://schemas.microsoft.com/office/powerpoint/2010/main" val="207268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109D6-BA8C-4BE2-A58C-A775449E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93AD-5375-41A6-B7D1-57430D0D4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Přizpůsobit řeč dítěti, pozor na mazlivý tón nebo naopak na výslech</a:t>
            </a:r>
          </a:p>
          <a:p>
            <a:r>
              <a:rPr lang="cs-CZ" dirty="0"/>
              <a:t>Postupovat od snazších k náročnějším tématům</a:t>
            </a:r>
          </a:p>
          <a:p>
            <a:r>
              <a:rPr lang="cs-CZ" dirty="0"/>
              <a:t>Může se objevit:</a:t>
            </a:r>
          </a:p>
          <a:p>
            <a:pPr lvl="1"/>
            <a:r>
              <a:rPr lang="cs-CZ" dirty="0"/>
              <a:t>Nervozita, nedůvěra, sebepodceňování, předvádění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037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2BEC0-8EFD-48E1-86CC-46945BDC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4FD3C8-4F5A-4273-AF79-A50EFBC8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Nechceme dostávat odpovědi ano-ne</a:t>
            </a:r>
          </a:p>
          <a:p>
            <a:r>
              <a:rPr lang="cs-CZ" dirty="0"/>
              <a:t>Neměli bychom hovořit více než 30% času</a:t>
            </a:r>
          </a:p>
          <a:p>
            <a:pPr marL="0" indent="0">
              <a:buNone/>
            </a:pPr>
            <a:r>
              <a:rPr lang="cs-CZ" b="1" dirty="0"/>
              <a:t>a.  Přímé otázky</a:t>
            </a:r>
          </a:p>
          <a:p>
            <a:pPr marL="0" indent="0">
              <a:buNone/>
            </a:pPr>
            <a:r>
              <a:rPr lang="cs-CZ" i="1" dirty="0"/>
              <a:t>	„Utrácíš zbytečně a často?“ Unavuje tě vyučování?“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b.  Nepřímé (nedirektivní otázky)</a:t>
            </a:r>
          </a:p>
          <a:p>
            <a:pPr marL="0" indent="0">
              <a:buNone/>
            </a:pPr>
            <a:r>
              <a:rPr lang="cs-CZ" i="1" dirty="0"/>
              <a:t>	„Jak se cítíš na konci vyučování?“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c.  Projektivní </a:t>
            </a:r>
          </a:p>
          <a:p>
            <a:pPr marL="0" indent="0">
              <a:buNone/>
            </a:pPr>
            <a:r>
              <a:rPr lang="cs-CZ" sz="1800" i="1" dirty="0"/>
              <a:t>	„Co soudíš o dětech, které něco koupí a moc neuvažují, jestli to potřebují?“ „Jak se cítí většina dětí na konci vyučování?“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03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ROZHOVOR:</a:t>
            </a:r>
            <a:endParaRPr lang="cs-CZ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 marL="609600" indent="-609600">
              <a:buNone/>
            </a:pPr>
            <a:endParaRPr lang="cs-CZ" b="1" dirty="0"/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 NEŘÍZENÝ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 ŘÍZENÝ:</a:t>
            </a:r>
          </a:p>
          <a:p>
            <a:pPr marL="609600" indent="-609600">
              <a:buClr>
                <a:schemeClr val="tx1"/>
              </a:buClr>
              <a:buFontTx/>
              <a:buAutoNum type="alphaLcPeriod"/>
            </a:pPr>
            <a:r>
              <a:rPr lang="cs-CZ" dirty="0"/>
              <a:t>Strukturovaný</a:t>
            </a:r>
          </a:p>
          <a:p>
            <a:pPr marL="609600" indent="-609600">
              <a:buClr>
                <a:schemeClr val="tx1"/>
              </a:buClr>
              <a:buFontTx/>
              <a:buAutoNum type="alphaLcPeriod"/>
            </a:pPr>
            <a:r>
              <a:rPr lang="cs-CZ" dirty="0"/>
              <a:t>částečně strukturovaný</a:t>
            </a:r>
          </a:p>
          <a:p>
            <a:pPr marL="609600" indent="-609600">
              <a:buClr>
                <a:schemeClr val="tx1"/>
              </a:buClr>
              <a:buFontTx/>
              <a:buAutoNum type="alphaLcPeriod"/>
            </a:pPr>
            <a:r>
              <a:rPr lang="cs-CZ" dirty="0"/>
              <a:t>volný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 fáze rozhovoru:</a:t>
            </a:r>
          </a:p>
          <a:p>
            <a:pPr marL="609600" indent="-609600">
              <a:buClr>
                <a:schemeClr val="tx1"/>
              </a:buClr>
            </a:pPr>
            <a:r>
              <a:rPr lang="cs-CZ" dirty="0"/>
              <a:t>úvodní fáze – navázání kontaktu   </a:t>
            </a:r>
          </a:p>
          <a:p>
            <a:pPr marL="609600" indent="-609600">
              <a:buClr>
                <a:schemeClr val="tx1"/>
              </a:buClr>
            </a:pPr>
            <a:r>
              <a:rPr lang="cs-CZ" dirty="0"/>
              <a:t>jádro rozhovoru – získávání informací</a:t>
            </a:r>
          </a:p>
          <a:p>
            <a:pPr marL="609600" indent="-609600">
              <a:buClr>
                <a:schemeClr val="tx1"/>
              </a:buClr>
            </a:pPr>
            <a:r>
              <a:rPr lang="cs-CZ" dirty="0"/>
              <a:t>závěr rozhovoru – naladění klienta na další spolupráci</a:t>
            </a: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12F5A-4447-413E-94C9-615E8E13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vedení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9F0E8-B063-49BC-B43F-BA0D4E6E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Otázky formulované jasně způsobem, kterému dotazovaný rozumí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Klademe vždy pouze jednu otázku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Otázky doplňujeme sondážními otázkami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Udržujeme si neutrální postoj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Vytváříme vztah vzájemné důvěry, vstřícnosti, zájmu.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3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DBCE3-EDDC-45FA-A35E-7BB0BCA3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diagnostikujeme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9592CA-10A1-44B0-BA8F-658FB374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 ve školském poradenském zařízení provádí diagnostiku za účelem </a:t>
            </a:r>
            <a:r>
              <a:rPr lang="cs-CZ" b="1" dirty="0"/>
              <a:t>zjištění příčin v tomto případě výukových problémů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Prostřednictvím výkonových testů a testů speciálních schopností zjišťuje, zda školní výkon odpovídá/neodpovídá nadání a schopnostem dítěte. </a:t>
            </a:r>
          </a:p>
          <a:p>
            <a:r>
              <a:rPr lang="cs-CZ" dirty="0"/>
              <a:t>Při zjištěné diskrepanci v této oblasti zjišťuje možné příčiny – SPU, ADHD, Aspergerův syndrom, osobnostní rysy dítěte, nepřiměřené výchovné postupy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682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Techniky vedení rozhovoru:</a:t>
            </a:r>
            <a:br>
              <a:rPr lang="cs-CZ" dirty="0"/>
            </a:br>
            <a:endParaRPr lang="cs-CZ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/>
              <a:t>kladení otázek: </a:t>
            </a:r>
            <a:r>
              <a:rPr lang="cs-CZ" dirty="0"/>
              <a:t>přímé, nepřímé, projektivní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jednoduché akceptace</a:t>
            </a:r>
            <a:r>
              <a:rPr lang="cs-CZ" dirty="0"/>
              <a:t> –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zachycení a objasnění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parafrázování </a:t>
            </a:r>
            <a:r>
              <a:rPr lang="cs-CZ" dirty="0"/>
              <a:t>– opakování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interpretace </a:t>
            </a:r>
            <a:r>
              <a:rPr lang="cs-CZ" dirty="0"/>
              <a:t> - pouze pokud je klient připraven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ujištění </a:t>
            </a:r>
            <a:r>
              <a:rPr lang="cs-CZ" dirty="0"/>
              <a:t>– odstranění zábran a úzkosti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používání pomlk</a:t>
            </a:r>
            <a:r>
              <a:rPr lang="cs-CZ" dirty="0"/>
              <a:t> – poskytnout prostor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80ED3-CB7D-4BAA-98A3-93D0AE9A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 výběr otázek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CAA7AE-F6CB-427B-ABC6-6F6694E1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musí mít vztah k výzkumnému problému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typ a forma otázky musí odpovídat typu a charakteru informace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musí být jasná a nedvojsmyslná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nemá být sugestivní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nemá stavět na informacích, které respondent nezná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má být formulována tak, aby byla emocionálně přijatelná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otázka nemá navádět k sociálně žádoucím odpovědím.</a:t>
            </a:r>
          </a:p>
        </p:txBody>
      </p:sp>
    </p:spTree>
    <p:extLst>
      <p:ext uri="{BB962C8B-B14F-4D97-AF65-F5344CB8AC3E}">
        <p14:creationId xmlns:p14="http://schemas.microsoft.com/office/powerpoint/2010/main" val="764428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24DC4-54F3-486F-A144-9693B6D1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Zaznamenání rozhovoru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A023D7-8270-4E1F-A7D5-A15F55739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Nahrávání/ zápis přímo při rozhovoru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Předem se domluvit s dítětem, vysvětlit, proč je to důležité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Ihned po rozhovoru zaznamenat také pozorování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Připravit si předem arch s otázkami a s místem pro vepsání odpovědí</a:t>
            </a:r>
          </a:p>
        </p:txBody>
      </p:sp>
    </p:spTree>
    <p:extLst>
      <p:ext uri="{BB962C8B-B14F-4D97-AF65-F5344CB8AC3E}">
        <p14:creationId xmlns:p14="http://schemas.microsoft.com/office/powerpoint/2010/main" val="173029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/>
              <a:t>= zjišťování údajů z minulosti, které mají významný vztah k poznání osobnosti.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Cílem je získání a kategorizace relevantních údajů z minulosti, které pomáhají vysvětlit současný stav.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Anamnézu snímáme metodou řízeného rozhovoru, v jehož průběhu pořizujeme podrobný zápis.</a:t>
            </a:r>
            <a:endParaRPr lang="cs-CZ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119F6-4B09-48B7-8C86-2BFE8C89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zjišťuje anamnéza?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5F07B-64B1-46E7-AD7C-7008FAC1A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27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Psychologická anamnéza se zaměřujeme na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rodinné anamnestické údaje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nukleární rodinu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dirty="0"/>
              <a:t> </a:t>
            </a:r>
            <a:r>
              <a:rPr lang="cs-CZ" b="1" dirty="0"/>
              <a:t>sourozence</a:t>
            </a:r>
            <a:endParaRPr lang="cs-CZ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prenatální období a porod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raný vývoj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další vývoj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</a:t>
            </a:r>
            <a:r>
              <a:rPr lang="cs-CZ" b="1" dirty="0" err="1"/>
              <a:t>scholaritu</a:t>
            </a:r>
            <a:endParaRPr lang="cs-CZ" b="1" dirty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 dirty="0"/>
              <a:t> somatické zdraví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41313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Dále: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/>
              <a:t> </a:t>
            </a:r>
            <a:r>
              <a:rPr lang="cs-CZ" b="1"/>
              <a:t>emocionální vývoj</a:t>
            </a:r>
            <a:endParaRPr lang="cs-CZ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/>
              <a:t> </a:t>
            </a:r>
            <a:r>
              <a:rPr lang="cs-CZ" b="1"/>
              <a:t>vývoj postojů k hodnotám</a:t>
            </a:r>
            <a:endParaRPr lang="cs-CZ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vývoj sociálních vztahů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návyky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zájmy, aktivity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výchovné potíže, poruchy chování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cs-CZ" b="1"/>
              <a:t> vývoj abnormních, hraničních nebo patických jevů </a:t>
            </a:r>
            <a:r>
              <a:rPr lang="cs-CZ"/>
              <a:t>– popis potíží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ANALÝZA SPONTÁNNÍCH PRODUKTŮ: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847850" y="1412876"/>
            <a:ext cx="8496300" cy="5040313"/>
          </a:xfrm>
        </p:spPr>
        <p:txBody>
          <a:bodyPr/>
          <a:lstStyle/>
          <a:p>
            <a:pPr marL="609600" indent="-609600">
              <a:buNone/>
            </a:pPr>
            <a:endParaRPr lang="cs-CZ" dirty="0"/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kresby nebo malby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výtvory z hlíny nebo písku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výsledek hry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stavby figurek v písku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básně a jiná literární činnost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dopisy, deníky a jiné osobní dokumenty</a:t>
            </a:r>
          </a:p>
          <a:p>
            <a:pPr marL="609600" indent="-609600">
              <a:buClr>
                <a:schemeClr val="tx1"/>
              </a:buClr>
              <a:buBlip>
                <a:blip r:embed="rId2"/>
              </a:buBlip>
            </a:pPr>
            <a:r>
              <a:rPr lang="cs-CZ" dirty="0"/>
              <a:t>písmo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65793-42DA-44AB-A34C-AA5EF890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Psychometrické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34965-E5F9-4D8E-81DC-184CFEF1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531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024063" y="857250"/>
            <a:ext cx="8229600" cy="704850"/>
          </a:xfrm>
        </p:spPr>
        <p:txBody>
          <a:bodyPr/>
          <a:lstStyle/>
          <a:p>
            <a:r>
              <a:rPr lang="cs-CZ" sz="4000" dirty="0"/>
              <a:t>Klasifikace psychologických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625" y="1785939"/>
            <a:ext cx="8229600" cy="4389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Výkonové testy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Testy inteligence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Testy speciálních schopností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Testy (</a:t>
            </a:r>
            <a:r>
              <a:rPr lang="cs-CZ" dirty="0" err="1"/>
              <a:t>organicity</a:t>
            </a:r>
            <a:r>
              <a:rPr lang="cs-CZ" dirty="0"/>
              <a:t>) orientované na kognitivní deficit</a:t>
            </a:r>
          </a:p>
          <a:p>
            <a:pPr>
              <a:spcBef>
                <a:spcPts val="2400"/>
              </a:spcBef>
              <a:defRPr/>
            </a:pPr>
            <a:r>
              <a:rPr lang="cs-CZ" dirty="0"/>
              <a:t>Testy osobnosti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Projektivní testy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Dotazníky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cs-CZ" dirty="0"/>
              <a:t>Objektivní testy osobnosti</a:t>
            </a:r>
          </a:p>
          <a:p>
            <a:pPr>
              <a:spcBef>
                <a:spcPts val="1800"/>
              </a:spcBef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dirty="0"/>
              <a:t>Přístrojové metody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vědecká disciplína, která vyvíjí a využívá metody k posouzení důležitých vlastností lidí, skupin, situací, institucí a dokonce objektů a událostí.</a:t>
            </a:r>
          </a:p>
        </p:txBody>
      </p:sp>
    </p:spTree>
    <p:extLst>
      <p:ext uri="{BB962C8B-B14F-4D97-AF65-F5344CB8AC3E}">
        <p14:creationId xmlns:p14="http://schemas.microsoft.com/office/powerpoint/2010/main" val="3174893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5CC87-E256-4896-9891-5A740C35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Diagnostika intelektu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2A2CF-F057-4830-9394-F96BD6ADB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dětí do 13 let vždy individuálně</a:t>
            </a:r>
          </a:p>
          <a:p>
            <a:r>
              <a:rPr lang="cs-CZ" dirty="0"/>
              <a:t>Od 13 let je možné použít skupinové testové metody</a:t>
            </a:r>
          </a:p>
          <a:p>
            <a:r>
              <a:rPr lang="cs-CZ" dirty="0"/>
              <a:t>Testuje a interpretuje pouze psycholog</a:t>
            </a:r>
          </a:p>
          <a:p>
            <a:r>
              <a:rPr lang="cs-CZ" dirty="0"/>
              <a:t>Test trvá 1- 1,5h, dle individuálního pracovního tempa dítěte</a:t>
            </a:r>
          </a:p>
          <a:p>
            <a:r>
              <a:rPr lang="cs-CZ" dirty="0"/>
              <a:t>Výsledkem je vyhodnocení verbální a neverbální stránky intelektu, interpretace výsledků rodičům</a:t>
            </a:r>
          </a:p>
        </p:txBody>
      </p:sp>
    </p:spTree>
    <p:extLst>
      <p:ext uri="{BB962C8B-B14F-4D97-AF65-F5344CB8AC3E}">
        <p14:creationId xmlns:p14="http://schemas.microsoft.com/office/powerpoint/2010/main" val="2103452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5CC87-E256-4896-9891-5A740C35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Diagnostika intelektu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2A2CF-F057-4830-9394-F96BD6ADB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IDS INTELLIGENCE AND DEVELOPMENT SCALES | Pracownia Testów Psychologicznych">
            <a:extLst>
              <a:ext uri="{FF2B5EF4-FFF2-40B4-BE49-F238E27FC236}">
                <a16:creationId xmlns:a16="http://schemas.microsoft.com/office/drawing/2014/main" id="{B303BB0A-9804-4DE0-91EE-E34BF63FD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6679504" cy="49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SC-V Wechsler Intelligence Scale for Children - Fifth Ed">
            <a:extLst>
              <a:ext uri="{FF2B5EF4-FFF2-40B4-BE49-F238E27FC236}">
                <a16:creationId xmlns:a16="http://schemas.microsoft.com/office/drawing/2014/main" id="{0B4AD9C2-BB96-496E-B5F8-C616E4E2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5680"/>
            <a:ext cx="6191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odcock Johnson Assessment - YouTube">
            <a:extLst>
              <a:ext uri="{FF2B5EF4-FFF2-40B4-BE49-F238E27FC236}">
                <a16:creationId xmlns:a16="http://schemas.microsoft.com/office/drawing/2014/main" id="{6F028F2F-D963-4C48-BE62-C3ACD016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9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992313" y="908050"/>
            <a:ext cx="8229600" cy="704850"/>
          </a:xfrm>
        </p:spPr>
        <p:txBody>
          <a:bodyPr/>
          <a:lstStyle/>
          <a:p>
            <a:r>
              <a:rPr lang="cs-CZ" sz="4000" dirty="0"/>
              <a:t>Testy inteligence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Testy jednodimenzionální a komplexní</a:t>
            </a:r>
          </a:p>
          <a:p>
            <a:r>
              <a:rPr lang="cs-CZ" dirty="0"/>
              <a:t>Inteligenční kvocient (Stern), deviační inteligenční kvocient</a:t>
            </a:r>
          </a:p>
          <a:p>
            <a:r>
              <a:rPr lang="cs-CZ" dirty="0" err="1"/>
              <a:t>Spearman</a:t>
            </a:r>
            <a:r>
              <a:rPr lang="cs-CZ" dirty="0"/>
              <a:t> – faktor obecné inteligence – g-faktor</a:t>
            </a:r>
          </a:p>
          <a:p>
            <a:r>
              <a:rPr lang="cs-CZ" dirty="0" err="1"/>
              <a:t>Thurstone</a:t>
            </a:r>
            <a:r>
              <a:rPr lang="cs-CZ" dirty="0"/>
              <a:t> – 7 faktorů</a:t>
            </a:r>
          </a:p>
          <a:p>
            <a:r>
              <a:rPr lang="cs-CZ" dirty="0" err="1"/>
              <a:t>Guilford</a:t>
            </a:r>
            <a:r>
              <a:rPr lang="cs-CZ" dirty="0"/>
              <a:t> – konvergentní x divergentní myšlení</a:t>
            </a:r>
          </a:p>
          <a:p>
            <a:r>
              <a:rPr lang="cs-CZ" dirty="0" err="1"/>
              <a:t>Cattel</a:t>
            </a:r>
            <a:r>
              <a:rPr lang="cs-CZ" dirty="0"/>
              <a:t> – fluidní x krystalizovaná inteligence</a:t>
            </a:r>
          </a:p>
          <a:p>
            <a:r>
              <a:rPr lang="cs-CZ" dirty="0"/>
              <a:t>Inteligence sociální a emoční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704850"/>
          </a:xfrm>
        </p:spPr>
        <p:txBody>
          <a:bodyPr/>
          <a:lstStyle/>
          <a:p>
            <a:r>
              <a:rPr lang="cs-CZ" sz="4000" dirty="0"/>
              <a:t>Testy inteligence 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614488" y="1938339"/>
            <a:ext cx="8229600" cy="4808537"/>
          </a:xfrm>
        </p:spPr>
        <p:txBody>
          <a:bodyPr/>
          <a:lstStyle/>
          <a:p>
            <a:r>
              <a:rPr lang="cs-CZ" sz="2400" dirty="0" err="1"/>
              <a:t>Ravenovy</a:t>
            </a:r>
            <a:r>
              <a:rPr lang="cs-CZ" sz="2400" dirty="0"/>
              <a:t> testy</a:t>
            </a:r>
            <a:endParaRPr lang="cs-CZ" sz="3600" dirty="0"/>
          </a:p>
          <a:p>
            <a:pPr lvl="1"/>
            <a:r>
              <a:rPr lang="cs-CZ" sz="1800" dirty="0" err="1"/>
              <a:t>Ravenovy</a:t>
            </a:r>
            <a:r>
              <a:rPr lang="cs-CZ" sz="1800" dirty="0"/>
              <a:t> progresivní matice – 1938</a:t>
            </a:r>
          </a:p>
          <a:p>
            <a:pPr lvl="1"/>
            <a:r>
              <a:rPr lang="cs-CZ" sz="1800" dirty="0"/>
              <a:t>Barevné progresivní matice – 1947, </a:t>
            </a:r>
            <a:r>
              <a:rPr lang="cs-CZ" sz="1800" dirty="0" err="1"/>
              <a:t>Advanced</a:t>
            </a:r>
            <a:r>
              <a:rPr lang="cs-CZ" sz="1800" dirty="0"/>
              <a:t> – 1943</a:t>
            </a:r>
          </a:p>
          <a:p>
            <a:r>
              <a:rPr lang="cs-CZ" sz="2400" dirty="0" err="1"/>
              <a:t>Wechsler</a:t>
            </a:r>
            <a:endParaRPr lang="cs-CZ" sz="3600" dirty="0"/>
          </a:p>
          <a:p>
            <a:pPr lvl="1"/>
            <a:r>
              <a:rPr lang="cs-CZ" sz="1800" dirty="0" err="1"/>
              <a:t>Wechsler</a:t>
            </a:r>
            <a:r>
              <a:rPr lang="cs-CZ" sz="1800" dirty="0"/>
              <a:t> </a:t>
            </a:r>
            <a:r>
              <a:rPr lang="cs-CZ" sz="1800" dirty="0" err="1"/>
              <a:t>Bellevue</a:t>
            </a:r>
            <a:r>
              <a:rPr lang="cs-CZ" sz="1800" dirty="0"/>
              <a:t> – 1939</a:t>
            </a:r>
            <a:endParaRPr lang="cs-CZ" sz="2800" dirty="0"/>
          </a:p>
          <a:p>
            <a:pPr lvl="1"/>
            <a:r>
              <a:rPr lang="cs-CZ" sz="1800" dirty="0"/>
              <a:t>WISC III - IV – </a:t>
            </a:r>
            <a:r>
              <a:rPr lang="cs-CZ" sz="1800" dirty="0" err="1"/>
              <a:t>Wechsler</a:t>
            </a:r>
            <a:r>
              <a:rPr lang="cs-CZ" sz="1800" dirty="0"/>
              <a:t> Inteligence </a:t>
            </a:r>
            <a:r>
              <a:rPr lang="cs-CZ" sz="1800" dirty="0" err="1"/>
              <a:t>Scale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Children</a:t>
            </a:r>
            <a:r>
              <a:rPr lang="cs-CZ" sz="1800" dirty="0"/>
              <a:t> – 1949</a:t>
            </a:r>
            <a:endParaRPr lang="cs-CZ" sz="2800" dirty="0"/>
          </a:p>
          <a:p>
            <a:pPr lvl="1"/>
            <a:r>
              <a:rPr lang="cs-CZ" sz="1800" dirty="0"/>
              <a:t>WAIS IV – </a:t>
            </a:r>
            <a:r>
              <a:rPr lang="cs-CZ" sz="1800" dirty="0" err="1"/>
              <a:t>Wechsler</a:t>
            </a:r>
            <a:r>
              <a:rPr lang="cs-CZ" sz="1800" dirty="0"/>
              <a:t> </a:t>
            </a:r>
            <a:r>
              <a:rPr lang="cs-CZ" sz="1800" dirty="0" err="1"/>
              <a:t>Adult</a:t>
            </a:r>
            <a:r>
              <a:rPr lang="cs-CZ" sz="1800" dirty="0"/>
              <a:t> Inteligence </a:t>
            </a:r>
            <a:r>
              <a:rPr lang="cs-CZ" sz="1800" dirty="0" err="1"/>
              <a:t>Scale</a:t>
            </a:r>
            <a:r>
              <a:rPr lang="cs-CZ" sz="1800" dirty="0"/>
              <a:t> – 1955 </a:t>
            </a:r>
            <a:endParaRPr lang="cs-CZ" sz="2800" dirty="0"/>
          </a:p>
          <a:p>
            <a:pPr lvl="1"/>
            <a:r>
              <a:rPr lang="cs-CZ" sz="1800" dirty="0"/>
              <a:t>WPPSI – </a:t>
            </a:r>
            <a:r>
              <a:rPr lang="cs-CZ" sz="1800" dirty="0" err="1"/>
              <a:t>Wechsler</a:t>
            </a:r>
            <a:r>
              <a:rPr lang="cs-CZ" sz="1800" dirty="0"/>
              <a:t> </a:t>
            </a:r>
            <a:r>
              <a:rPr lang="cs-CZ" sz="1800" dirty="0" err="1"/>
              <a:t>Preschool</a:t>
            </a:r>
            <a:r>
              <a:rPr lang="cs-CZ" sz="1800" dirty="0"/>
              <a:t> Inteligence </a:t>
            </a:r>
            <a:r>
              <a:rPr lang="cs-CZ" sz="1800" dirty="0" err="1"/>
              <a:t>Scale</a:t>
            </a:r>
            <a:r>
              <a:rPr lang="cs-CZ" sz="1800" dirty="0"/>
              <a:t> – 1966 </a:t>
            </a:r>
            <a:endParaRPr lang="cs-CZ" sz="2800" dirty="0"/>
          </a:p>
          <a:p>
            <a:pPr lvl="1"/>
            <a:r>
              <a:rPr lang="cs-CZ" sz="1800" dirty="0"/>
              <a:t>WAIS – R – 1981</a:t>
            </a:r>
            <a:endParaRPr lang="cs-CZ" sz="2800" dirty="0"/>
          </a:p>
          <a:p>
            <a:r>
              <a:rPr lang="cs-CZ" sz="2400" dirty="0" err="1"/>
              <a:t>Amthauer</a:t>
            </a:r>
            <a:r>
              <a:rPr lang="cs-CZ" sz="2400" dirty="0"/>
              <a:t> (I-S-T)</a:t>
            </a:r>
            <a:endParaRPr lang="cs-CZ" sz="3600" dirty="0"/>
          </a:p>
          <a:p>
            <a:pPr lvl="1"/>
            <a:r>
              <a:rPr lang="cs-CZ" sz="1800" dirty="0"/>
              <a:t>Poprvé vydáno v roce 1953</a:t>
            </a:r>
            <a:endParaRPr lang="cs-CZ" sz="2800" dirty="0"/>
          </a:p>
          <a:p>
            <a:pPr lvl="1"/>
            <a:r>
              <a:rPr lang="cs-CZ" sz="1800" dirty="0"/>
              <a:t>Test struktury inteligence</a:t>
            </a:r>
            <a:endParaRPr lang="cs-CZ" sz="2800" dirty="0"/>
          </a:p>
          <a:p>
            <a:pPr lvl="1"/>
            <a:r>
              <a:rPr lang="cs-CZ" sz="1800" dirty="0"/>
              <a:t>M a W profil</a:t>
            </a:r>
            <a:endParaRPr lang="cs-CZ" sz="3600" dirty="0"/>
          </a:p>
          <a:p>
            <a:endParaRPr lang="cs-CZ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92313" y="836613"/>
            <a:ext cx="8229600" cy="704850"/>
          </a:xfrm>
        </p:spPr>
        <p:txBody>
          <a:bodyPr/>
          <a:lstStyle/>
          <a:p>
            <a:r>
              <a:rPr lang="cs-CZ" sz="3600"/>
              <a:t>Ravenovy matrice</a:t>
            </a:r>
          </a:p>
        </p:txBody>
      </p:sp>
      <p:pic>
        <p:nvPicPr>
          <p:cNvPr id="23555" name="Picture 2" descr="http://www.stuartbell.co.uk/raven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40239" y="1628775"/>
            <a:ext cx="3292475" cy="4389438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024063" y="785813"/>
            <a:ext cx="8229600" cy="704850"/>
          </a:xfrm>
        </p:spPr>
        <p:txBody>
          <a:bodyPr/>
          <a:lstStyle/>
          <a:p>
            <a:r>
              <a:rPr lang="cs-CZ" sz="4000"/>
              <a:t>Testy speciálních schopností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1881188" y="1785938"/>
            <a:ext cx="8229600" cy="36433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400" dirty="0"/>
              <a:t>paměť (WMS, LGT-3)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pozornost (Bourdon, D2, Číselný čtverec) 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kreativity (</a:t>
            </a:r>
            <a:r>
              <a:rPr lang="cs-CZ" sz="2400" dirty="0" err="1"/>
              <a:t>Torrance</a:t>
            </a:r>
            <a:r>
              <a:rPr lang="cs-CZ" sz="2400" dirty="0"/>
              <a:t>,  KREATOS)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technických dovedností 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verbálních, matematických a uměleckých schopností 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popř. testy </a:t>
            </a:r>
            <a:r>
              <a:rPr lang="cs-CZ" sz="2400" dirty="0" err="1"/>
              <a:t>organicity</a:t>
            </a:r>
            <a:r>
              <a:rPr lang="cs-CZ" sz="2400" dirty="0"/>
              <a:t> (</a:t>
            </a:r>
            <a:r>
              <a:rPr lang="cs-CZ" sz="2400" dirty="0" err="1"/>
              <a:t>Benderová</a:t>
            </a:r>
            <a:r>
              <a:rPr lang="cs-CZ" sz="2400" dirty="0"/>
              <a:t>, </a:t>
            </a:r>
            <a:r>
              <a:rPr lang="cs-CZ" sz="2400" dirty="0" err="1"/>
              <a:t>Benton</a:t>
            </a:r>
            <a:r>
              <a:rPr lang="cs-CZ" sz="2400" dirty="0"/>
              <a:t>, </a:t>
            </a:r>
            <a:r>
              <a:rPr lang="cs-CZ" sz="2400" dirty="0" err="1"/>
              <a:t>Grassi</a:t>
            </a:r>
            <a:r>
              <a:rPr lang="cs-CZ" sz="2400" dirty="0"/>
              <a:t>, </a:t>
            </a:r>
            <a:r>
              <a:rPr lang="cs-CZ" sz="2400" dirty="0" err="1"/>
              <a:t>Lurija</a:t>
            </a:r>
            <a:r>
              <a:rPr lang="cs-CZ" sz="240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Sebeposuzovací</a:t>
            </a:r>
            <a:r>
              <a:rPr lang="cs-CZ" dirty="0"/>
              <a:t> testy - dotazníky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osobnostní dotazníky a inventáře (subjektivní testy)</a:t>
            </a:r>
          </a:p>
          <a:p>
            <a:r>
              <a:rPr lang="cs-CZ" dirty="0"/>
              <a:t>Výsledky metody dotazníku jsou často značně zkresleny velkou vnitřní korekcí, autocenzurou některých zkoumaných osob, které usilují odpovídat ve shodě s tzv. sociální </a:t>
            </a:r>
            <a:r>
              <a:rPr lang="cs-CZ" dirty="0" err="1"/>
              <a:t>deziderability</a:t>
            </a:r>
            <a:r>
              <a:rPr lang="cs-CZ" dirty="0"/>
              <a:t> (</a:t>
            </a:r>
            <a:r>
              <a:rPr lang="cs-CZ" i="1" dirty="0"/>
              <a:t>sociální žádoucností)</a:t>
            </a:r>
            <a:r>
              <a:rPr lang="cs-CZ" dirty="0"/>
              <a:t>, tedy adaptivně, nikoliv expresivně (upřímně, ryze, pravdivě).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NEO osobnostní inventář </a:t>
            </a:r>
          </a:p>
          <a:p>
            <a:r>
              <a:rPr lang="pt-BR" b="1" dirty="0"/>
              <a:t>(podle NEO-PI-R P. T. Costy a R. R. McCraee)</a:t>
            </a:r>
          </a:p>
          <a:p>
            <a:r>
              <a:rPr lang="cs-CZ" dirty="0" err="1"/>
              <a:t>Cattelův</a:t>
            </a:r>
            <a:r>
              <a:rPr lang="cs-CZ" dirty="0"/>
              <a:t> </a:t>
            </a:r>
            <a:r>
              <a:rPr lang="cs-CZ" dirty="0" err="1"/>
              <a:t>šestnáctifaktorový</a:t>
            </a:r>
            <a:r>
              <a:rPr lang="cs-CZ"/>
              <a:t> osobnostní </a:t>
            </a:r>
            <a:r>
              <a:rPr lang="cs-CZ" i="1"/>
              <a:t>dotazník</a:t>
            </a:r>
            <a:r>
              <a:rPr lang="cs-CZ"/>
              <a:t> (</a:t>
            </a:r>
            <a:r>
              <a:rPr lang="cs-CZ" i="1"/>
              <a:t>16 PF)</a:t>
            </a:r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89196-D3C9-43D4-A304-77AA1A3B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 osobnosti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ACF197-4D0F-438B-AC80-678E21E60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Rorschachova</a:t>
            </a:r>
            <a:r>
              <a:rPr lang="cs-CZ" dirty="0"/>
              <a:t> metoda</a:t>
            </a:r>
          </a:p>
          <a:p>
            <a:r>
              <a:rPr lang="cs-CZ" dirty="0" err="1"/>
              <a:t>Tématicko</a:t>
            </a:r>
            <a:r>
              <a:rPr lang="cs-CZ" dirty="0"/>
              <a:t>-apercepční test</a:t>
            </a:r>
          </a:p>
          <a:p>
            <a:r>
              <a:rPr lang="cs-CZ" dirty="0"/>
              <a:t>Hand test</a:t>
            </a:r>
          </a:p>
          <a:p>
            <a:r>
              <a:rPr lang="cs-CZ" dirty="0"/>
              <a:t>Kresba postavy</a:t>
            </a:r>
          </a:p>
          <a:p>
            <a:r>
              <a:rPr lang="cs-CZ" dirty="0"/>
              <a:t>Kresba stromu</a:t>
            </a:r>
          </a:p>
        </p:txBody>
      </p:sp>
    </p:spTree>
    <p:extLst>
      <p:ext uri="{BB962C8B-B14F-4D97-AF65-F5344CB8AC3E}">
        <p14:creationId xmlns:p14="http://schemas.microsoft.com/office/powerpoint/2010/main" val="2881366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Typy:</a:t>
            </a:r>
          </a:p>
          <a:p>
            <a:pPr lvl="1"/>
            <a:r>
              <a:rPr lang="cs-CZ" sz="2200" dirty="0"/>
              <a:t>verbální, </a:t>
            </a:r>
          </a:p>
          <a:p>
            <a:pPr lvl="1"/>
            <a:r>
              <a:rPr lang="cs-CZ" sz="2200" dirty="0"/>
              <a:t>grafické,</a:t>
            </a:r>
          </a:p>
          <a:p>
            <a:pPr lvl="1"/>
            <a:r>
              <a:rPr lang="cs-CZ" sz="2200" dirty="0"/>
              <a:t>Manipulační</a:t>
            </a:r>
          </a:p>
          <a:p>
            <a:pPr lvl="1"/>
            <a:endParaRPr lang="cs-CZ" sz="2200" dirty="0"/>
          </a:p>
          <a:p>
            <a:pPr lvl="1"/>
            <a:r>
              <a:rPr lang="cs-CZ" sz="2200" dirty="0"/>
              <a:t>Fundované používání </a:t>
            </a:r>
            <a:r>
              <a:rPr lang="cs-CZ" sz="2200"/>
              <a:t>projektivních metod osobnosti vyžaduje </a:t>
            </a:r>
            <a:r>
              <a:rPr lang="cs-CZ" sz="2200" dirty="0"/>
              <a:t>dlouhodobé vzdělávání a klinickou zkušenost administrátora!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poznávání osobnosti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jednotky v nichž osobnost pojímáme (vlastnosti, stavy, děje...) jsou přímému objektivnímu pozorování nepřístupné. Jejich výskyt a působivost vyvozujeme z jejich </a:t>
            </a:r>
            <a:r>
              <a:rPr lang="cs-CZ" dirty="0">
                <a:solidFill>
                  <a:schemeClr val="folHlink"/>
                </a:solidFill>
              </a:rPr>
              <a:t>projevů</a:t>
            </a:r>
            <a:r>
              <a:rPr lang="cs-CZ" dirty="0"/>
              <a:t> a výskytu jejich zvnějšku pozorovatelných ukazatelů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Projektivní 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Projektivní mechanismus</a:t>
            </a:r>
          </a:p>
          <a:p>
            <a:pPr lvl="1"/>
            <a:r>
              <a:rPr lang="cs-CZ" dirty="0"/>
              <a:t>Aktuální prožívání přeneseno do toho, jak vnímáme a tvoříme obsahy</a:t>
            </a:r>
          </a:p>
          <a:p>
            <a:r>
              <a:rPr lang="cs-CZ" dirty="0"/>
              <a:t>Nejedná se o testy, spíše metody strukturovaného pozorování</a:t>
            </a:r>
          </a:p>
          <a:p>
            <a:r>
              <a:rPr lang="cs-CZ" dirty="0"/>
              <a:t>Často využívány pro navázání vztahu s klientem</a:t>
            </a:r>
          </a:p>
          <a:p>
            <a:r>
              <a:rPr lang="cs-CZ" dirty="0"/>
              <a:t>Ne každý detail kresby je psychologicky významný </a:t>
            </a:r>
          </a:p>
          <a:p>
            <a:r>
              <a:rPr lang="cs-CZ" dirty="0"/>
              <a:t>Ne každému detailu dokážeme správně porozumět</a:t>
            </a:r>
          </a:p>
          <a:p>
            <a:r>
              <a:rPr lang="cs-CZ" dirty="0"/>
              <a:t>U zvláštních prvků vždy zvažovat, nakolik jde o:</a:t>
            </a:r>
          </a:p>
          <a:p>
            <a:pPr lvl="1"/>
            <a:r>
              <a:rPr lang="cs-CZ" b="1" dirty="0"/>
              <a:t>Psychický problém</a:t>
            </a:r>
          </a:p>
          <a:p>
            <a:pPr lvl="1"/>
            <a:r>
              <a:rPr lang="cs-CZ" b="1" dirty="0"/>
              <a:t>Kreslířský problém</a:t>
            </a:r>
          </a:p>
          <a:p>
            <a:pPr lvl="1"/>
            <a:r>
              <a:rPr lang="cs-CZ" b="1" dirty="0"/>
              <a:t>Zvláštnost/bizarnost*</a:t>
            </a:r>
          </a:p>
          <a:p>
            <a:pPr lvl="1"/>
            <a:r>
              <a:rPr lang="cs-CZ" b="1" dirty="0"/>
              <a:t>Schválnost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53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Projektivní 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 informací z testové situace a dotazů je kresba bezcenná</a:t>
            </a:r>
          </a:p>
          <a:p>
            <a:r>
              <a:rPr lang="cs-CZ" dirty="0"/>
              <a:t>Zajímají nás:</a:t>
            </a:r>
          </a:p>
          <a:p>
            <a:pPr lvl="1"/>
            <a:r>
              <a:rPr lang="cs-CZ" dirty="0"/>
              <a:t>Komentáře osoby, dovysvětlení</a:t>
            </a:r>
          </a:p>
          <a:p>
            <a:pPr lvl="1"/>
            <a:r>
              <a:rPr lang="cs-CZ" dirty="0"/>
              <a:t>Čím začal, jak postupoval</a:t>
            </a:r>
          </a:p>
          <a:p>
            <a:pPr lvl="1"/>
            <a:r>
              <a:rPr lang="cs-CZ" dirty="0"/>
              <a:t>Přemýšlel nad něčím dlouho? Odbyl něco?</a:t>
            </a:r>
          </a:p>
          <a:p>
            <a:pPr lvl="1"/>
            <a:r>
              <a:rPr lang="cs-CZ" dirty="0"/>
              <a:t>Gumuje/ škrtá</a:t>
            </a:r>
          </a:p>
          <a:p>
            <a:pPr lvl="1"/>
            <a:r>
              <a:rPr lang="cs-CZ" dirty="0"/>
              <a:t>Motivace- je nutno opakovaně vybízet? Kreslí s chutí?</a:t>
            </a:r>
          </a:p>
        </p:txBody>
      </p:sp>
    </p:spTree>
    <p:extLst>
      <p:ext uri="{BB962C8B-B14F-4D97-AF65-F5344CB8AC3E}">
        <p14:creationId xmlns:p14="http://schemas.microsoft.com/office/powerpoint/2010/main" val="361780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Projektivní kresebné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Kresba postavy</a:t>
            </a:r>
          </a:p>
          <a:p>
            <a:pPr lvl="1"/>
            <a:r>
              <a:rPr lang="cs-CZ" dirty="0"/>
              <a:t>Nakresli postavu člověka, jak nejlépe umíš. Řekni mi o postavě něco bližšího. A teď i nakresli mužskou/ ženskou postavu.</a:t>
            </a:r>
          </a:p>
          <a:p>
            <a:r>
              <a:rPr lang="cs-CZ" b="1" dirty="0"/>
              <a:t>Kresba začarované rodiny </a:t>
            </a:r>
            <a:r>
              <a:rPr lang="cs-CZ" sz="2400" i="1" dirty="0"/>
              <a:t>„problémy dítěte často vychází z problému rodiny“</a:t>
            </a:r>
            <a:endParaRPr lang="cs-CZ" sz="2400" b="1" dirty="0"/>
          </a:p>
          <a:p>
            <a:pPr lvl="1"/>
            <a:r>
              <a:rPr lang="cs-CZ" dirty="0"/>
              <a:t>Představ si, že přišel kouzelník a tvoji rodinu začaroval do zvířat. Nakresli celou svou rodinu, ale začarovanou do zvířátek. Každý člen rodiny je začarován do zvířátka, které mu tak nejlépe odpovídá a nejlépe vyjadřuje jeho povahu. Než odešel, všechny zase odčaroval. </a:t>
            </a:r>
          </a:p>
          <a:p>
            <a:r>
              <a:rPr lang="cs-CZ" dirty="0"/>
              <a:t>Kresba rodiny</a:t>
            </a:r>
          </a:p>
          <a:p>
            <a:r>
              <a:rPr lang="cs-CZ" dirty="0"/>
              <a:t>Kresba stromu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824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Chlapec, 9,5 let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/>
              <a:t>Lev- chlapec</a:t>
            </a:r>
          </a:p>
          <a:p>
            <a:r>
              <a:rPr lang="cs-CZ" dirty="0"/>
              <a:t>Pes – táta</a:t>
            </a:r>
          </a:p>
          <a:p>
            <a:r>
              <a:rPr lang="cs-CZ" dirty="0"/>
              <a:t>Kočka – máma</a:t>
            </a:r>
          </a:p>
          <a:p>
            <a:r>
              <a:rPr lang="cs-CZ" dirty="0"/>
              <a:t>Slon – sestra</a:t>
            </a:r>
          </a:p>
          <a:p>
            <a:endParaRPr lang="cs-CZ" dirty="0"/>
          </a:p>
          <a:p>
            <a:r>
              <a:rPr lang="cs-CZ" dirty="0"/>
              <a:t>Dodatečně ještě</a:t>
            </a:r>
          </a:p>
          <a:p>
            <a:pPr marL="0" indent="0">
              <a:buNone/>
            </a:pPr>
            <a:r>
              <a:rPr lang="cs-CZ" dirty="0"/>
              <a:t>kočka – sestra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Uprostřed obrázku největší zvíře – slon – nejmladší a nejmenší člen rodiny, roční sestra. Může napovídat o množství pozornosti, která je sourozenci věnována.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7097DE-7F92-4D27-88E5-DFBC8B0F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66985" y="-726503"/>
            <a:ext cx="5435469" cy="71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CAB27-DB4C-485D-A51C-18F34D64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050A7-CC7A-449C-8D7B-225767596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" y="6355422"/>
            <a:ext cx="10515600" cy="4351338"/>
          </a:xfrm>
        </p:spPr>
        <p:txBody>
          <a:bodyPr/>
          <a:lstStyle/>
          <a:p>
            <a:r>
              <a:rPr lang="cs-CZ" dirty="0"/>
              <a:t>Popis na dalším snímku.</a:t>
            </a:r>
          </a:p>
        </p:txBody>
      </p:sp>
      <p:pic>
        <p:nvPicPr>
          <p:cNvPr id="4" name="Zástupný obsah 4" descr="Obsah obrázku hodinky, hodiny&#10;&#10;Popis byl vytvořen automaticky">
            <a:extLst>
              <a:ext uri="{FF2B5EF4-FFF2-40B4-BE49-F238E27FC236}">
                <a16:creationId xmlns:a16="http://schemas.microsoft.com/office/drawing/2014/main" id="{EB9652B4-0128-49BF-BABC-44C39F59C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05" y="-129133"/>
            <a:ext cx="7644146" cy="64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5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729C7-0418-4EAF-81E6-96A34950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F1A36-73FA-4D84-9ACC-C60AD0C6A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Dívka, 9 let. Hodně sebekritická, při rozhovoru je otevřeně kritizovaná také svou matkou (po sdělení výsledků intelektu matka dívce řekla, že je „blbá“)</a:t>
            </a:r>
          </a:p>
          <a:p>
            <a:r>
              <a:rPr lang="cs-CZ" dirty="0"/>
              <a:t>Při kreslení se negativně vyjadřuje o svých schopnostech: „Je to hnusný, vypadá to blbě, ty boty jsou blbý, takový nikdo nemá,…“</a:t>
            </a:r>
          </a:p>
          <a:p>
            <a:r>
              <a:rPr lang="cs-CZ" dirty="0"/>
              <a:t>Kreslila sebe</a:t>
            </a:r>
          </a:p>
          <a:p>
            <a:r>
              <a:rPr lang="cs-CZ" dirty="0"/>
              <a:t>Důležité body kresby:</a:t>
            </a:r>
          </a:p>
          <a:p>
            <a:pPr lvl="1"/>
            <a:r>
              <a:rPr lang="cs-CZ" dirty="0"/>
              <a:t>mračící se tvář</a:t>
            </a:r>
          </a:p>
          <a:p>
            <a:pPr lvl="1"/>
            <a:r>
              <a:rPr lang="cs-CZ" dirty="0"/>
              <a:t>Způsob, jakým naložila s „nepodařenou“ rukou – přeškrtání (souvisí se sebekritikou)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734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2F61A-F5E4-4E81-8918-F069A18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Diagnostika nadání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BE0B-AE70-4A54-A3CD-9239F01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Vycházíme zejména z inteligenčního testu</a:t>
            </a:r>
          </a:p>
          <a:p>
            <a:r>
              <a:rPr lang="cs-CZ" dirty="0"/>
              <a:t>Rozhovor s rodičem</a:t>
            </a:r>
          </a:p>
          <a:p>
            <a:pPr lvl="1"/>
            <a:r>
              <a:rPr lang="cs-CZ" dirty="0"/>
              <a:t>Je dítě ve škole napřed oproti spolužákům?</a:t>
            </a:r>
          </a:p>
          <a:p>
            <a:pPr lvl="1"/>
            <a:r>
              <a:rPr lang="cs-CZ" dirty="0"/>
              <a:t>Má zájem o nadstavbové učivo, úkoly?</a:t>
            </a:r>
          </a:p>
          <a:p>
            <a:pPr lvl="1"/>
            <a:r>
              <a:rPr lang="cs-CZ" dirty="0"/>
              <a:t>Zajímá se ve volném čase o encyklopedie, dokumenty, laboratoř,…?</a:t>
            </a:r>
          </a:p>
          <a:p>
            <a:r>
              <a:rPr lang="cs-CZ" dirty="0"/>
              <a:t>Dotazník vyplněný učitelem</a:t>
            </a:r>
          </a:p>
          <a:p>
            <a:pPr lvl="1"/>
            <a:r>
              <a:rPr lang="cs-CZ" dirty="0"/>
              <a:t>Jak se žák projevuje ve škole, má speciální vzdělávací potřeby?</a:t>
            </a:r>
          </a:p>
          <a:p>
            <a:r>
              <a:rPr lang="cs-CZ" dirty="0"/>
              <a:t>Obecně IQ nad 130</a:t>
            </a:r>
          </a:p>
        </p:txBody>
      </p:sp>
    </p:spTree>
    <p:extLst>
      <p:ext uri="{BB962C8B-B14F-4D97-AF65-F5344CB8AC3E}">
        <p14:creationId xmlns:p14="http://schemas.microsoft.com/office/powerpoint/2010/main" val="93372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2F61A-F5E4-4E81-8918-F069A18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Diagnostika nadání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BE0B-AE70-4A54-A3CD-9239F01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nadaným dětem patří také kreativita</a:t>
            </a:r>
          </a:p>
          <a:p>
            <a:r>
              <a:rPr lang="cs-CZ" dirty="0"/>
              <a:t>Papír několika předtištěnými čarami, zadání je libovolně je dokreslit</a:t>
            </a:r>
          </a:p>
          <a:p>
            <a:r>
              <a:rPr lang="cs-CZ" dirty="0"/>
              <a:t>Kreativita se hodnotí několika kritérii:</a:t>
            </a:r>
          </a:p>
          <a:p>
            <a:pPr lvl="1"/>
            <a:r>
              <a:rPr lang="cs-CZ" dirty="0"/>
              <a:t>Využije všechny prvky?</a:t>
            </a:r>
          </a:p>
          <a:p>
            <a:pPr lvl="1"/>
            <a:r>
              <a:rPr lang="cs-CZ" dirty="0"/>
              <a:t>Propojí je inovativním způsobem?</a:t>
            </a:r>
          </a:p>
          <a:p>
            <a:pPr lvl="1"/>
            <a:r>
              <a:rPr lang="cs-CZ" dirty="0"/>
              <a:t>Jsou v kresbě prvky humoru/překvapení/inovace</a:t>
            </a:r>
          </a:p>
          <a:p>
            <a:pPr lvl="1"/>
            <a:r>
              <a:rPr lang="cs-CZ" dirty="0"/>
              <a:t>Kreslí i mimo předkreslený obdélník?</a:t>
            </a:r>
          </a:p>
          <a:p>
            <a:pPr lvl="1"/>
            <a:r>
              <a:rPr lang="cs-CZ" dirty="0"/>
              <a:t>atd</a:t>
            </a:r>
          </a:p>
        </p:txBody>
      </p:sp>
    </p:spTree>
    <p:extLst>
      <p:ext uri="{BB962C8B-B14F-4D97-AF65-F5344CB8AC3E}">
        <p14:creationId xmlns:p14="http://schemas.microsoft.com/office/powerpoint/2010/main" val="392536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2F61A-F5E4-4E81-8918-F069A18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CBE0B-AE70-4A54-A3CD-9239F01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461583E-638A-412C-B21E-F5D29961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68"/>
            <a:ext cx="7346636" cy="62953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4E3FE0-9055-4526-B309-8B64A257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35" y="197568"/>
            <a:ext cx="5001226" cy="68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F8A3B-27A5-49DC-A284-5D90CCDC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84E378-53AC-4B51-9007-3027DC42E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0"/>
            <a:ext cx="7980220" cy="7432326"/>
          </a:xfrm>
        </p:spPr>
      </p:pic>
    </p:spTree>
    <p:extLst>
      <p:ext uri="{BB962C8B-B14F-4D97-AF65-F5344CB8AC3E}">
        <p14:creationId xmlns:p14="http://schemas.microsoft.com/office/powerpoint/2010/main" val="120436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C7F00-5F09-48CD-8476-EA542D7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1978243"/>
            <a:ext cx="11310424" cy="1450757"/>
          </a:xfrm>
        </p:spPr>
        <p:txBody>
          <a:bodyPr/>
          <a:lstStyle/>
          <a:p>
            <a:pPr algn="ctr"/>
            <a:r>
              <a:rPr lang="cs-CZ" dirty="0"/>
              <a:t>Jaké psychologické diagnostické metody znáte?</a:t>
            </a:r>
          </a:p>
        </p:txBody>
      </p:sp>
    </p:spTree>
    <p:extLst>
      <p:ext uri="{BB962C8B-B14F-4D97-AF65-F5344CB8AC3E}">
        <p14:creationId xmlns:p14="http://schemas.microsoft.com/office/powerpoint/2010/main" val="649054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72A85-0ED4-4318-872E-3E32A786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projektivní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5FD6A-70F6-480A-9D20-FCBB9106F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Rorschachova</a:t>
            </a:r>
            <a:r>
              <a:rPr lang="cs-CZ" dirty="0"/>
              <a:t> metoda</a:t>
            </a:r>
          </a:p>
          <a:p>
            <a:r>
              <a:rPr lang="cs-CZ" dirty="0"/>
              <a:t>Hand test</a:t>
            </a:r>
          </a:p>
          <a:p>
            <a:r>
              <a:rPr lang="cs-CZ" dirty="0"/>
              <a:t>Tematicko-apercepční test</a:t>
            </a:r>
          </a:p>
        </p:txBody>
      </p:sp>
    </p:spTree>
    <p:extLst>
      <p:ext uri="{BB962C8B-B14F-4D97-AF65-F5344CB8AC3E}">
        <p14:creationId xmlns:p14="http://schemas.microsoft.com/office/powerpoint/2010/main" val="315321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Hand</a:t>
            </a:r>
            <a:r>
              <a:rPr lang="cs-CZ" dirty="0"/>
              <a:t> test</a:t>
            </a:r>
          </a:p>
        </p:txBody>
      </p:sp>
      <p:pic>
        <p:nvPicPr>
          <p:cNvPr id="4" name="Picture 4" descr="http://portal.wpspublish.com/pls/portal/docs/1/28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6651" y="1362075"/>
            <a:ext cx="5029049" cy="35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Grafické projektivní techniky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cs-CZ" dirty="0"/>
              <a:t>Test kresby postavy</a:t>
            </a:r>
          </a:p>
          <a:p>
            <a:r>
              <a:rPr lang="cs-CZ" dirty="0"/>
              <a:t>Test kresby stromu</a:t>
            </a:r>
          </a:p>
          <a:p>
            <a:r>
              <a:rPr lang="cs-CZ" dirty="0"/>
              <a:t>Kresba začarované rodiny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8C033-7950-49AE-BE43-9AB12356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Scénostest</a:t>
            </a:r>
            <a:r>
              <a:rPr lang="cs-CZ" dirty="0"/>
              <a:t> – manipulační projektivní metoda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 descr="Obsah obrázku interiér, vyplněné, vsedě, box&#10;&#10;Popis byl vytvořen automaticky">
            <a:extLst>
              <a:ext uri="{FF2B5EF4-FFF2-40B4-BE49-F238E27FC236}">
                <a16:creationId xmlns:a16="http://schemas.microsoft.com/office/drawing/2014/main" id="{D206206F-83F6-4937-BFBF-8FFFAEEB6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63" y="2265680"/>
            <a:ext cx="6059837" cy="4539028"/>
          </a:xfrm>
        </p:spPr>
      </p:pic>
    </p:spTree>
    <p:extLst>
      <p:ext uri="{BB962C8B-B14F-4D97-AF65-F5344CB8AC3E}">
        <p14:creationId xmlns:p14="http://schemas.microsoft.com/office/powerpoint/2010/main" val="41328509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42683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Hrubá diagnostika jazykových dovedností </a:t>
            </a:r>
            <a:br>
              <a:rPr lang="cs-CZ" b="1" dirty="0"/>
            </a:br>
            <a:r>
              <a:rPr lang="cs-CZ" b="1" dirty="0"/>
              <a:t>(u dětí cizinců)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22937-4171-4A9A-A6D1-C8B37573A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Velkým zdrojem informací je organizace META: </a:t>
            </a:r>
            <a:r>
              <a:rPr lang="cs-CZ" dirty="0">
                <a:hlinkClick r:id="rId2"/>
              </a:rPr>
              <a:t>https://meta-ops.eu/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Metodické materiály, kurzy, informace jak pro učitele, rodiče cizinců tak pro poradenské pracovníky</a:t>
            </a:r>
          </a:p>
          <a:p>
            <a:r>
              <a:rPr lang="cs-CZ" dirty="0"/>
              <a:t>Diagnostika zpracována také META, poskytují přesný manuál a vyhodnocení odpovědí</a:t>
            </a:r>
          </a:p>
        </p:txBody>
      </p:sp>
    </p:spTree>
    <p:extLst>
      <p:ext uri="{BB962C8B-B14F-4D97-AF65-F5344CB8AC3E}">
        <p14:creationId xmlns:p14="http://schemas.microsoft.com/office/powerpoint/2010/main" val="700098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D94E8E3-F9B1-4CAF-A6E7-05BC210DE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6" y="365125"/>
            <a:ext cx="11380595" cy="5811838"/>
          </a:xfrm>
        </p:spPr>
      </p:pic>
    </p:spTree>
    <p:extLst>
      <p:ext uri="{BB962C8B-B14F-4D97-AF65-F5344CB8AC3E}">
        <p14:creationId xmlns:p14="http://schemas.microsoft.com/office/powerpoint/2010/main" val="3219420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C4C13-E998-4160-9630-98397EE2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8D460BC-C3B3-4785-9CEC-5EBBD07B4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2" y="813092"/>
            <a:ext cx="11011606" cy="6212589"/>
          </a:xfrm>
        </p:spPr>
      </p:pic>
    </p:spTree>
    <p:extLst>
      <p:ext uri="{BB962C8B-B14F-4D97-AF65-F5344CB8AC3E}">
        <p14:creationId xmlns:p14="http://schemas.microsoft.com/office/powerpoint/2010/main" val="1266542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68DA-3057-4D62-8F94-F926C2E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243F6398-F1CD-414D-A4D6-36F3FE5EB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28" y="-168812"/>
            <a:ext cx="12852358" cy="6345775"/>
          </a:xfrm>
        </p:spPr>
      </p:pic>
    </p:spTree>
    <p:extLst>
      <p:ext uri="{BB962C8B-B14F-4D97-AF65-F5344CB8AC3E}">
        <p14:creationId xmlns:p14="http://schemas.microsoft.com/office/powerpoint/2010/main" val="337531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D68DA-3057-4D62-8F94-F926C2EF7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9452"/>
            <a:ext cx="10515600" cy="1325563"/>
          </a:xfrm>
        </p:spPr>
        <p:txBody>
          <a:bodyPr>
            <a:normAutofit/>
          </a:bodyPr>
          <a:lstStyle/>
          <a:p>
            <a:r>
              <a:rPr lang="cs-CZ" sz="1800" dirty="0"/>
              <a:t>Dle úrovně češtiny a věku dítěte jsou k dispozici i testy zaměřené na porozumění text, viz ukázka.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62AD7EFE-E30E-4AA6-BD02-80AC7DAD9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29" y="544279"/>
            <a:ext cx="6490741" cy="6313721"/>
          </a:xfrm>
        </p:spPr>
      </p:pic>
    </p:spTree>
    <p:extLst>
      <p:ext uri="{BB962C8B-B14F-4D97-AF65-F5344CB8AC3E}">
        <p14:creationId xmlns:p14="http://schemas.microsoft.com/office/powerpoint/2010/main" val="1328355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Laak</a:t>
            </a:r>
            <a:r>
              <a:rPr lang="cs-CZ" dirty="0"/>
              <a:t>, J.F. (2015). Jak řešit otázky klientů. Průvodce pro studenty, výzkumníky a praktické diagnostiky. Brno: Masarykova Univerzita.</a:t>
            </a:r>
          </a:p>
          <a:p>
            <a:r>
              <a:rPr lang="cs-CZ" dirty="0"/>
              <a:t>Svoboda, M. (</a:t>
            </a:r>
            <a:r>
              <a:rPr lang="cs-CZ" dirty="0" err="1"/>
              <a:t>ed</a:t>
            </a:r>
            <a:r>
              <a:rPr lang="cs-CZ" dirty="0"/>
              <a:t>.), Krejčířová, D., Vágnerová, M. (2001). </a:t>
            </a:r>
            <a:r>
              <a:rPr lang="cs-CZ" i="1" dirty="0"/>
              <a:t>Psychodiagnostika dětí a dospívajících</a:t>
            </a:r>
            <a:r>
              <a:rPr lang="cs-CZ" dirty="0"/>
              <a:t>. Praha: Portál, 2001.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 poznávání osobnosti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1. Pozorování spontánního chování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přímé, zprostředkované</a:t>
            </a:r>
          </a:p>
          <a:p>
            <a:r>
              <a:rPr lang="cs-CZ" b="1" u="sng" dirty="0"/>
              <a:t>2. Výpověď o sobě</a:t>
            </a:r>
          </a:p>
          <a:p>
            <a:pPr>
              <a:buFont typeface="Wingdings" pitchFamily="2" charset="2"/>
              <a:buNone/>
            </a:pPr>
            <a:r>
              <a:rPr lang="cs-CZ" dirty="0"/>
              <a:t>rozhovor, dotazník</a:t>
            </a:r>
          </a:p>
          <a:p>
            <a:r>
              <a:rPr lang="cs-CZ" b="1" u="sng" dirty="0"/>
              <a:t>3. Nepřímé zkoušky</a:t>
            </a:r>
          </a:p>
          <a:p>
            <a:pPr>
              <a:buFont typeface="Wingdings" pitchFamily="2" charset="2"/>
              <a:buNone/>
            </a:pPr>
            <a:r>
              <a:rPr lang="cs-CZ" b="1" dirty="0"/>
              <a:t>objektivní (schopností), </a:t>
            </a:r>
            <a:r>
              <a:rPr lang="cs-CZ" dirty="0"/>
              <a:t>projektivní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Laak</a:t>
            </a:r>
            <a:r>
              <a:rPr lang="cs-CZ" dirty="0"/>
              <a:t>, J.F. (2015). Jak řešit otázky klientů. Průvodce pro studenty, výzkumníky a praktické diagnostiky. Brno: Masarykova Univerzita.</a:t>
            </a:r>
          </a:p>
          <a:p>
            <a:r>
              <a:rPr lang="cs-CZ" dirty="0"/>
              <a:t>Svoboda, M. (</a:t>
            </a:r>
            <a:r>
              <a:rPr lang="cs-CZ" dirty="0" err="1"/>
              <a:t>ed</a:t>
            </a:r>
            <a:r>
              <a:rPr lang="cs-CZ" dirty="0"/>
              <a:t>.), Krejčířová, D., Vágnerová, M. (2001). </a:t>
            </a:r>
            <a:r>
              <a:rPr lang="cs-CZ" i="1" dirty="0"/>
              <a:t>Psychodiagnostika dětí a dospívajících</a:t>
            </a:r>
            <a:r>
              <a:rPr lang="cs-CZ" dirty="0"/>
              <a:t>. Praha: Portál, 2001.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diagnostiky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Se sestávají z </a:t>
            </a:r>
            <a:r>
              <a:rPr lang="cs-CZ" i="1" dirty="0"/>
              <a:t>deskripce, predikce a kontroly </a:t>
            </a:r>
            <a:r>
              <a:rPr lang="cs-CZ" dirty="0"/>
              <a:t>klientova chování a ze snahy pomoci mu </a:t>
            </a:r>
            <a:r>
              <a:rPr lang="cs-CZ" i="1" dirty="0"/>
              <a:t>rozhodnout se </a:t>
            </a:r>
            <a:r>
              <a:rPr lang="cs-CZ" dirty="0"/>
              <a:t>mezi různými možnostmi.</a:t>
            </a:r>
          </a:p>
          <a:p>
            <a:r>
              <a:rPr lang="cs-CZ" b="1" dirty="0"/>
              <a:t>Deskripce</a:t>
            </a:r>
            <a:r>
              <a:rPr lang="cs-CZ" dirty="0"/>
              <a:t> se týká např. kategorizace a </a:t>
            </a:r>
            <a:r>
              <a:rPr lang="cs-CZ" dirty="0" err="1"/>
              <a:t>škálování</a:t>
            </a:r>
            <a:r>
              <a:rPr lang="cs-CZ" dirty="0"/>
              <a:t> chování, např. inteligence s pomocí jedné nebo více dimenzí. </a:t>
            </a:r>
          </a:p>
          <a:p>
            <a:r>
              <a:rPr lang="cs-CZ" b="1" dirty="0"/>
              <a:t>Predikce</a:t>
            </a:r>
            <a:r>
              <a:rPr lang="cs-CZ" dirty="0"/>
              <a:t> znamená předpověď chování na základě jeho posouzení tady a teď. Je většinou spjata s korelačními postupy, využívá se rozptyl ve výběru s ohledem na chování, aby mohlo dojít k predikci rozptylu v budoucím chování, jaké může představovat např. delikvence mládeže, školní prospěch </a:t>
            </a:r>
            <a:r>
              <a:rPr lang="cs-CZ" dirty="0" err="1"/>
              <a:t>apod</a:t>
            </a:r>
            <a:endParaRPr lang="cs-CZ" dirty="0"/>
          </a:p>
          <a:p>
            <a:r>
              <a:rPr lang="cs-CZ" b="1" dirty="0"/>
              <a:t>Kontrola chování </a:t>
            </a:r>
            <a:r>
              <a:rPr lang="cs-CZ" dirty="0"/>
              <a:t>se zkoumá experimentálně, protože nezávislá proměnná, např. typ školení, je manipulována tak, aby vyvolala změnu závislé proměnné, např. školního prospěchu. </a:t>
            </a:r>
          </a:p>
          <a:p>
            <a:r>
              <a:rPr lang="cs-CZ" dirty="0"/>
              <a:t>Rozhodnutí znamená výběr takové možnosti, která maximalizuje žádoucí výsledek s využitím znalosti rysů klienta a jeho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307099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diagnostiky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sběr diagnostických informací,</a:t>
            </a:r>
          </a:p>
          <a:p>
            <a:r>
              <a:rPr lang="cs-CZ" dirty="0"/>
              <a:t>2. pochopení těchto informací,</a:t>
            </a:r>
          </a:p>
          <a:p>
            <a:r>
              <a:rPr lang="pl-PL" dirty="0"/>
              <a:t>3. jejich integrace, z které vyplyne posudek nebo rada, a</a:t>
            </a:r>
          </a:p>
          <a:p>
            <a:r>
              <a:rPr lang="cs-CZ" dirty="0"/>
              <a:t>4. intervence s cílem vyřešit problém nebo ulevit od bolesti.</a:t>
            </a:r>
          </a:p>
        </p:txBody>
      </p:sp>
    </p:spTree>
    <p:extLst>
      <p:ext uri="{BB962C8B-B14F-4D97-AF65-F5344CB8AC3E}">
        <p14:creationId xmlns:p14="http://schemas.microsoft.com/office/powerpoint/2010/main" val="361504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Otevřený charakter psychologie pro diagnostika znamená, že eklekticky využívá konstrukty, měření a nástroje, potřebné pro svého klienta s ohledem na úroveň jeho individuálních rozdílů, nástrojů, úroveň vývoje a jeho místo v sociálním kontextu.</a:t>
            </a:r>
          </a:p>
          <a:p>
            <a:r>
              <a:rPr lang="cs-CZ" dirty="0"/>
              <a:t>= diagnostika je „šitá na míru každému dítěti“</a:t>
            </a:r>
          </a:p>
        </p:txBody>
      </p:sp>
    </p:spTree>
    <p:extLst>
      <p:ext uri="{BB962C8B-B14F-4D97-AF65-F5344CB8AC3E}">
        <p14:creationId xmlns:p14="http://schemas.microsoft.com/office/powerpoint/2010/main" val="7336531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15FAEF63310F4C80745DF1CA234831" ma:contentTypeVersion="5" ma:contentTypeDescription="Vytvoří nový dokument" ma:contentTypeScope="" ma:versionID="3b3a927d3f61e09444ea01e71255859d">
  <xsd:schema xmlns:xsd="http://www.w3.org/2001/XMLSchema" xmlns:xs="http://www.w3.org/2001/XMLSchema" xmlns:p="http://schemas.microsoft.com/office/2006/metadata/properties" xmlns:ns3="07a37181-e9b5-4b2f-b622-3c9c84602de9" xmlns:ns4="3769c0dd-8346-4b1c-9755-8265cffc5f24" targetNamespace="http://schemas.microsoft.com/office/2006/metadata/properties" ma:root="true" ma:fieldsID="cb0b1b0195fc5af2cde64d742cf9f89d" ns3:_="" ns4:_="">
    <xsd:import namespace="07a37181-e9b5-4b2f-b622-3c9c84602de9"/>
    <xsd:import namespace="3769c0dd-8346-4b1c-9755-8265cffc5f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37181-e9b5-4b2f-b622-3c9c84602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9c0dd-8346-4b1c-9755-8265cffc5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16253A-3660-4249-BE92-94B450443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37181-e9b5-4b2f-b622-3c9c84602de9"/>
    <ds:schemaRef ds:uri="3769c0dd-8346-4b1c-9755-8265cffc5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DC00B-840B-4B10-8114-09F2A2FBE1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8614C-CE6A-4B38-B41E-1465A810F4DE}">
  <ds:schemaRefs>
    <ds:schemaRef ds:uri="http://schemas.microsoft.com/office/2006/documentManagement/types"/>
    <ds:schemaRef ds:uri="07a37181-e9b5-4b2f-b622-3c9c84602de9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769c0dd-8346-4b1c-9755-8265cffc5f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2154</Words>
  <Application>Microsoft Office PowerPoint</Application>
  <PresentationFormat>Širokoúhlá obrazovka</PresentationFormat>
  <Paragraphs>312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4" baseType="lpstr">
      <vt:lpstr>Calibri</vt:lpstr>
      <vt:lpstr>Calibri Light</vt:lpstr>
      <vt:lpstr>Wingdings</vt:lpstr>
      <vt:lpstr>Retrospektiva</vt:lpstr>
      <vt:lpstr>Diagnostika žáka (psychologické metody)</vt:lpstr>
      <vt:lpstr>Proč diagnostikujeme</vt:lpstr>
      <vt:lpstr>Diagnostika </vt:lpstr>
      <vt:lpstr>Metody poznávání osobnosti</vt:lpstr>
      <vt:lpstr>Jaké psychologické diagnostické metody znáte?</vt:lpstr>
      <vt:lpstr>Metody poznávání osobnosti</vt:lpstr>
      <vt:lpstr>Cíle diagnostiky</vt:lpstr>
      <vt:lpstr>Proces diagnostiky</vt:lpstr>
      <vt:lpstr>Prezentace aplikace PowerPoint</vt:lpstr>
      <vt:lpstr>Dělení psychodiagnostických metod</vt:lpstr>
      <vt:lpstr>Klinické metody</vt:lpstr>
      <vt:lpstr>Prezentace aplikace PowerPoint</vt:lpstr>
      <vt:lpstr>Co všechno pozorujeme?</vt:lpstr>
      <vt:lpstr>Při pozorování se zaměřujeme na:</vt:lpstr>
      <vt:lpstr>Rozhovor</vt:lpstr>
      <vt:lpstr>Rozhovor</vt:lpstr>
      <vt:lpstr>Prezentace aplikace PowerPoint</vt:lpstr>
      <vt:lpstr>ROZHOVOR:</vt:lpstr>
      <vt:lpstr>Techniky vedení rozhovoru</vt:lpstr>
      <vt:lpstr>Techniky vedení rozhovoru: </vt:lpstr>
      <vt:lpstr>Zásady pro výběr otázek</vt:lpstr>
      <vt:lpstr>Zaznamenání rozhovoru</vt:lpstr>
      <vt:lpstr>Anamnéza</vt:lpstr>
      <vt:lpstr>Co všechno zjišťuje anamnéza?</vt:lpstr>
      <vt:lpstr>Psychologická anamnéza se zaměřujeme na</vt:lpstr>
      <vt:lpstr>Prezentace aplikace PowerPoint</vt:lpstr>
      <vt:lpstr>ANALÝZA SPONTÁNNÍCH PRODUKTŮ:</vt:lpstr>
      <vt:lpstr>Psychometrické metody</vt:lpstr>
      <vt:lpstr>Klasifikace psychologických testů</vt:lpstr>
      <vt:lpstr>Diagnostika intelektu</vt:lpstr>
      <vt:lpstr>Diagnostika intelektu</vt:lpstr>
      <vt:lpstr>Testy inteligence </vt:lpstr>
      <vt:lpstr>Testy inteligence </vt:lpstr>
      <vt:lpstr>Ravenovy matrice</vt:lpstr>
      <vt:lpstr>Testy speciálních schopností</vt:lpstr>
      <vt:lpstr>Sebeposuzovací testy - dotazníky</vt:lpstr>
      <vt:lpstr>Prezentace aplikace PowerPoint</vt:lpstr>
      <vt:lpstr>Projektivní testy osobnosti</vt:lpstr>
      <vt:lpstr>Projektivní testy osobnosti</vt:lpstr>
      <vt:lpstr>Projektivní kresebné metody</vt:lpstr>
      <vt:lpstr>Projektivní kresebné metody</vt:lpstr>
      <vt:lpstr>Projektivní kresebné metody</vt:lpstr>
      <vt:lpstr>Chlapec, 9,5 let</vt:lpstr>
      <vt:lpstr>Prezentace aplikace PowerPoint</vt:lpstr>
      <vt:lpstr>Prezentace aplikace PowerPoint</vt:lpstr>
      <vt:lpstr>Diagnostika nadání</vt:lpstr>
      <vt:lpstr>Diagnostika nadání</vt:lpstr>
      <vt:lpstr>Prezentace aplikace PowerPoint</vt:lpstr>
      <vt:lpstr>Prezentace aplikace PowerPoint</vt:lpstr>
      <vt:lpstr>Verbální projektivní techniky</vt:lpstr>
      <vt:lpstr>Hand test</vt:lpstr>
      <vt:lpstr>Grafické projektivní techniky</vt:lpstr>
      <vt:lpstr>Scénostest – manipulační projektivní metoda </vt:lpstr>
      <vt:lpstr>Hrubá diagnostika jazykových dovedností  (u dětí cizinců)</vt:lpstr>
      <vt:lpstr>Prezentace aplikace PowerPoint</vt:lpstr>
      <vt:lpstr>Prezentace aplikace PowerPoint</vt:lpstr>
      <vt:lpstr>Prezentace aplikace PowerPoint</vt:lpstr>
      <vt:lpstr>Dle úrovně češtiny a věku dítěte jsou k dispozici i testy zaměřené na porozumění text, viz ukázka.</vt:lpstr>
      <vt:lpstr>Literatura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průběhu a výsledků vzdělávání (psychologické metody)</dc:title>
  <dc:creator>Táňa Fikarová</dc:creator>
  <cp:lastModifiedBy>Táňa Fikarová</cp:lastModifiedBy>
  <cp:revision>8</cp:revision>
  <dcterms:created xsi:type="dcterms:W3CDTF">2020-04-12T16:50:09Z</dcterms:created>
  <dcterms:modified xsi:type="dcterms:W3CDTF">2022-09-26T06:42:09Z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0x0101008E15FAEF63310F4C80745DF1CA234831</vt:lpwstr>
  </property>
</Properties>
</file>