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76" r:id="rId11"/>
    <p:sldId id="295" r:id="rId12"/>
    <p:sldId id="281" r:id="rId13"/>
    <p:sldId id="274" r:id="rId14"/>
    <p:sldId id="283" r:id="rId15"/>
    <p:sldId id="289" r:id="rId16"/>
    <p:sldId id="293" r:id="rId17"/>
    <p:sldId id="334" r:id="rId18"/>
    <p:sldId id="335" r:id="rId19"/>
    <p:sldId id="298" r:id="rId20"/>
    <p:sldId id="299" r:id="rId21"/>
    <p:sldId id="338" r:id="rId22"/>
    <p:sldId id="292" r:id="rId23"/>
    <p:sldId id="339" r:id="rId24"/>
    <p:sldId id="340" r:id="rId25"/>
    <p:sldId id="341" r:id="rId26"/>
    <p:sldId id="342" r:id="rId27"/>
    <p:sldId id="373" r:id="rId28"/>
    <p:sldId id="380" r:id="rId29"/>
    <p:sldId id="374" r:id="rId30"/>
    <p:sldId id="284" r:id="rId31"/>
    <p:sldId id="381" r:id="rId32"/>
    <p:sldId id="377" r:id="rId33"/>
    <p:sldId id="378" r:id="rId34"/>
    <p:sldId id="383" r:id="rId35"/>
    <p:sldId id="382" r:id="rId36"/>
    <p:sldId id="290" r:id="rId37"/>
    <p:sldId id="306" r:id="rId38"/>
    <p:sldId id="308" r:id="rId39"/>
    <p:sldId id="311" r:id="rId40"/>
    <p:sldId id="313" r:id="rId41"/>
    <p:sldId id="310" r:id="rId42"/>
    <p:sldId id="312" r:id="rId43"/>
    <p:sldId id="291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2" r:id="rId52"/>
    <p:sldId id="321" r:id="rId53"/>
    <p:sldId id="323" r:id="rId54"/>
    <p:sldId id="324" r:id="rId55"/>
    <p:sldId id="325" r:id="rId56"/>
    <p:sldId id="327" r:id="rId57"/>
    <p:sldId id="345" r:id="rId58"/>
    <p:sldId id="355" r:id="rId59"/>
    <p:sldId id="347" r:id="rId60"/>
    <p:sldId id="346" r:id="rId61"/>
    <p:sldId id="348" r:id="rId62"/>
    <p:sldId id="349" r:id="rId63"/>
    <p:sldId id="350" r:id="rId64"/>
    <p:sldId id="352" r:id="rId65"/>
    <p:sldId id="354" r:id="rId66"/>
    <p:sldId id="384" r:id="rId67"/>
    <p:sldId id="280" r:id="rId68"/>
    <p:sldId id="385" r:id="rId69"/>
    <p:sldId id="282" r:id="rId70"/>
    <p:sldId id="386" r:id="rId71"/>
    <p:sldId id="285" r:id="rId72"/>
    <p:sldId id="387" r:id="rId73"/>
    <p:sldId id="388" r:id="rId74"/>
    <p:sldId id="288" r:id="rId75"/>
    <p:sldId id="297" r:id="rId76"/>
    <p:sldId id="389" r:id="rId77"/>
    <p:sldId id="390" r:id="rId78"/>
    <p:sldId id="287" r:id="rId79"/>
    <p:sldId id="391" r:id="rId80"/>
    <p:sldId id="392" r:id="rId81"/>
    <p:sldId id="294" r:id="rId82"/>
    <p:sldId id="296" r:id="rId83"/>
    <p:sldId id="300" r:id="rId84"/>
    <p:sldId id="301" r:id="rId85"/>
    <p:sldId id="302" r:id="rId86"/>
    <p:sldId id="305" r:id="rId87"/>
    <p:sldId id="304" r:id="rId88"/>
    <p:sldId id="303" r:id="rId89"/>
    <p:sldId id="393" r:id="rId90"/>
    <p:sldId id="307" r:id="rId91"/>
    <p:sldId id="394" r:id="rId92"/>
    <p:sldId id="395" r:id="rId93"/>
    <p:sldId id="396" r:id="rId94"/>
    <p:sldId id="309" r:id="rId95"/>
    <p:sldId id="397" r:id="rId96"/>
    <p:sldId id="398" r:id="rId97"/>
    <p:sldId id="399" r:id="rId98"/>
    <p:sldId id="400" r:id="rId99"/>
    <p:sldId id="401" r:id="rId100"/>
    <p:sldId id="402" r:id="rId101"/>
    <p:sldId id="403" r:id="rId102"/>
    <p:sldId id="404" r:id="rId103"/>
    <p:sldId id="405" r:id="rId104"/>
    <p:sldId id="406" r:id="rId105"/>
    <p:sldId id="407" r:id="rId106"/>
    <p:sldId id="408" r:id="rId107"/>
    <p:sldId id="409" r:id="rId108"/>
    <p:sldId id="410" r:id="rId109"/>
    <p:sldId id="411" r:id="rId110"/>
    <p:sldId id="326" r:id="rId111"/>
    <p:sldId id="412" r:id="rId112"/>
    <p:sldId id="328" r:id="rId113"/>
    <p:sldId id="330" r:id="rId114"/>
    <p:sldId id="368" r:id="rId115"/>
    <p:sldId id="332" r:id="rId116"/>
    <p:sldId id="413" r:id="rId117"/>
    <p:sldId id="414" r:id="rId118"/>
    <p:sldId id="369" r:id="rId119"/>
    <p:sldId id="415" r:id="rId120"/>
    <p:sldId id="416" r:id="rId121"/>
    <p:sldId id="343" r:id="rId122"/>
    <p:sldId id="417" r:id="rId123"/>
    <p:sldId id="344" r:id="rId124"/>
    <p:sldId id="418" r:id="rId125"/>
    <p:sldId id="419" r:id="rId126"/>
    <p:sldId id="420" r:id="rId127"/>
    <p:sldId id="421" r:id="rId128"/>
    <p:sldId id="422" r:id="rId129"/>
    <p:sldId id="353" r:id="rId130"/>
    <p:sldId id="423" r:id="rId131"/>
    <p:sldId id="424" r:id="rId132"/>
    <p:sldId id="357" r:id="rId133"/>
    <p:sldId id="358" r:id="rId134"/>
    <p:sldId id="359" r:id="rId135"/>
    <p:sldId id="360" r:id="rId136"/>
    <p:sldId id="362" r:id="rId137"/>
    <p:sldId id="363" r:id="rId138"/>
    <p:sldId id="371" r:id="rId139"/>
    <p:sldId id="372" r:id="rId140"/>
    <p:sldId id="279" r:id="rId1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138" y="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D7F44-5CC8-42D2-B16D-7853520C06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CBA6A4-97D7-4EDF-ABDD-72F20D52F7A8}">
      <dgm:prSet phldrT="[Text]"/>
      <dgm:spPr/>
      <dgm:t>
        <a:bodyPr/>
        <a:lstStyle/>
        <a:p>
          <a:r>
            <a:rPr lang="cs-CZ" dirty="0"/>
            <a:t>Dovolující (povolující) právní normy</a:t>
          </a:r>
        </a:p>
      </dgm:t>
    </dgm:pt>
    <dgm:pt modelId="{A822C577-2598-4419-8A7C-1120463E492B}" type="parTrans" cxnId="{1F11CDA9-068B-46CA-905F-7BB0BC97E055}">
      <dgm:prSet/>
      <dgm:spPr/>
      <dgm:t>
        <a:bodyPr/>
        <a:lstStyle/>
        <a:p>
          <a:endParaRPr lang="cs-CZ"/>
        </a:p>
      </dgm:t>
    </dgm:pt>
    <dgm:pt modelId="{F1F8C890-D39B-4750-9430-574E7659BB8F}" type="sibTrans" cxnId="{1F11CDA9-068B-46CA-905F-7BB0BC97E055}">
      <dgm:prSet/>
      <dgm:spPr/>
      <dgm:t>
        <a:bodyPr/>
        <a:lstStyle/>
        <a:p>
          <a:endParaRPr lang="cs-CZ"/>
        </a:p>
      </dgm:t>
    </dgm:pt>
    <dgm:pt modelId="{3D003E3B-7670-4328-99A2-C0318AC8D145}">
      <dgm:prSet phldrT="[Text]"/>
      <dgm:spPr/>
      <dgm:t>
        <a:bodyPr/>
        <a:lstStyle/>
        <a:p>
          <a:r>
            <a:rPr lang="cs-CZ" dirty="0"/>
            <a:t>Zakazující právní normy</a:t>
          </a:r>
        </a:p>
      </dgm:t>
    </dgm:pt>
    <dgm:pt modelId="{36739F69-5F31-4D77-A596-8CFD979E2C6C}" type="parTrans" cxnId="{C6B1CDC0-DE6E-4F01-9DE4-C907B07E3FF1}">
      <dgm:prSet/>
      <dgm:spPr/>
      <dgm:t>
        <a:bodyPr/>
        <a:lstStyle/>
        <a:p>
          <a:endParaRPr lang="cs-CZ"/>
        </a:p>
      </dgm:t>
    </dgm:pt>
    <dgm:pt modelId="{BE8F98B5-4308-4C4E-BE7F-6E2E51CEB20E}" type="sibTrans" cxnId="{C6B1CDC0-DE6E-4F01-9DE4-C907B07E3FF1}">
      <dgm:prSet/>
      <dgm:spPr/>
      <dgm:t>
        <a:bodyPr/>
        <a:lstStyle/>
        <a:p>
          <a:endParaRPr lang="cs-CZ"/>
        </a:p>
      </dgm:t>
    </dgm:pt>
    <dgm:pt modelId="{AC76EC91-27FB-4A2F-AB33-75B2EB92665A}">
      <dgm:prSet phldrT="[Text]"/>
      <dgm:spPr/>
      <dgm:t>
        <a:bodyPr/>
        <a:lstStyle/>
        <a:p>
          <a:r>
            <a:rPr lang="cs-CZ" dirty="0"/>
            <a:t>Přikazující právní normy</a:t>
          </a:r>
        </a:p>
      </dgm:t>
    </dgm:pt>
    <dgm:pt modelId="{72235B4F-DBBA-48CF-B0D3-C36894202094}" type="parTrans" cxnId="{8B5EAD84-49CD-4C42-8457-C6BA8D83EC61}">
      <dgm:prSet/>
      <dgm:spPr/>
      <dgm:t>
        <a:bodyPr/>
        <a:lstStyle/>
        <a:p>
          <a:endParaRPr lang="cs-CZ"/>
        </a:p>
      </dgm:t>
    </dgm:pt>
    <dgm:pt modelId="{DEC1CFC1-F50E-4796-9BCB-EDB1C9B50E6D}" type="sibTrans" cxnId="{8B5EAD84-49CD-4C42-8457-C6BA8D83EC61}">
      <dgm:prSet/>
      <dgm:spPr/>
      <dgm:t>
        <a:bodyPr/>
        <a:lstStyle/>
        <a:p>
          <a:endParaRPr lang="cs-CZ"/>
        </a:p>
      </dgm:t>
    </dgm:pt>
    <dgm:pt modelId="{E4F73E00-1D2C-41D1-B98F-F2D05A761505}" type="pres">
      <dgm:prSet presAssocID="{B09D7F44-5CC8-42D2-B16D-7853520C061C}" presName="linear" presStyleCnt="0">
        <dgm:presLayoutVars>
          <dgm:dir/>
          <dgm:animLvl val="lvl"/>
          <dgm:resizeHandles val="exact"/>
        </dgm:presLayoutVars>
      </dgm:prSet>
      <dgm:spPr/>
    </dgm:pt>
    <dgm:pt modelId="{94E81982-2E1F-4130-9CBD-CB7EC5F5CD3F}" type="pres">
      <dgm:prSet presAssocID="{EACBA6A4-97D7-4EDF-ABDD-72F20D52F7A8}" presName="parentLin" presStyleCnt="0"/>
      <dgm:spPr/>
    </dgm:pt>
    <dgm:pt modelId="{8AA9DB93-358E-4830-95CD-2014D8F95F7A}" type="pres">
      <dgm:prSet presAssocID="{EACBA6A4-97D7-4EDF-ABDD-72F20D52F7A8}" presName="parentLeftMargin" presStyleLbl="node1" presStyleIdx="0" presStyleCnt="3"/>
      <dgm:spPr/>
    </dgm:pt>
    <dgm:pt modelId="{0F8D3EF7-22B0-45D8-AB3B-162959818BE3}" type="pres">
      <dgm:prSet presAssocID="{EACBA6A4-97D7-4EDF-ABDD-72F20D52F7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BD7F51-24E4-49CE-B786-725F478D7C7F}" type="pres">
      <dgm:prSet presAssocID="{EACBA6A4-97D7-4EDF-ABDD-72F20D52F7A8}" presName="negativeSpace" presStyleCnt="0"/>
      <dgm:spPr/>
    </dgm:pt>
    <dgm:pt modelId="{C550B5A1-4F76-4AD8-B76E-07D452F7B018}" type="pres">
      <dgm:prSet presAssocID="{EACBA6A4-97D7-4EDF-ABDD-72F20D52F7A8}" presName="childText" presStyleLbl="conFgAcc1" presStyleIdx="0" presStyleCnt="3">
        <dgm:presLayoutVars>
          <dgm:bulletEnabled val="1"/>
        </dgm:presLayoutVars>
      </dgm:prSet>
      <dgm:spPr/>
    </dgm:pt>
    <dgm:pt modelId="{A97EF608-B50C-42F1-84C0-BF1F9A597CB8}" type="pres">
      <dgm:prSet presAssocID="{F1F8C890-D39B-4750-9430-574E7659BB8F}" presName="spaceBetweenRectangles" presStyleCnt="0"/>
      <dgm:spPr/>
    </dgm:pt>
    <dgm:pt modelId="{0A6B5771-39D0-4E80-B712-678F5C6B0120}" type="pres">
      <dgm:prSet presAssocID="{3D003E3B-7670-4328-99A2-C0318AC8D145}" presName="parentLin" presStyleCnt="0"/>
      <dgm:spPr/>
    </dgm:pt>
    <dgm:pt modelId="{D321D48A-3B9E-402F-9D76-9BC17EBAC681}" type="pres">
      <dgm:prSet presAssocID="{3D003E3B-7670-4328-99A2-C0318AC8D145}" presName="parentLeftMargin" presStyleLbl="node1" presStyleIdx="0" presStyleCnt="3"/>
      <dgm:spPr/>
    </dgm:pt>
    <dgm:pt modelId="{A80207B7-8C8B-4355-99EE-CD40609C250F}" type="pres">
      <dgm:prSet presAssocID="{3D003E3B-7670-4328-99A2-C0318AC8D1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52F932-DB12-4CA7-8C55-17F1965FB28F}" type="pres">
      <dgm:prSet presAssocID="{3D003E3B-7670-4328-99A2-C0318AC8D145}" presName="negativeSpace" presStyleCnt="0"/>
      <dgm:spPr/>
    </dgm:pt>
    <dgm:pt modelId="{C32BFCE9-FC03-4062-9A94-DA55CEC760C1}" type="pres">
      <dgm:prSet presAssocID="{3D003E3B-7670-4328-99A2-C0318AC8D145}" presName="childText" presStyleLbl="conFgAcc1" presStyleIdx="1" presStyleCnt="3">
        <dgm:presLayoutVars>
          <dgm:bulletEnabled val="1"/>
        </dgm:presLayoutVars>
      </dgm:prSet>
      <dgm:spPr/>
    </dgm:pt>
    <dgm:pt modelId="{014BBFE9-D081-4539-9C2B-50D79CF15704}" type="pres">
      <dgm:prSet presAssocID="{BE8F98B5-4308-4C4E-BE7F-6E2E51CEB20E}" presName="spaceBetweenRectangles" presStyleCnt="0"/>
      <dgm:spPr/>
    </dgm:pt>
    <dgm:pt modelId="{5E2E608C-65F1-485C-84F1-5E4207CDA847}" type="pres">
      <dgm:prSet presAssocID="{AC76EC91-27FB-4A2F-AB33-75B2EB92665A}" presName="parentLin" presStyleCnt="0"/>
      <dgm:spPr/>
    </dgm:pt>
    <dgm:pt modelId="{FE3E751D-0321-4F03-A0EA-D4BD7EC5317B}" type="pres">
      <dgm:prSet presAssocID="{AC76EC91-27FB-4A2F-AB33-75B2EB92665A}" presName="parentLeftMargin" presStyleLbl="node1" presStyleIdx="1" presStyleCnt="3"/>
      <dgm:spPr/>
    </dgm:pt>
    <dgm:pt modelId="{E159EF46-2189-44A4-BA3E-44DCE16D9A05}" type="pres">
      <dgm:prSet presAssocID="{AC76EC91-27FB-4A2F-AB33-75B2EB9266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8642C4-FEE6-468F-A5F7-F3E30CEC44CF}" type="pres">
      <dgm:prSet presAssocID="{AC76EC91-27FB-4A2F-AB33-75B2EB92665A}" presName="negativeSpace" presStyleCnt="0"/>
      <dgm:spPr/>
    </dgm:pt>
    <dgm:pt modelId="{E9A836EB-267E-4EF1-9047-02715BA989BA}" type="pres">
      <dgm:prSet presAssocID="{AC76EC91-27FB-4A2F-AB33-75B2EB9266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0C9824-F55C-4BEF-BCF1-4D47C2DE69FF}" type="presOf" srcId="{3D003E3B-7670-4328-99A2-C0318AC8D145}" destId="{D321D48A-3B9E-402F-9D76-9BC17EBAC681}" srcOrd="0" destOrd="0" presId="urn:microsoft.com/office/officeart/2005/8/layout/list1"/>
    <dgm:cxn modelId="{6BFA0F2B-5CD3-4206-8BD5-CF1B2BB118C2}" type="presOf" srcId="{AC76EC91-27FB-4A2F-AB33-75B2EB92665A}" destId="{FE3E751D-0321-4F03-A0EA-D4BD7EC5317B}" srcOrd="0" destOrd="0" presId="urn:microsoft.com/office/officeart/2005/8/layout/list1"/>
    <dgm:cxn modelId="{D8C8BB40-9A38-4C44-A2A1-52E2F5968AF9}" type="presOf" srcId="{EACBA6A4-97D7-4EDF-ABDD-72F20D52F7A8}" destId="{0F8D3EF7-22B0-45D8-AB3B-162959818BE3}" srcOrd="1" destOrd="0" presId="urn:microsoft.com/office/officeart/2005/8/layout/list1"/>
    <dgm:cxn modelId="{ABE24E80-2183-487E-ACC3-E19DDA2ED517}" type="presOf" srcId="{AC76EC91-27FB-4A2F-AB33-75B2EB92665A}" destId="{E159EF46-2189-44A4-BA3E-44DCE16D9A05}" srcOrd="1" destOrd="0" presId="urn:microsoft.com/office/officeart/2005/8/layout/list1"/>
    <dgm:cxn modelId="{8B5EAD84-49CD-4C42-8457-C6BA8D83EC61}" srcId="{B09D7F44-5CC8-42D2-B16D-7853520C061C}" destId="{AC76EC91-27FB-4A2F-AB33-75B2EB92665A}" srcOrd="2" destOrd="0" parTransId="{72235B4F-DBBA-48CF-B0D3-C36894202094}" sibTransId="{DEC1CFC1-F50E-4796-9BCB-EDB1C9B50E6D}"/>
    <dgm:cxn modelId="{B2BEE599-B0B1-4955-A6CD-E92209FA63E1}" type="presOf" srcId="{EACBA6A4-97D7-4EDF-ABDD-72F20D52F7A8}" destId="{8AA9DB93-358E-4830-95CD-2014D8F95F7A}" srcOrd="0" destOrd="0" presId="urn:microsoft.com/office/officeart/2005/8/layout/list1"/>
    <dgm:cxn modelId="{1F11CDA9-068B-46CA-905F-7BB0BC97E055}" srcId="{B09D7F44-5CC8-42D2-B16D-7853520C061C}" destId="{EACBA6A4-97D7-4EDF-ABDD-72F20D52F7A8}" srcOrd="0" destOrd="0" parTransId="{A822C577-2598-4419-8A7C-1120463E492B}" sibTransId="{F1F8C890-D39B-4750-9430-574E7659BB8F}"/>
    <dgm:cxn modelId="{C6B1CDC0-DE6E-4F01-9DE4-C907B07E3FF1}" srcId="{B09D7F44-5CC8-42D2-B16D-7853520C061C}" destId="{3D003E3B-7670-4328-99A2-C0318AC8D145}" srcOrd="1" destOrd="0" parTransId="{36739F69-5F31-4D77-A596-8CFD979E2C6C}" sibTransId="{BE8F98B5-4308-4C4E-BE7F-6E2E51CEB20E}"/>
    <dgm:cxn modelId="{4CFFD0D6-BBB7-4C28-9070-0BAD1921DE50}" type="presOf" srcId="{3D003E3B-7670-4328-99A2-C0318AC8D145}" destId="{A80207B7-8C8B-4355-99EE-CD40609C250F}" srcOrd="1" destOrd="0" presId="urn:microsoft.com/office/officeart/2005/8/layout/list1"/>
    <dgm:cxn modelId="{B8CE43EF-3CC5-4A4D-AEB6-36C98E6F083B}" type="presOf" srcId="{B09D7F44-5CC8-42D2-B16D-7853520C061C}" destId="{E4F73E00-1D2C-41D1-B98F-F2D05A761505}" srcOrd="0" destOrd="0" presId="urn:microsoft.com/office/officeart/2005/8/layout/list1"/>
    <dgm:cxn modelId="{7CB6AA6B-AD54-4951-87C1-989069F45638}" type="presParOf" srcId="{E4F73E00-1D2C-41D1-B98F-F2D05A761505}" destId="{94E81982-2E1F-4130-9CBD-CB7EC5F5CD3F}" srcOrd="0" destOrd="0" presId="urn:microsoft.com/office/officeart/2005/8/layout/list1"/>
    <dgm:cxn modelId="{294CA0EB-A20F-45B1-832E-0D51CF58ADFD}" type="presParOf" srcId="{94E81982-2E1F-4130-9CBD-CB7EC5F5CD3F}" destId="{8AA9DB93-358E-4830-95CD-2014D8F95F7A}" srcOrd="0" destOrd="0" presId="urn:microsoft.com/office/officeart/2005/8/layout/list1"/>
    <dgm:cxn modelId="{8E394FC8-AFAE-4EC2-8890-78B70C286E03}" type="presParOf" srcId="{94E81982-2E1F-4130-9CBD-CB7EC5F5CD3F}" destId="{0F8D3EF7-22B0-45D8-AB3B-162959818BE3}" srcOrd="1" destOrd="0" presId="urn:microsoft.com/office/officeart/2005/8/layout/list1"/>
    <dgm:cxn modelId="{C5E57707-FA62-460F-8B0A-8F9AAC291402}" type="presParOf" srcId="{E4F73E00-1D2C-41D1-B98F-F2D05A761505}" destId="{54BD7F51-24E4-49CE-B786-725F478D7C7F}" srcOrd="1" destOrd="0" presId="urn:microsoft.com/office/officeart/2005/8/layout/list1"/>
    <dgm:cxn modelId="{82CECF15-5BDD-4139-BE4B-2479AF3264A3}" type="presParOf" srcId="{E4F73E00-1D2C-41D1-B98F-F2D05A761505}" destId="{C550B5A1-4F76-4AD8-B76E-07D452F7B018}" srcOrd="2" destOrd="0" presId="urn:microsoft.com/office/officeart/2005/8/layout/list1"/>
    <dgm:cxn modelId="{734B570E-01DB-4C8A-98B0-3774109A2AA4}" type="presParOf" srcId="{E4F73E00-1D2C-41D1-B98F-F2D05A761505}" destId="{A97EF608-B50C-42F1-84C0-BF1F9A597CB8}" srcOrd="3" destOrd="0" presId="urn:microsoft.com/office/officeart/2005/8/layout/list1"/>
    <dgm:cxn modelId="{F662AFDC-4A79-48B0-BEA0-430C754A92D5}" type="presParOf" srcId="{E4F73E00-1D2C-41D1-B98F-F2D05A761505}" destId="{0A6B5771-39D0-4E80-B712-678F5C6B0120}" srcOrd="4" destOrd="0" presId="urn:microsoft.com/office/officeart/2005/8/layout/list1"/>
    <dgm:cxn modelId="{A9258CF7-FC3B-4883-9A51-698F9B5E6E1C}" type="presParOf" srcId="{0A6B5771-39D0-4E80-B712-678F5C6B0120}" destId="{D321D48A-3B9E-402F-9D76-9BC17EBAC681}" srcOrd="0" destOrd="0" presId="urn:microsoft.com/office/officeart/2005/8/layout/list1"/>
    <dgm:cxn modelId="{8698CCDC-5E49-4D3E-A717-2404706958A5}" type="presParOf" srcId="{0A6B5771-39D0-4E80-B712-678F5C6B0120}" destId="{A80207B7-8C8B-4355-99EE-CD40609C250F}" srcOrd="1" destOrd="0" presId="urn:microsoft.com/office/officeart/2005/8/layout/list1"/>
    <dgm:cxn modelId="{CA73602A-56B0-4800-A555-50D4C18923B6}" type="presParOf" srcId="{E4F73E00-1D2C-41D1-B98F-F2D05A761505}" destId="{6952F932-DB12-4CA7-8C55-17F1965FB28F}" srcOrd="5" destOrd="0" presId="urn:microsoft.com/office/officeart/2005/8/layout/list1"/>
    <dgm:cxn modelId="{A8F275C5-88BA-4C01-BD89-E05305E39641}" type="presParOf" srcId="{E4F73E00-1D2C-41D1-B98F-F2D05A761505}" destId="{C32BFCE9-FC03-4062-9A94-DA55CEC760C1}" srcOrd="6" destOrd="0" presId="urn:microsoft.com/office/officeart/2005/8/layout/list1"/>
    <dgm:cxn modelId="{83624AA8-E3D2-4382-AC57-A39E6F06A60D}" type="presParOf" srcId="{E4F73E00-1D2C-41D1-B98F-F2D05A761505}" destId="{014BBFE9-D081-4539-9C2B-50D79CF15704}" srcOrd="7" destOrd="0" presId="urn:microsoft.com/office/officeart/2005/8/layout/list1"/>
    <dgm:cxn modelId="{6F414734-0AC6-48E8-8E6E-C353BD8442FD}" type="presParOf" srcId="{E4F73E00-1D2C-41D1-B98F-F2D05A761505}" destId="{5E2E608C-65F1-485C-84F1-5E4207CDA847}" srcOrd="8" destOrd="0" presId="urn:microsoft.com/office/officeart/2005/8/layout/list1"/>
    <dgm:cxn modelId="{FE2FE99A-5C47-41DC-9408-C898273CC8DA}" type="presParOf" srcId="{5E2E608C-65F1-485C-84F1-5E4207CDA847}" destId="{FE3E751D-0321-4F03-A0EA-D4BD7EC5317B}" srcOrd="0" destOrd="0" presId="urn:microsoft.com/office/officeart/2005/8/layout/list1"/>
    <dgm:cxn modelId="{CC8EC960-65B7-4274-A05C-700267E69689}" type="presParOf" srcId="{5E2E608C-65F1-485C-84F1-5E4207CDA847}" destId="{E159EF46-2189-44A4-BA3E-44DCE16D9A05}" srcOrd="1" destOrd="0" presId="urn:microsoft.com/office/officeart/2005/8/layout/list1"/>
    <dgm:cxn modelId="{4ACC1E69-4DE6-48A4-A5C4-20A959105368}" type="presParOf" srcId="{E4F73E00-1D2C-41D1-B98F-F2D05A761505}" destId="{4F8642C4-FEE6-468F-A5F7-F3E30CEC44CF}" srcOrd="9" destOrd="0" presId="urn:microsoft.com/office/officeart/2005/8/layout/list1"/>
    <dgm:cxn modelId="{DEBB7326-B646-4520-A3A3-A4DC70DD670F}" type="presParOf" srcId="{E4F73E00-1D2C-41D1-B98F-F2D05A761505}" destId="{E9A836EB-267E-4EF1-9047-02715BA989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6E9CC3-C30E-4C1E-90D8-611F85E190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FDD4D4-F1AA-4F09-893B-D93928A3E5FF}">
      <dgm:prSet phldrT="[Text]"/>
      <dgm:spPr/>
      <dgm:t>
        <a:bodyPr/>
        <a:lstStyle/>
        <a:p>
          <a:r>
            <a:rPr lang="cs-CZ" dirty="0"/>
            <a:t>Nejvyšší správní soud</a:t>
          </a:r>
        </a:p>
      </dgm:t>
    </dgm:pt>
    <dgm:pt modelId="{E86B8BB5-DA19-496D-9116-5F8134C46FF3}" type="parTrans" cxnId="{609DFA8E-2D5D-4EB8-89C4-0A8C21092D80}">
      <dgm:prSet/>
      <dgm:spPr/>
      <dgm:t>
        <a:bodyPr/>
        <a:lstStyle/>
        <a:p>
          <a:endParaRPr lang="cs-CZ"/>
        </a:p>
      </dgm:t>
    </dgm:pt>
    <dgm:pt modelId="{C0DC804E-A645-4F7A-A459-D6BCF13C5EA9}" type="sibTrans" cxnId="{609DFA8E-2D5D-4EB8-89C4-0A8C21092D80}">
      <dgm:prSet/>
      <dgm:spPr/>
      <dgm:t>
        <a:bodyPr/>
        <a:lstStyle/>
        <a:p>
          <a:endParaRPr lang="cs-CZ"/>
        </a:p>
      </dgm:t>
    </dgm:pt>
    <dgm:pt modelId="{253A31C1-760E-4AE2-8C82-BDC5332B1CC4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637E50A3-2483-41D0-8358-27B1005CCC63}" type="parTrans" cxnId="{F1829CEF-4693-4502-9A35-D04B77AC7DF6}">
      <dgm:prSet/>
      <dgm:spPr/>
      <dgm:t>
        <a:bodyPr/>
        <a:lstStyle/>
        <a:p>
          <a:endParaRPr lang="cs-CZ"/>
        </a:p>
      </dgm:t>
    </dgm:pt>
    <dgm:pt modelId="{48A28E71-C5CA-45A7-A65E-36BEA2D1F84B}" type="sibTrans" cxnId="{F1829CEF-4693-4502-9A35-D04B77AC7DF6}">
      <dgm:prSet/>
      <dgm:spPr/>
      <dgm:t>
        <a:bodyPr/>
        <a:lstStyle/>
        <a:p>
          <a:endParaRPr lang="cs-CZ"/>
        </a:p>
      </dgm:t>
    </dgm:pt>
    <dgm:pt modelId="{F678AE08-E983-44E7-A33D-5E825916BF03}" type="pres">
      <dgm:prSet presAssocID="{666E9CC3-C30E-4C1E-90D8-611F85E190B6}" presName="compositeShape" presStyleCnt="0">
        <dgm:presLayoutVars>
          <dgm:dir/>
          <dgm:resizeHandles/>
        </dgm:presLayoutVars>
      </dgm:prSet>
      <dgm:spPr/>
    </dgm:pt>
    <dgm:pt modelId="{78F65A32-E0DB-414B-A9DF-0B9BE2FAF0C5}" type="pres">
      <dgm:prSet presAssocID="{666E9CC3-C30E-4C1E-90D8-611F85E190B6}" presName="pyramid" presStyleLbl="node1" presStyleIdx="0" presStyleCnt="1"/>
      <dgm:spPr/>
    </dgm:pt>
    <dgm:pt modelId="{1158A8FD-88D7-4893-AA75-E67263AE97D4}" type="pres">
      <dgm:prSet presAssocID="{666E9CC3-C30E-4C1E-90D8-611F85E190B6}" presName="theList" presStyleCnt="0"/>
      <dgm:spPr/>
    </dgm:pt>
    <dgm:pt modelId="{0824470B-9975-4C00-B19B-8FCCBD1AB10A}" type="pres">
      <dgm:prSet presAssocID="{8DFDD4D4-F1AA-4F09-893B-D93928A3E5FF}" presName="aNode" presStyleLbl="fgAcc1" presStyleIdx="0" presStyleCnt="2">
        <dgm:presLayoutVars>
          <dgm:bulletEnabled val="1"/>
        </dgm:presLayoutVars>
      </dgm:prSet>
      <dgm:spPr/>
    </dgm:pt>
    <dgm:pt modelId="{735594C8-7506-4D5A-B2B1-F2CC16FCCE56}" type="pres">
      <dgm:prSet presAssocID="{8DFDD4D4-F1AA-4F09-893B-D93928A3E5FF}" presName="aSpace" presStyleCnt="0"/>
      <dgm:spPr/>
    </dgm:pt>
    <dgm:pt modelId="{508214EF-B065-4C1D-86CD-B8BD472087CA}" type="pres">
      <dgm:prSet presAssocID="{253A31C1-760E-4AE2-8C82-BDC5332B1CC4}" presName="aNode" presStyleLbl="fgAcc1" presStyleIdx="1" presStyleCnt="2">
        <dgm:presLayoutVars>
          <dgm:bulletEnabled val="1"/>
        </dgm:presLayoutVars>
      </dgm:prSet>
      <dgm:spPr/>
    </dgm:pt>
    <dgm:pt modelId="{BEC1B0AB-44FC-4564-9058-FF7C15B43584}" type="pres">
      <dgm:prSet presAssocID="{253A31C1-760E-4AE2-8C82-BDC5332B1CC4}" presName="aSpace" presStyleCnt="0"/>
      <dgm:spPr/>
    </dgm:pt>
  </dgm:ptLst>
  <dgm:cxnLst>
    <dgm:cxn modelId="{3D5B1606-EBA6-4BCC-AB0F-1038C36C567C}" type="presOf" srcId="{8DFDD4D4-F1AA-4F09-893B-D93928A3E5FF}" destId="{0824470B-9975-4C00-B19B-8FCCBD1AB10A}" srcOrd="0" destOrd="0" presId="urn:microsoft.com/office/officeart/2005/8/layout/pyramid2"/>
    <dgm:cxn modelId="{F2449738-61A7-42E3-8F01-C5CB1C43CEF3}" type="presOf" srcId="{253A31C1-760E-4AE2-8C82-BDC5332B1CC4}" destId="{508214EF-B065-4C1D-86CD-B8BD472087CA}" srcOrd="0" destOrd="0" presId="urn:microsoft.com/office/officeart/2005/8/layout/pyramid2"/>
    <dgm:cxn modelId="{24F83F89-4887-4A1D-9A5F-3880E72A7F4C}" type="presOf" srcId="{666E9CC3-C30E-4C1E-90D8-611F85E190B6}" destId="{F678AE08-E983-44E7-A33D-5E825916BF03}" srcOrd="0" destOrd="0" presId="urn:microsoft.com/office/officeart/2005/8/layout/pyramid2"/>
    <dgm:cxn modelId="{609DFA8E-2D5D-4EB8-89C4-0A8C21092D80}" srcId="{666E9CC3-C30E-4C1E-90D8-611F85E190B6}" destId="{8DFDD4D4-F1AA-4F09-893B-D93928A3E5FF}" srcOrd="0" destOrd="0" parTransId="{E86B8BB5-DA19-496D-9116-5F8134C46FF3}" sibTransId="{C0DC804E-A645-4F7A-A459-D6BCF13C5EA9}"/>
    <dgm:cxn modelId="{F1829CEF-4693-4502-9A35-D04B77AC7DF6}" srcId="{666E9CC3-C30E-4C1E-90D8-611F85E190B6}" destId="{253A31C1-760E-4AE2-8C82-BDC5332B1CC4}" srcOrd="1" destOrd="0" parTransId="{637E50A3-2483-41D0-8358-27B1005CCC63}" sibTransId="{48A28E71-C5CA-45A7-A65E-36BEA2D1F84B}"/>
    <dgm:cxn modelId="{9D9B964D-CD69-47EE-AA30-ADE1D065098F}" type="presParOf" srcId="{F678AE08-E983-44E7-A33D-5E825916BF03}" destId="{78F65A32-E0DB-414B-A9DF-0B9BE2FAF0C5}" srcOrd="0" destOrd="0" presId="urn:microsoft.com/office/officeart/2005/8/layout/pyramid2"/>
    <dgm:cxn modelId="{11B4DD86-912D-4645-8BA2-04DEA5978F4C}" type="presParOf" srcId="{F678AE08-E983-44E7-A33D-5E825916BF03}" destId="{1158A8FD-88D7-4893-AA75-E67263AE97D4}" srcOrd="1" destOrd="0" presId="urn:microsoft.com/office/officeart/2005/8/layout/pyramid2"/>
    <dgm:cxn modelId="{D4003295-0A55-4730-9BD4-9FF56F5D3E79}" type="presParOf" srcId="{1158A8FD-88D7-4893-AA75-E67263AE97D4}" destId="{0824470B-9975-4C00-B19B-8FCCBD1AB10A}" srcOrd="0" destOrd="0" presId="urn:microsoft.com/office/officeart/2005/8/layout/pyramid2"/>
    <dgm:cxn modelId="{D9FFBD7E-DBA3-4E87-8DA2-C2B02217A9DA}" type="presParOf" srcId="{1158A8FD-88D7-4893-AA75-E67263AE97D4}" destId="{735594C8-7506-4D5A-B2B1-F2CC16FCCE56}" srcOrd="1" destOrd="0" presId="urn:microsoft.com/office/officeart/2005/8/layout/pyramid2"/>
    <dgm:cxn modelId="{3DF2F42B-2C9E-4596-8516-8341921CBD1A}" type="presParOf" srcId="{1158A8FD-88D7-4893-AA75-E67263AE97D4}" destId="{508214EF-B065-4C1D-86CD-B8BD472087CA}" srcOrd="2" destOrd="0" presId="urn:microsoft.com/office/officeart/2005/8/layout/pyramid2"/>
    <dgm:cxn modelId="{D7F658C8-42FC-4624-8B22-27166866A7C6}" type="presParOf" srcId="{1158A8FD-88D7-4893-AA75-E67263AE97D4}" destId="{BEC1B0AB-44FC-4564-9058-FF7C15B4358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cs-CZ" sz="1800" dirty="0">
              <a:solidFill>
                <a:schemeClr val="tx1"/>
              </a:solidFill>
            </a:rPr>
            <a:t>ÚSTAVA A ÚSTAVNÍ ZÁKONY </a:t>
          </a:r>
          <a:endParaRPr lang="en-US" sz="1800" dirty="0">
            <a:solidFill>
              <a:schemeClr val="tx1"/>
            </a:solidFill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NAŘÍZENÍ VLÁDY</a:t>
          </a:r>
          <a:endParaRPr lang="en-US" dirty="0">
            <a:solidFill>
              <a:schemeClr val="tx1"/>
            </a:solidFill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VYHLÁŠKY MINISTERSTEV</a:t>
          </a:r>
          <a:endParaRPr lang="en-US" dirty="0">
            <a:solidFill>
              <a:schemeClr val="tx1"/>
            </a:solidFill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ZÁKONY A ZÁKONNÁ OPATŘENÍ</a:t>
          </a:r>
          <a:endParaRPr lang="en-US" dirty="0">
            <a:solidFill>
              <a:schemeClr val="tx1"/>
            </a:solidFill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OBECNĚ ZÁVAZNÉ VYHLÁŠKY/NAŘÍZENÍ OBCÍ A KRAJŮ</a:t>
          </a:r>
          <a:endParaRPr lang="en-US" dirty="0">
            <a:solidFill>
              <a:schemeClr val="tx1"/>
            </a:solidFill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EA2789-D773-4FAE-A5A4-8CCE36B543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AC4DB0-B777-4B9A-9636-9C6857AC44D1}">
      <dgm:prSet phldrT="[Text]"/>
      <dgm:spPr/>
      <dgm:t>
        <a:bodyPr/>
        <a:lstStyle/>
        <a:p>
          <a:r>
            <a:rPr lang="cs-CZ" dirty="0"/>
            <a:t>občanské právo</a:t>
          </a:r>
        </a:p>
      </dgm:t>
    </dgm:pt>
    <dgm:pt modelId="{7DF1B4A3-9B9E-44EF-AC25-5EA0658EE562}" type="parTrans" cxnId="{F4AAFE0B-7AA3-44FA-973A-1380FAE6B4D1}">
      <dgm:prSet/>
      <dgm:spPr/>
      <dgm:t>
        <a:bodyPr/>
        <a:lstStyle/>
        <a:p>
          <a:endParaRPr lang="cs-CZ"/>
        </a:p>
      </dgm:t>
    </dgm:pt>
    <dgm:pt modelId="{0A3852F2-8544-46CD-ADBD-FEC8DB654E8B}" type="sibTrans" cxnId="{F4AAFE0B-7AA3-44FA-973A-1380FAE6B4D1}">
      <dgm:prSet/>
      <dgm:spPr/>
      <dgm:t>
        <a:bodyPr/>
        <a:lstStyle/>
        <a:p>
          <a:endParaRPr lang="cs-CZ"/>
        </a:p>
      </dgm:t>
    </dgm:pt>
    <dgm:pt modelId="{49559BE0-E5E2-4853-859F-4CB39F0271FE}">
      <dgm:prSet phldrT="[Text]"/>
      <dgm:spPr/>
      <dgm:t>
        <a:bodyPr/>
        <a:lstStyle/>
        <a:p>
          <a:r>
            <a:rPr lang="cs-CZ" dirty="0"/>
            <a:t>mezinárodní právo soukromé</a:t>
          </a:r>
        </a:p>
      </dgm:t>
    </dgm:pt>
    <dgm:pt modelId="{5C99A790-DD31-491D-9B81-50006F0E7F42}" type="parTrans" cxnId="{FE2DB2E7-A331-43BB-9E0C-577C0304F05B}">
      <dgm:prSet/>
      <dgm:spPr/>
      <dgm:t>
        <a:bodyPr/>
        <a:lstStyle/>
        <a:p>
          <a:endParaRPr lang="cs-CZ"/>
        </a:p>
      </dgm:t>
    </dgm:pt>
    <dgm:pt modelId="{D610AE7C-D5C7-446B-9B39-4D14D305E7CB}" type="sibTrans" cxnId="{FE2DB2E7-A331-43BB-9E0C-577C0304F05B}">
      <dgm:prSet/>
      <dgm:spPr/>
      <dgm:t>
        <a:bodyPr/>
        <a:lstStyle/>
        <a:p>
          <a:endParaRPr lang="cs-CZ"/>
        </a:p>
      </dgm:t>
    </dgm:pt>
    <dgm:pt modelId="{B368BE1F-8115-434A-9119-E3A133806E23}">
      <dgm:prSet phldrT="[Text]"/>
      <dgm:spPr/>
      <dgm:t>
        <a:bodyPr/>
        <a:lstStyle/>
        <a:p>
          <a:r>
            <a:rPr lang="cs-CZ" dirty="0"/>
            <a:t>právo duševního vlastnictví</a:t>
          </a:r>
        </a:p>
      </dgm:t>
    </dgm:pt>
    <dgm:pt modelId="{19698A57-B455-4A96-9A7F-5E41E5C880D2}" type="parTrans" cxnId="{778F8548-C069-44B2-BD9C-15D726D08D32}">
      <dgm:prSet/>
      <dgm:spPr/>
      <dgm:t>
        <a:bodyPr/>
        <a:lstStyle/>
        <a:p>
          <a:endParaRPr lang="cs-CZ"/>
        </a:p>
      </dgm:t>
    </dgm:pt>
    <dgm:pt modelId="{A586EEA1-45B7-46E4-BB66-0CCABB64968C}" type="sibTrans" cxnId="{778F8548-C069-44B2-BD9C-15D726D08D32}">
      <dgm:prSet/>
      <dgm:spPr/>
      <dgm:t>
        <a:bodyPr/>
        <a:lstStyle/>
        <a:p>
          <a:endParaRPr lang="cs-CZ"/>
        </a:p>
      </dgm:t>
    </dgm:pt>
    <dgm:pt modelId="{8E1A022F-5279-49D6-8F16-851D65B03E18}">
      <dgm:prSet/>
      <dgm:spPr/>
      <dgm:t>
        <a:bodyPr/>
        <a:lstStyle/>
        <a:p>
          <a:r>
            <a:rPr lang="cs-CZ" dirty="0"/>
            <a:t>pracovní právo</a:t>
          </a:r>
        </a:p>
      </dgm:t>
    </dgm:pt>
    <dgm:pt modelId="{069BE028-81DE-45BB-B9FA-DE90209A0857}" type="parTrans" cxnId="{7E616A63-361A-4ECC-A8AC-F305009F6887}">
      <dgm:prSet/>
      <dgm:spPr/>
      <dgm:t>
        <a:bodyPr/>
        <a:lstStyle/>
        <a:p>
          <a:endParaRPr lang="cs-CZ"/>
        </a:p>
      </dgm:t>
    </dgm:pt>
    <dgm:pt modelId="{16760034-9C96-4F94-B1AB-E9CD2A82C8AE}" type="sibTrans" cxnId="{7E616A63-361A-4ECC-A8AC-F305009F6887}">
      <dgm:prSet/>
      <dgm:spPr/>
      <dgm:t>
        <a:bodyPr/>
        <a:lstStyle/>
        <a:p>
          <a:endParaRPr lang="cs-CZ"/>
        </a:p>
      </dgm:t>
    </dgm:pt>
    <dgm:pt modelId="{EFD3E89E-4973-42EA-B3D4-FDD256E2DB81}">
      <dgm:prSet/>
      <dgm:spPr/>
      <dgm:t>
        <a:bodyPr/>
        <a:lstStyle/>
        <a:p>
          <a:r>
            <a:rPr lang="cs-CZ" dirty="0"/>
            <a:t>obchodní právo</a:t>
          </a:r>
        </a:p>
      </dgm:t>
    </dgm:pt>
    <dgm:pt modelId="{F82D5DCF-84E7-4CB6-9A45-EF2B1FB2AFAF}" type="parTrans" cxnId="{FB4C6E24-C01D-46DE-9AC7-A8BF15C30609}">
      <dgm:prSet/>
      <dgm:spPr/>
      <dgm:t>
        <a:bodyPr/>
        <a:lstStyle/>
        <a:p>
          <a:endParaRPr lang="cs-CZ"/>
        </a:p>
      </dgm:t>
    </dgm:pt>
    <dgm:pt modelId="{1C639987-3CCB-4D47-8D64-DD780E40258D}" type="sibTrans" cxnId="{FB4C6E24-C01D-46DE-9AC7-A8BF15C30609}">
      <dgm:prSet/>
      <dgm:spPr/>
      <dgm:t>
        <a:bodyPr/>
        <a:lstStyle/>
        <a:p>
          <a:endParaRPr lang="cs-CZ"/>
        </a:p>
      </dgm:t>
    </dgm:pt>
    <dgm:pt modelId="{028EB08A-2995-43BB-B99F-F5004E6B3E45}">
      <dgm:prSet/>
      <dgm:spPr/>
      <dgm:t>
        <a:bodyPr/>
        <a:lstStyle/>
        <a:p>
          <a:r>
            <a:rPr lang="cs-CZ" dirty="0"/>
            <a:t>rodinné právo (ale…)</a:t>
          </a:r>
        </a:p>
      </dgm:t>
    </dgm:pt>
    <dgm:pt modelId="{91F21F28-5060-47D1-800D-03468659D724}" type="parTrans" cxnId="{9ADDC6F6-3445-420B-9BA3-B6AEA55B64D2}">
      <dgm:prSet/>
      <dgm:spPr/>
      <dgm:t>
        <a:bodyPr/>
        <a:lstStyle/>
        <a:p>
          <a:endParaRPr lang="cs-CZ"/>
        </a:p>
      </dgm:t>
    </dgm:pt>
    <dgm:pt modelId="{C39B8D71-1A84-4963-882B-3988B2858C49}" type="sibTrans" cxnId="{9ADDC6F6-3445-420B-9BA3-B6AEA55B64D2}">
      <dgm:prSet/>
      <dgm:spPr/>
      <dgm:t>
        <a:bodyPr/>
        <a:lstStyle/>
        <a:p>
          <a:endParaRPr lang="cs-CZ"/>
        </a:p>
      </dgm:t>
    </dgm:pt>
    <dgm:pt modelId="{0E2EE541-D630-44EA-94D5-0DF5CDE378A7}" type="pres">
      <dgm:prSet presAssocID="{80EA2789-D773-4FAE-A5A4-8CCE36B54349}" presName="Name0" presStyleCnt="0">
        <dgm:presLayoutVars>
          <dgm:chMax val="7"/>
          <dgm:chPref val="7"/>
          <dgm:dir/>
        </dgm:presLayoutVars>
      </dgm:prSet>
      <dgm:spPr/>
    </dgm:pt>
    <dgm:pt modelId="{485C9DF0-8222-4E0A-879B-9A444FF27752}" type="pres">
      <dgm:prSet presAssocID="{80EA2789-D773-4FAE-A5A4-8CCE36B54349}" presName="Name1" presStyleCnt="0"/>
      <dgm:spPr/>
    </dgm:pt>
    <dgm:pt modelId="{E02E8D40-4AE4-4034-8212-195326D02EB1}" type="pres">
      <dgm:prSet presAssocID="{80EA2789-D773-4FAE-A5A4-8CCE36B54349}" presName="cycle" presStyleCnt="0"/>
      <dgm:spPr/>
    </dgm:pt>
    <dgm:pt modelId="{9D8FA137-7E46-4363-9E42-38EB8F3F9A86}" type="pres">
      <dgm:prSet presAssocID="{80EA2789-D773-4FAE-A5A4-8CCE36B54349}" presName="srcNode" presStyleLbl="node1" presStyleIdx="0" presStyleCnt="6"/>
      <dgm:spPr/>
    </dgm:pt>
    <dgm:pt modelId="{F5B85B7E-0B61-4EA4-B381-73EC7EA53EF3}" type="pres">
      <dgm:prSet presAssocID="{80EA2789-D773-4FAE-A5A4-8CCE36B54349}" presName="conn" presStyleLbl="parChTrans1D2" presStyleIdx="0" presStyleCnt="1"/>
      <dgm:spPr/>
    </dgm:pt>
    <dgm:pt modelId="{0E8EF4F2-249B-4462-8CAF-27CD06565583}" type="pres">
      <dgm:prSet presAssocID="{80EA2789-D773-4FAE-A5A4-8CCE36B54349}" presName="extraNode" presStyleLbl="node1" presStyleIdx="0" presStyleCnt="6"/>
      <dgm:spPr/>
    </dgm:pt>
    <dgm:pt modelId="{5D629ED9-1A86-4BDF-A409-18846434AB10}" type="pres">
      <dgm:prSet presAssocID="{80EA2789-D773-4FAE-A5A4-8CCE36B54349}" presName="dstNode" presStyleLbl="node1" presStyleIdx="0" presStyleCnt="6"/>
      <dgm:spPr/>
    </dgm:pt>
    <dgm:pt modelId="{3C322F59-0B0F-4818-AA1E-8119B939C2CA}" type="pres">
      <dgm:prSet presAssocID="{33AC4DB0-B777-4B9A-9636-9C6857AC44D1}" presName="text_1" presStyleLbl="node1" presStyleIdx="0" presStyleCnt="6">
        <dgm:presLayoutVars>
          <dgm:bulletEnabled val="1"/>
        </dgm:presLayoutVars>
      </dgm:prSet>
      <dgm:spPr/>
    </dgm:pt>
    <dgm:pt modelId="{62379006-CC5F-4885-8FDE-4CB2775A9B81}" type="pres">
      <dgm:prSet presAssocID="{33AC4DB0-B777-4B9A-9636-9C6857AC44D1}" presName="accent_1" presStyleCnt="0"/>
      <dgm:spPr/>
    </dgm:pt>
    <dgm:pt modelId="{EE7ECF56-C9D5-48E7-AA0A-D1A0462D153D}" type="pres">
      <dgm:prSet presAssocID="{33AC4DB0-B777-4B9A-9636-9C6857AC44D1}" presName="accentRepeatNode" presStyleLbl="solidFgAcc1" presStyleIdx="0" presStyleCnt="6"/>
      <dgm:spPr/>
    </dgm:pt>
    <dgm:pt modelId="{11635D91-BCB0-4A80-8B69-B081D7922B12}" type="pres">
      <dgm:prSet presAssocID="{028EB08A-2995-43BB-B99F-F5004E6B3E45}" presName="text_2" presStyleLbl="node1" presStyleIdx="1" presStyleCnt="6">
        <dgm:presLayoutVars>
          <dgm:bulletEnabled val="1"/>
        </dgm:presLayoutVars>
      </dgm:prSet>
      <dgm:spPr/>
    </dgm:pt>
    <dgm:pt modelId="{CA071E11-1A67-4FCC-AE81-718A947548F7}" type="pres">
      <dgm:prSet presAssocID="{028EB08A-2995-43BB-B99F-F5004E6B3E45}" presName="accent_2" presStyleCnt="0"/>
      <dgm:spPr/>
    </dgm:pt>
    <dgm:pt modelId="{A07F85E7-CF20-4E3C-954F-13DD25CAF0AC}" type="pres">
      <dgm:prSet presAssocID="{028EB08A-2995-43BB-B99F-F5004E6B3E45}" presName="accentRepeatNode" presStyleLbl="solidFgAcc1" presStyleIdx="1" presStyleCnt="6"/>
      <dgm:spPr/>
    </dgm:pt>
    <dgm:pt modelId="{EF0D4AA8-E93C-442E-ABD0-C35E374F755B}" type="pres">
      <dgm:prSet presAssocID="{EFD3E89E-4973-42EA-B3D4-FDD256E2DB81}" presName="text_3" presStyleLbl="node1" presStyleIdx="2" presStyleCnt="6">
        <dgm:presLayoutVars>
          <dgm:bulletEnabled val="1"/>
        </dgm:presLayoutVars>
      </dgm:prSet>
      <dgm:spPr/>
    </dgm:pt>
    <dgm:pt modelId="{55AEE4DF-566E-45B1-9748-79561B511C92}" type="pres">
      <dgm:prSet presAssocID="{EFD3E89E-4973-42EA-B3D4-FDD256E2DB81}" presName="accent_3" presStyleCnt="0"/>
      <dgm:spPr/>
    </dgm:pt>
    <dgm:pt modelId="{277DC617-78FF-450F-8DBF-E3B074FDE39E}" type="pres">
      <dgm:prSet presAssocID="{EFD3E89E-4973-42EA-B3D4-FDD256E2DB81}" presName="accentRepeatNode" presStyleLbl="solidFgAcc1" presStyleIdx="2" presStyleCnt="6"/>
      <dgm:spPr/>
    </dgm:pt>
    <dgm:pt modelId="{7D695A5C-5941-4FBC-9287-C1245FBD61D2}" type="pres">
      <dgm:prSet presAssocID="{8E1A022F-5279-49D6-8F16-851D65B03E18}" presName="text_4" presStyleLbl="node1" presStyleIdx="3" presStyleCnt="6">
        <dgm:presLayoutVars>
          <dgm:bulletEnabled val="1"/>
        </dgm:presLayoutVars>
      </dgm:prSet>
      <dgm:spPr/>
    </dgm:pt>
    <dgm:pt modelId="{6C7AAA5D-C024-4B68-9C6A-4A5B785DF935}" type="pres">
      <dgm:prSet presAssocID="{8E1A022F-5279-49D6-8F16-851D65B03E18}" presName="accent_4" presStyleCnt="0"/>
      <dgm:spPr/>
    </dgm:pt>
    <dgm:pt modelId="{BF7741AC-3854-4C41-ACD6-4C0C241A18BC}" type="pres">
      <dgm:prSet presAssocID="{8E1A022F-5279-49D6-8F16-851D65B03E18}" presName="accentRepeatNode" presStyleLbl="solidFgAcc1" presStyleIdx="3" presStyleCnt="6"/>
      <dgm:spPr/>
    </dgm:pt>
    <dgm:pt modelId="{AF33B66C-EA66-498D-9669-E8FF7C2EF0A1}" type="pres">
      <dgm:prSet presAssocID="{49559BE0-E5E2-4853-859F-4CB39F0271FE}" presName="text_5" presStyleLbl="node1" presStyleIdx="4" presStyleCnt="6">
        <dgm:presLayoutVars>
          <dgm:bulletEnabled val="1"/>
        </dgm:presLayoutVars>
      </dgm:prSet>
      <dgm:spPr/>
    </dgm:pt>
    <dgm:pt modelId="{6CD9D097-36A1-4AF4-91DF-13C000EC2ECC}" type="pres">
      <dgm:prSet presAssocID="{49559BE0-E5E2-4853-859F-4CB39F0271FE}" presName="accent_5" presStyleCnt="0"/>
      <dgm:spPr/>
    </dgm:pt>
    <dgm:pt modelId="{59D5E7C7-0387-4D47-9E93-F0529B076AF6}" type="pres">
      <dgm:prSet presAssocID="{49559BE0-E5E2-4853-859F-4CB39F0271FE}" presName="accentRepeatNode" presStyleLbl="solidFgAcc1" presStyleIdx="4" presStyleCnt="6"/>
      <dgm:spPr/>
    </dgm:pt>
    <dgm:pt modelId="{9EC6C155-A237-47C3-9776-E612D46A6750}" type="pres">
      <dgm:prSet presAssocID="{B368BE1F-8115-434A-9119-E3A133806E23}" presName="text_6" presStyleLbl="node1" presStyleIdx="5" presStyleCnt="6">
        <dgm:presLayoutVars>
          <dgm:bulletEnabled val="1"/>
        </dgm:presLayoutVars>
      </dgm:prSet>
      <dgm:spPr/>
    </dgm:pt>
    <dgm:pt modelId="{4C3008B9-FB14-41DC-8689-84720BBEEF25}" type="pres">
      <dgm:prSet presAssocID="{B368BE1F-8115-434A-9119-E3A133806E23}" presName="accent_6" presStyleCnt="0"/>
      <dgm:spPr/>
    </dgm:pt>
    <dgm:pt modelId="{437D5932-6EB0-4489-BB35-D92510A942C4}" type="pres">
      <dgm:prSet presAssocID="{B368BE1F-8115-434A-9119-E3A133806E23}" presName="accentRepeatNode" presStyleLbl="solidFgAcc1" presStyleIdx="5" presStyleCnt="6"/>
      <dgm:spPr/>
    </dgm:pt>
  </dgm:ptLst>
  <dgm:cxnLst>
    <dgm:cxn modelId="{481EC206-1DDD-45D2-8244-D9933F4D50E1}" type="presOf" srcId="{8E1A022F-5279-49D6-8F16-851D65B03E18}" destId="{7D695A5C-5941-4FBC-9287-C1245FBD61D2}" srcOrd="0" destOrd="0" presId="urn:microsoft.com/office/officeart/2008/layout/VerticalCurvedList"/>
    <dgm:cxn modelId="{F4AAFE0B-7AA3-44FA-973A-1380FAE6B4D1}" srcId="{80EA2789-D773-4FAE-A5A4-8CCE36B54349}" destId="{33AC4DB0-B777-4B9A-9636-9C6857AC44D1}" srcOrd="0" destOrd="0" parTransId="{7DF1B4A3-9B9E-44EF-AC25-5EA0658EE562}" sibTransId="{0A3852F2-8544-46CD-ADBD-FEC8DB654E8B}"/>
    <dgm:cxn modelId="{2A81B419-528D-47D0-A813-058CDDA4D1F4}" type="presOf" srcId="{B368BE1F-8115-434A-9119-E3A133806E23}" destId="{9EC6C155-A237-47C3-9776-E612D46A6750}" srcOrd="0" destOrd="0" presId="urn:microsoft.com/office/officeart/2008/layout/VerticalCurvedList"/>
    <dgm:cxn modelId="{DACBA520-0418-438D-A8F0-8628E4AD59FD}" type="presOf" srcId="{0A3852F2-8544-46CD-ADBD-FEC8DB654E8B}" destId="{F5B85B7E-0B61-4EA4-B381-73EC7EA53EF3}" srcOrd="0" destOrd="0" presId="urn:microsoft.com/office/officeart/2008/layout/VerticalCurvedList"/>
    <dgm:cxn modelId="{FB4C6E24-C01D-46DE-9AC7-A8BF15C30609}" srcId="{80EA2789-D773-4FAE-A5A4-8CCE36B54349}" destId="{EFD3E89E-4973-42EA-B3D4-FDD256E2DB81}" srcOrd="2" destOrd="0" parTransId="{F82D5DCF-84E7-4CB6-9A45-EF2B1FB2AFAF}" sibTransId="{1C639987-3CCB-4D47-8D64-DD780E40258D}"/>
    <dgm:cxn modelId="{7E616A63-361A-4ECC-A8AC-F305009F6887}" srcId="{80EA2789-D773-4FAE-A5A4-8CCE36B54349}" destId="{8E1A022F-5279-49D6-8F16-851D65B03E18}" srcOrd="3" destOrd="0" parTransId="{069BE028-81DE-45BB-B9FA-DE90209A0857}" sibTransId="{16760034-9C96-4F94-B1AB-E9CD2A82C8AE}"/>
    <dgm:cxn modelId="{778F8548-C069-44B2-BD9C-15D726D08D32}" srcId="{80EA2789-D773-4FAE-A5A4-8CCE36B54349}" destId="{B368BE1F-8115-434A-9119-E3A133806E23}" srcOrd="5" destOrd="0" parTransId="{19698A57-B455-4A96-9A7F-5E41E5C880D2}" sibTransId="{A586EEA1-45B7-46E4-BB66-0CCABB64968C}"/>
    <dgm:cxn modelId="{92AB7E49-C740-4C1E-BB79-B428FD83041F}" type="presOf" srcId="{80EA2789-D773-4FAE-A5A4-8CCE36B54349}" destId="{0E2EE541-D630-44EA-94D5-0DF5CDE378A7}" srcOrd="0" destOrd="0" presId="urn:microsoft.com/office/officeart/2008/layout/VerticalCurvedList"/>
    <dgm:cxn modelId="{4A3D6971-B3EE-4A35-A348-E80B0D43019B}" type="presOf" srcId="{028EB08A-2995-43BB-B99F-F5004E6B3E45}" destId="{11635D91-BCB0-4A80-8B69-B081D7922B12}" srcOrd="0" destOrd="0" presId="urn:microsoft.com/office/officeart/2008/layout/VerticalCurvedList"/>
    <dgm:cxn modelId="{3F36F880-349C-404D-881D-74FF89FCB52D}" type="presOf" srcId="{49559BE0-E5E2-4853-859F-4CB39F0271FE}" destId="{AF33B66C-EA66-498D-9669-E8FF7C2EF0A1}" srcOrd="0" destOrd="0" presId="urn:microsoft.com/office/officeart/2008/layout/VerticalCurvedList"/>
    <dgm:cxn modelId="{26AA4196-A793-41DF-A2EC-93AC6B8030CB}" type="presOf" srcId="{33AC4DB0-B777-4B9A-9636-9C6857AC44D1}" destId="{3C322F59-0B0F-4818-AA1E-8119B939C2CA}" srcOrd="0" destOrd="0" presId="urn:microsoft.com/office/officeart/2008/layout/VerticalCurvedList"/>
    <dgm:cxn modelId="{AC2970D5-0205-4E20-BE3C-C54DE9F5A0EC}" type="presOf" srcId="{EFD3E89E-4973-42EA-B3D4-FDD256E2DB81}" destId="{EF0D4AA8-E93C-442E-ABD0-C35E374F755B}" srcOrd="0" destOrd="0" presId="urn:microsoft.com/office/officeart/2008/layout/VerticalCurvedList"/>
    <dgm:cxn modelId="{FE2DB2E7-A331-43BB-9E0C-577C0304F05B}" srcId="{80EA2789-D773-4FAE-A5A4-8CCE36B54349}" destId="{49559BE0-E5E2-4853-859F-4CB39F0271FE}" srcOrd="4" destOrd="0" parTransId="{5C99A790-DD31-491D-9B81-50006F0E7F42}" sibTransId="{D610AE7C-D5C7-446B-9B39-4D14D305E7CB}"/>
    <dgm:cxn modelId="{9ADDC6F6-3445-420B-9BA3-B6AEA55B64D2}" srcId="{80EA2789-D773-4FAE-A5A4-8CCE36B54349}" destId="{028EB08A-2995-43BB-B99F-F5004E6B3E45}" srcOrd="1" destOrd="0" parTransId="{91F21F28-5060-47D1-800D-03468659D724}" sibTransId="{C39B8D71-1A84-4963-882B-3988B2858C49}"/>
    <dgm:cxn modelId="{F07B22C6-5E0A-4A18-9E7C-6724968DA45C}" type="presParOf" srcId="{0E2EE541-D630-44EA-94D5-0DF5CDE378A7}" destId="{485C9DF0-8222-4E0A-879B-9A444FF27752}" srcOrd="0" destOrd="0" presId="urn:microsoft.com/office/officeart/2008/layout/VerticalCurvedList"/>
    <dgm:cxn modelId="{42DF20E6-7DD4-4A31-A799-D1B1DA8527B6}" type="presParOf" srcId="{485C9DF0-8222-4E0A-879B-9A444FF27752}" destId="{E02E8D40-4AE4-4034-8212-195326D02EB1}" srcOrd="0" destOrd="0" presId="urn:microsoft.com/office/officeart/2008/layout/VerticalCurvedList"/>
    <dgm:cxn modelId="{E895FAFE-F378-4883-B0D8-B6684E56C841}" type="presParOf" srcId="{E02E8D40-4AE4-4034-8212-195326D02EB1}" destId="{9D8FA137-7E46-4363-9E42-38EB8F3F9A86}" srcOrd="0" destOrd="0" presId="urn:microsoft.com/office/officeart/2008/layout/VerticalCurvedList"/>
    <dgm:cxn modelId="{1876F9E1-681D-42CF-8CBB-859C3FD626CA}" type="presParOf" srcId="{E02E8D40-4AE4-4034-8212-195326D02EB1}" destId="{F5B85B7E-0B61-4EA4-B381-73EC7EA53EF3}" srcOrd="1" destOrd="0" presId="urn:microsoft.com/office/officeart/2008/layout/VerticalCurvedList"/>
    <dgm:cxn modelId="{6001C348-30D6-4732-A6C2-0EB751312666}" type="presParOf" srcId="{E02E8D40-4AE4-4034-8212-195326D02EB1}" destId="{0E8EF4F2-249B-4462-8CAF-27CD06565583}" srcOrd="2" destOrd="0" presId="urn:microsoft.com/office/officeart/2008/layout/VerticalCurvedList"/>
    <dgm:cxn modelId="{CA054126-85B5-4CF4-9746-1A5FB160E9B1}" type="presParOf" srcId="{E02E8D40-4AE4-4034-8212-195326D02EB1}" destId="{5D629ED9-1A86-4BDF-A409-18846434AB10}" srcOrd="3" destOrd="0" presId="urn:microsoft.com/office/officeart/2008/layout/VerticalCurvedList"/>
    <dgm:cxn modelId="{330CFD39-1CC3-450E-8E57-29FA9A4084CB}" type="presParOf" srcId="{485C9DF0-8222-4E0A-879B-9A444FF27752}" destId="{3C322F59-0B0F-4818-AA1E-8119B939C2CA}" srcOrd="1" destOrd="0" presId="urn:microsoft.com/office/officeart/2008/layout/VerticalCurvedList"/>
    <dgm:cxn modelId="{7AE3268C-9EAD-4BCD-A663-BDB8F810FA18}" type="presParOf" srcId="{485C9DF0-8222-4E0A-879B-9A444FF27752}" destId="{62379006-CC5F-4885-8FDE-4CB2775A9B81}" srcOrd="2" destOrd="0" presId="urn:microsoft.com/office/officeart/2008/layout/VerticalCurvedList"/>
    <dgm:cxn modelId="{6EFCFB41-D4BB-4A68-9222-B718C5C5769A}" type="presParOf" srcId="{62379006-CC5F-4885-8FDE-4CB2775A9B81}" destId="{EE7ECF56-C9D5-48E7-AA0A-D1A0462D153D}" srcOrd="0" destOrd="0" presId="urn:microsoft.com/office/officeart/2008/layout/VerticalCurvedList"/>
    <dgm:cxn modelId="{E7F2DFD2-16D6-4B39-AC3A-DE18BD41E3B8}" type="presParOf" srcId="{485C9DF0-8222-4E0A-879B-9A444FF27752}" destId="{11635D91-BCB0-4A80-8B69-B081D7922B12}" srcOrd="3" destOrd="0" presId="urn:microsoft.com/office/officeart/2008/layout/VerticalCurvedList"/>
    <dgm:cxn modelId="{F4704C79-BF90-4C64-B4CB-912531A84849}" type="presParOf" srcId="{485C9DF0-8222-4E0A-879B-9A444FF27752}" destId="{CA071E11-1A67-4FCC-AE81-718A947548F7}" srcOrd="4" destOrd="0" presId="urn:microsoft.com/office/officeart/2008/layout/VerticalCurvedList"/>
    <dgm:cxn modelId="{DC00B3EE-CD18-44E3-8E56-9330BADCC817}" type="presParOf" srcId="{CA071E11-1A67-4FCC-AE81-718A947548F7}" destId="{A07F85E7-CF20-4E3C-954F-13DD25CAF0AC}" srcOrd="0" destOrd="0" presId="urn:microsoft.com/office/officeart/2008/layout/VerticalCurvedList"/>
    <dgm:cxn modelId="{4A1E30E4-95C0-4BA7-9A00-613A51A6EA49}" type="presParOf" srcId="{485C9DF0-8222-4E0A-879B-9A444FF27752}" destId="{EF0D4AA8-E93C-442E-ABD0-C35E374F755B}" srcOrd="5" destOrd="0" presId="urn:microsoft.com/office/officeart/2008/layout/VerticalCurvedList"/>
    <dgm:cxn modelId="{7ABECE7C-1F5E-4E2E-BC0A-0AD2A1AE53B7}" type="presParOf" srcId="{485C9DF0-8222-4E0A-879B-9A444FF27752}" destId="{55AEE4DF-566E-45B1-9748-79561B511C92}" srcOrd="6" destOrd="0" presId="urn:microsoft.com/office/officeart/2008/layout/VerticalCurvedList"/>
    <dgm:cxn modelId="{845031DF-CF64-4933-A030-C7DD5FEA596A}" type="presParOf" srcId="{55AEE4DF-566E-45B1-9748-79561B511C92}" destId="{277DC617-78FF-450F-8DBF-E3B074FDE39E}" srcOrd="0" destOrd="0" presId="urn:microsoft.com/office/officeart/2008/layout/VerticalCurvedList"/>
    <dgm:cxn modelId="{1E431B75-A8E7-4FB5-B88A-EFF496FF6C91}" type="presParOf" srcId="{485C9DF0-8222-4E0A-879B-9A444FF27752}" destId="{7D695A5C-5941-4FBC-9287-C1245FBD61D2}" srcOrd="7" destOrd="0" presId="urn:microsoft.com/office/officeart/2008/layout/VerticalCurvedList"/>
    <dgm:cxn modelId="{25322FE2-53E9-4365-87CB-C15E7272FEAB}" type="presParOf" srcId="{485C9DF0-8222-4E0A-879B-9A444FF27752}" destId="{6C7AAA5D-C024-4B68-9C6A-4A5B785DF935}" srcOrd="8" destOrd="0" presId="urn:microsoft.com/office/officeart/2008/layout/VerticalCurvedList"/>
    <dgm:cxn modelId="{C3A2A997-9E22-401F-80F0-445F0C581AA6}" type="presParOf" srcId="{6C7AAA5D-C024-4B68-9C6A-4A5B785DF935}" destId="{BF7741AC-3854-4C41-ACD6-4C0C241A18BC}" srcOrd="0" destOrd="0" presId="urn:microsoft.com/office/officeart/2008/layout/VerticalCurvedList"/>
    <dgm:cxn modelId="{F653B715-9910-4CC2-B0E8-D2AB385A4294}" type="presParOf" srcId="{485C9DF0-8222-4E0A-879B-9A444FF27752}" destId="{AF33B66C-EA66-498D-9669-E8FF7C2EF0A1}" srcOrd="9" destOrd="0" presId="urn:microsoft.com/office/officeart/2008/layout/VerticalCurvedList"/>
    <dgm:cxn modelId="{3D2344C0-ABD6-480C-BF24-8A1B98F72ABC}" type="presParOf" srcId="{485C9DF0-8222-4E0A-879B-9A444FF27752}" destId="{6CD9D097-36A1-4AF4-91DF-13C000EC2ECC}" srcOrd="10" destOrd="0" presId="urn:microsoft.com/office/officeart/2008/layout/VerticalCurvedList"/>
    <dgm:cxn modelId="{E01787D7-6706-4653-A277-5B763BDDCF0B}" type="presParOf" srcId="{6CD9D097-36A1-4AF4-91DF-13C000EC2ECC}" destId="{59D5E7C7-0387-4D47-9E93-F0529B076AF6}" srcOrd="0" destOrd="0" presId="urn:microsoft.com/office/officeart/2008/layout/VerticalCurvedList"/>
    <dgm:cxn modelId="{48F01F46-20BC-4BF1-82BC-2CAA3231AE18}" type="presParOf" srcId="{485C9DF0-8222-4E0A-879B-9A444FF27752}" destId="{9EC6C155-A237-47C3-9776-E612D46A6750}" srcOrd="11" destOrd="0" presId="urn:microsoft.com/office/officeart/2008/layout/VerticalCurvedList"/>
    <dgm:cxn modelId="{2BC4079D-8BDF-4519-9EB3-DBA0337BD023}" type="presParOf" srcId="{485C9DF0-8222-4E0A-879B-9A444FF27752}" destId="{4C3008B9-FB14-41DC-8689-84720BBEEF25}" srcOrd="12" destOrd="0" presId="urn:microsoft.com/office/officeart/2008/layout/VerticalCurvedList"/>
    <dgm:cxn modelId="{58F6C317-D09D-4659-893E-2F10D4034639}" type="presParOf" srcId="{4C3008B9-FB14-41DC-8689-84720BBEEF25}" destId="{437D5932-6EB0-4489-BB35-D92510A942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00DCA-AF0A-4F20-A7DF-B7BF4F4305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8CE4D6-CF81-44B7-9B86-D9EF366363CB}">
      <dgm:prSet phldrT="[Text]"/>
      <dgm:spPr/>
      <dgm:t>
        <a:bodyPr/>
        <a:lstStyle/>
        <a:p>
          <a:r>
            <a:rPr lang="cs-CZ" dirty="0"/>
            <a:t>ústavní právo</a:t>
          </a:r>
        </a:p>
      </dgm:t>
    </dgm:pt>
    <dgm:pt modelId="{F2361278-17D7-41D6-85AB-FA2E70288A52}" type="parTrans" cxnId="{1D302864-00AF-4E15-A289-18652E0FAFBB}">
      <dgm:prSet/>
      <dgm:spPr/>
      <dgm:t>
        <a:bodyPr/>
        <a:lstStyle/>
        <a:p>
          <a:endParaRPr lang="cs-CZ"/>
        </a:p>
      </dgm:t>
    </dgm:pt>
    <dgm:pt modelId="{47B5D855-EC93-44F9-A831-BC264066177B}" type="sibTrans" cxnId="{1D302864-00AF-4E15-A289-18652E0FAFBB}">
      <dgm:prSet/>
      <dgm:spPr/>
      <dgm:t>
        <a:bodyPr/>
        <a:lstStyle/>
        <a:p>
          <a:endParaRPr lang="cs-CZ"/>
        </a:p>
      </dgm:t>
    </dgm:pt>
    <dgm:pt modelId="{83BA0488-8B42-4A5F-B49C-E6E52AF3D8A7}">
      <dgm:prSet phldrT="[Text]"/>
      <dgm:spPr/>
      <dgm:t>
        <a:bodyPr/>
        <a:lstStyle/>
        <a:p>
          <a:r>
            <a:rPr lang="cs-CZ" dirty="0"/>
            <a:t>právo životního prostředí</a:t>
          </a:r>
        </a:p>
      </dgm:t>
    </dgm:pt>
    <dgm:pt modelId="{DB5DBD63-5228-4BF0-84FB-C6A94B551A07}" type="parTrans" cxnId="{263B44A8-8639-4FDA-B512-F5AF4A0B8746}">
      <dgm:prSet/>
      <dgm:spPr/>
      <dgm:t>
        <a:bodyPr/>
        <a:lstStyle/>
        <a:p>
          <a:endParaRPr lang="cs-CZ"/>
        </a:p>
      </dgm:t>
    </dgm:pt>
    <dgm:pt modelId="{91970B0A-33C1-474D-94A6-9273D0F43E5C}" type="sibTrans" cxnId="{263B44A8-8639-4FDA-B512-F5AF4A0B8746}">
      <dgm:prSet/>
      <dgm:spPr/>
      <dgm:t>
        <a:bodyPr/>
        <a:lstStyle/>
        <a:p>
          <a:endParaRPr lang="cs-CZ"/>
        </a:p>
      </dgm:t>
    </dgm:pt>
    <dgm:pt modelId="{3F1C080E-B574-47DD-949B-EA7825A9E102}">
      <dgm:prSet phldrT="[Text]"/>
      <dgm:spPr/>
      <dgm:t>
        <a:bodyPr/>
        <a:lstStyle/>
        <a:p>
          <a:r>
            <a:rPr lang="cs-CZ" dirty="0"/>
            <a:t>občanské právo procesní (a všechna procesní další odvětví)</a:t>
          </a:r>
        </a:p>
      </dgm:t>
    </dgm:pt>
    <dgm:pt modelId="{28528B19-A3B7-4AC2-89DD-9038F06A905F}" type="parTrans" cxnId="{C00CE9F8-53D3-4316-9B71-C37DB4A13FAB}">
      <dgm:prSet/>
      <dgm:spPr/>
      <dgm:t>
        <a:bodyPr/>
        <a:lstStyle/>
        <a:p>
          <a:endParaRPr lang="cs-CZ"/>
        </a:p>
      </dgm:t>
    </dgm:pt>
    <dgm:pt modelId="{22E662C2-2159-4C24-BEFF-52BD9813B5EA}" type="sibTrans" cxnId="{C00CE9F8-53D3-4316-9B71-C37DB4A13FAB}">
      <dgm:prSet/>
      <dgm:spPr/>
      <dgm:t>
        <a:bodyPr/>
        <a:lstStyle/>
        <a:p>
          <a:endParaRPr lang="cs-CZ"/>
        </a:p>
      </dgm:t>
    </dgm:pt>
    <dgm:pt modelId="{3A483BF7-C2A7-4EDE-A43C-1764E3D6BBD3}">
      <dgm:prSet/>
      <dgm:spPr/>
      <dgm:t>
        <a:bodyPr/>
        <a:lstStyle/>
        <a:p>
          <a:r>
            <a:rPr lang="cs-CZ" dirty="0"/>
            <a:t>finanční právo</a:t>
          </a:r>
        </a:p>
      </dgm:t>
    </dgm:pt>
    <dgm:pt modelId="{AC32369B-BFD7-4006-BD37-B2A712BAE89D}" type="parTrans" cxnId="{1E7E8AD3-F1D4-46D4-9552-AA2E1B85AC6D}">
      <dgm:prSet/>
      <dgm:spPr/>
      <dgm:t>
        <a:bodyPr/>
        <a:lstStyle/>
        <a:p>
          <a:endParaRPr lang="cs-CZ"/>
        </a:p>
      </dgm:t>
    </dgm:pt>
    <dgm:pt modelId="{F86CF2FD-EDAE-4590-8EF5-4DD87D1C56D5}" type="sibTrans" cxnId="{1E7E8AD3-F1D4-46D4-9552-AA2E1B85AC6D}">
      <dgm:prSet/>
      <dgm:spPr/>
      <dgm:t>
        <a:bodyPr/>
        <a:lstStyle/>
        <a:p>
          <a:endParaRPr lang="cs-CZ"/>
        </a:p>
      </dgm:t>
    </dgm:pt>
    <dgm:pt modelId="{B320C39B-87B5-490A-B235-114A7A2B8521}">
      <dgm:prSet/>
      <dgm:spPr/>
      <dgm:t>
        <a:bodyPr/>
        <a:lstStyle/>
        <a:p>
          <a:r>
            <a:rPr lang="cs-CZ" dirty="0"/>
            <a:t>správní právo</a:t>
          </a:r>
        </a:p>
      </dgm:t>
    </dgm:pt>
    <dgm:pt modelId="{37FDCA4D-88CE-4D2A-8C87-5B41D2F269B3}" type="parTrans" cxnId="{E0DFB266-6C16-4AED-8C0C-E4F8149A0F9C}">
      <dgm:prSet/>
      <dgm:spPr/>
      <dgm:t>
        <a:bodyPr/>
        <a:lstStyle/>
        <a:p>
          <a:endParaRPr lang="cs-CZ"/>
        </a:p>
      </dgm:t>
    </dgm:pt>
    <dgm:pt modelId="{9E720EDB-623D-4AC6-B1F8-3B81A2850201}" type="sibTrans" cxnId="{E0DFB266-6C16-4AED-8C0C-E4F8149A0F9C}">
      <dgm:prSet/>
      <dgm:spPr/>
      <dgm:t>
        <a:bodyPr/>
        <a:lstStyle/>
        <a:p>
          <a:endParaRPr lang="cs-CZ"/>
        </a:p>
      </dgm:t>
    </dgm:pt>
    <dgm:pt modelId="{8DA37EA9-317B-4FF6-8E0A-9162F421E66B}">
      <dgm:prSet/>
      <dgm:spPr/>
      <dgm:t>
        <a:bodyPr/>
        <a:lstStyle/>
        <a:p>
          <a:r>
            <a:rPr lang="cs-CZ" dirty="0"/>
            <a:t>trestní právo</a:t>
          </a:r>
        </a:p>
      </dgm:t>
    </dgm:pt>
    <dgm:pt modelId="{54A29254-3306-4E06-80CD-3690BC07E62E}" type="parTrans" cxnId="{C02910E4-DED3-413E-A810-E304533D8913}">
      <dgm:prSet/>
      <dgm:spPr/>
      <dgm:t>
        <a:bodyPr/>
        <a:lstStyle/>
        <a:p>
          <a:endParaRPr lang="cs-CZ"/>
        </a:p>
      </dgm:t>
    </dgm:pt>
    <dgm:pt modelId="{F2EAA151-FF1A-4BE2-BBC0-A179C422DAB2}" type="sibTrans" cxnId="{C02910E4-DED3-413E-A810-E304533D8913}">
      <dgm:prSet/>
      <dgm:spPr/>
      <dgm:t>
        <a:bodyPr/>
        <a:lstStyle/>
        <a:p>
          <a:endParaRPr lang="cs-CZ"/>
        </a:p>
      </dgm:t>
    </dgm:pt>
    <dgm:pt modelId="{9E54FF0E-CAB8-466A-AA37-58DC56571C6D}" type="pres">
      <dgm:prSet presAssocID="{C6200DCA-AF0A-4F20-A7DF-B7BF4F430504}" presName="Name0" presStyleCnt="0">
        <dgm:presLayoutVars>
          <dgm:chMax val="7"/>
          <dgm:chPref val="7"/>
          <dgm:dir/>
        </dgm:presLayoutVars>
      </dgm:prSet>
      <dgm:spPr/>
    </dgm:pt>
    <dgm:pt modelId="{491E2CD0-4832-4D88-9C7C-D6299D2C6409}" type="pres">
      <dgm:prSet presAssocID="{C6200DCA-AF0A-4F20-A7DF-B7BF4F430504}" presName="Name1" presStyleCnt="0"/>
      <dgm:spPr/>
    </dgm:pt>
    <dgm:pt modelId="{56DBE223-559C-490C-B5A4-50DB72B7E98C}" type="pres">
      <dgm:prSet presAssocID="{C6200DCA-AF0A-4F20-A7DF-B7BF4F430504}" presName="cycle" presStyleCnt="0"/>
      <dgm:spPr/>
    </dgm:pt>
    <dgm:pt modelId="{7D2F1BC2-BF9D-46FF-8101-4992A260F204}" type="pres">
      <dgm:prSet presAssocID="{C6200DCA-AF0A-4F20-A7DF-B7BF4F430504}" presName="srcNode" presStyleLbl="node1" presStyleIdx="0" presStyleCnt="6"/>
      <dgm:spPr/>
    </dgm:pt>
    <dgm:pt modelId="{C8CB2509-E0D2-4AB2-9C3F-053BB4227BB9}" type="pres">
      <dgm:prSet presAssocID="{C6200DCA-AF0A-4F20-A7DF-B7BF4F430504}" presName="conn" presStyleLbl="parChTrans1D2" presStyleIdx="0" presStyleCnt="1"/>
      <dgm:spPr/>
    </dgm:pt>
    <dgm:pt modelId="{305383E7-6FFD-4F09-92E1-BBA1C655CC26}" type="pres">
      <dgm:prSet presAssocID="{C6200DCA-AF0A-4F20-A7DF-B7BF4F430504}" presName="extraNode" presStyleLbl="node1" presStyleIdx="0" presStyleCnt="6"/>
      <dgm:spPr/>
    </dgm:pt>
    <dgm:pt modelId="{AACA7BD1-AA4B-4709-ABFC-55AAD5532A94}" type="pres">
      <dgm:prSet presAssocID="{C6200DCA-AF0A-4F20-A7DF-B7BF4F430504}" presName="dstNode" presStyleLbl="node1" presStyleIdx="0" presStyleCnt="6"/>
      <dgm:spPr/>
    </dgm:pt>
    <dgm:pt modelId="{740B2703-B95C-40BD-9A4E-7602EBA633B7}" type="pres">
      <dgm:prSet presAssocID="{728CE4D6-CF81-44B7-9B86-D9EF366363CB}" presName="text_1" presStyleLbl="node1" presStyleIdx="0" presStyleCnt="6">
        <dgm:presLayoutVars>
          <dgm:bulletEnabled val="1"/>
        </dgm:presLayoutVars>
      </dgm:prSet>
      <dgm:spPr/>
    </dgm:pt>
    <dgm:pt modelId="{4CBC2620-D44C-4AD4-BE68-20E61963CE92}" type="pres">
      <dgm:prSet presAssocID="{728CE4D6-CF81-44B7-9B86-D9EF366363CB}" presName="accent_1" presStyleCnt="0"/>
      <dgm:spPr/>
    </dgm:pt>
    <dgm:pt modelId="{EF381F5C-D6F3-432B-BDA1-52F321234D3D}" type="pres">
      <dgm:prSet presAssocID="{728CE4D6-CF81-44B7-9B86-D9EF366363CB}" presName="accentRepeatNode" presStyleLbl="solidFgAcc1" presStyleIdx="0" presStyleCnt="6"/>
      <dgm:spPr/>
    </dgm:pt>
    <dgm:pt modelId="{BF6AC1E5-A0D6-48B7-8245-048A43ECBA15}" type="pres">
      <dgm:prSet presAssocID="{B320C39B-87B5-490A-B235-114A7A2B8521}" presName="text_2" presStyleLbl="node1" presStyleIdx="1" presStyleCnt="6">
        <dgm:presLayoutVars>
          <dgm:bulletEnabled val="1"/>
        </dgm:presLayoutVars>
      </dgm:prSet>
      <dgm:spPr/>
    </dgm:pt>
    <dgm:pt modelId="{AE74C1DB-4472-44B8-A159-6BD3FCE83FA4}" type="pres">
      <dgm:prSet presAssocID="{B320C39B-87B5-490A-B235-114A7A2B8521}" presName="accent_2" presStyleCnt="0"/>
      <dgm:spPr/>
    </dgm:pt>
    <dgm:pt modelId="{72F5E0FA-BD40-44A7-8B84-05C241F8E0C1}" type="pres">
      <dgm:prSet presAssocID="{B320C39B-87B5-490A-B235-114A7A2B8521}" presName="accentRepeatNode" presStyleLbl="solidFgAcc1" presStyleIdx="1" presStyleCnt="6"/>
      <dgm:spPr/>
    </dgm:pt>
    <dgm:pt modelId="{2F9971C3-F6F3-4213-9CA1-EE3A83581EB2}" type="pres">
      <dgm:prSet presAssocID="{8DA37EA9-317B-4FF6-8E0A-9162F421E66B}" presName="text_3" presStyleLbl="node1" presStyleIdx="2" presStyleCnt="6">
        <dgm:presLayoutVars>
          <dgm:bulletEnabled val="1"/>
        </dgm:presLayoutVars>
      </dgm:prSet>
      <dgm:spPr/>
    </dgm:pt>
    <dgm:pt modelId="{D978CE5E-3090-4E95-B690-BC12B71119AB}" type="pres">
      <dgm:prSet presAssocID="{8DA37EA9-317B-4FF6-8E0A-9162F421E66B}" presName="accent_3" presStyleCnt="0"/>
      <dgm:spPr/>
    </dgm:pt>
    <dgm:pt modelId="{F2B4FCC1-D38B-43C9-A1DB-6B4E87F0D862}" type="pres">
      <dgm:prSet presAssocID="{8DA37EA9-317B-4FF6-8E0A-9162F421E66B}" presName="accentRepeatNode" presStyleLbl="solidFgAcc1" presStyleIdx="2" presStyleCnt="6"/>
      <dgm:spPr/>
    </dgm:pt>
    <dgm:pt modelId="{62018AA0-54D7-400C-8B35-AC30D0AC8B41}" type="pres">
      <dgm:prSet presAssocID="{3A483BF7-C2A7-4EDE-A43C-1764E3D6BBD3}" presName="text_4" presStyleLbl="node1" presStyleIdx="3" presStyleCnt="6">
        <dgm:presLayoutVars>
          <dgm:bulletEnabled val="1"/>
        </dgm:presLayoutVars>
      </dgm:prSet>
      <dgm:spPr/>
    </dgm:pt>
    <dgm:pt modelId="{BC9C82C3-7352-4143-846F-2FC1DF0E3695}" type="pres">
      <dgm:prSet presAssocID="{3A483BF7-C2A7-4EDE-A43C-1764E3D6BBD3}" presName="accent_4" presStyleCnt="0"/>
      <dgm:spPr/>
    </dgm:pt>
    <dgm:pt modelId="{AFE5D3A4-13DA-449F-AC87-0FC2F15C81BD}" type="pres">
      <dgm:prSet presAssocID="{3A483BF7-C2A7-4EDE-A43C-1764E3D6BBD3}" presName="accentRepeatNode" presStyleLbl="solidFgAcc1" presStyleIdx="3" presStyleCnt="6"/>
      <dgm:spPr/>
    </dgm:pt>
    <dgm:pt modelId="{D1E9B7E6-1177-4D73-B888-38511BBC218F}" type="pres">
      <dgm:prSet presAssocID="{83BA0488-8B42-4A5F-B49C-E6E52AF3D8A7}" presName="text_5" presStyleLbl="node1" presStyleIdx="4" presStyleCnt="6">
        <dgm:presLayoutVars>
          <dgm:bulletEnabled val="1"/>
        </dgm:presLayoutVars>
      </dgm:prSet>
      <dgm:spPr/>
    </dgm:pt>
    <dgm:pt modelId="{380EC19C-920A-4E90-B45A-27724E2E1ABF}" type="pres">
      <dgm:prSet presAssocID="{83BA0488-8B42-4A5F-B49C-E6E52AF3D8A7}" presName="accent_5" presStyleCnt="0"/>
      <dgm:spPr/>
    </dgm:pt>
    <dgm:pt modelId="{BFA77BD9-F305-4E6B-BB9B-8CD9CC3BB6CF}" type="pres">
      <dgm:prSet presAssocID="{83BA0488-8B42-4A5F-B49C-E6E52AF3D8A7}" presName="accentRepeatNode" presStyleLbl="solidFgAcc1" presStyleIdx="4" presStyleCnt="6"/>
      <dgm:spPr/>
    </dgm:pt>
    <dgm:pt modelId="{34F13101-2AEB-4221-9470-1A78560C5449}" type="pres">
      <dgm:prSet presAssocID="{3F1C080E-B574-47DD-949B-EA7825A9E102}" presName="text_6" presStyleLbl="node1" presStyleIdx="5" presStyleCnt="6">
        <dgm:presLayoutVars>
          <dgm:bulletEnabled val="1"/>
        </dgm:presLayoutVars>
      </dgm:prSet>
      <dgm:spPr/>
    </dgm:pt>
    <dgm:pt modelId="{2B5E413F-2CA6-462D-93C4-840CD41E63B7}" type="pres">
      <dgm:prSet presAssocID="{3F1C080E-B574-47DD-949B-EA7825A9E102}" presName="accent_6" presStyleCnt="0"/>
      <dgm:spPr/>
    </dgm:pt>
    <dgm:pt modelId="{A4441356-944A-4A8B-A96F-750345480067}" type="pres">
      <dgm:prSet presAssocID="{3F1C080E-B574-47DD-949B-EA7825A9E102}" presName="accentRepeatNode" presStyleLbl="solidFgAcc1" presStyleIdx="5" presStyleCnt="6"/>
      <dgm:spPr/>
    </dgm:pt>
  </dgm:ptLst>
  <dgm:cxnLst>
    <dgm:cxn modelId="{18E8170D-38F5-4CFE-9417-90C0EDBB703A}" type="presOf" srcId="{3F1C080E-B574-47DD-949B-EA7825A9E102}" destId="{34F13101-2AEB-4221-9470-1A78560C5449}" srcOrd="0" destOrd="0" presId="urn:microsoft.com/office/officeart/2008/layout/VerticalCurvedList"/>
    <dgm:cxn modelId="{10A8AC11-4F66-4ABE-8847-FEAB30F06633}" type="presOf" srcId="{3A483BF7-C2A7-4EDE-A43C-1764E3D6BBD3}" destId="{62018AA0-54D7-400C-8B35-AC30D0AC8B41}" srcOrd="0" destOrd="0" presId="urn:microsoft.com/office/officeart/2008/layout/VerticalCurvedList"/>
    <dgm:cxn modelId="{96D30D62-3204-40B9-8924-767CBE1F7F0B}" type="presOf" srcId="{83BA0488-8B42-4A5F-B49C-E6E52AF3D8A7}" destId="{D1E9B7E6-1177-4D73-B888-38511BBC218F}" srcOrd="0" destOrd="0" presId="urn:microsoft.com/office/officeart/2008/layout/VerticalCurvedList"/>
    <dgm:cxn modelId="{1D302864-00AF-4E15-A289-18652E0FAFBB}" srcId="{C6200DCA-AF0A-4F20-A7DF-B7BF4F430504}" destId="{728CE4D6-CF81-44B7-9B86-D9EF366363CB}" srcOrd="0" destOrd="0" parTransId="{F2361278-17D7-41D6-85AB-FA2E70288A52}" sibTransId="{47B5D855-EC93-44F9-A831-BC264066177B}"/>
    <dgm:cxn modelId="{E0DFB266-6C16-4AED-8C0C-E4F8149A0F9C}" srcId="{C6200DCA-AF0A-4F20-A7DF-B7BF4F430504}" destId="{B320C39B-87B5-490A-B235-114A7A2B8521}" srcOrd="1" destOrd="0" parTransId="{37FDCA4D-88CE-4D2A-8C87-5B41D2F269B3}" sibTransId="{9E720EDB-623D-4AC6-B1F8-3B81A2850201}"/>
    <dgm:cxn modelId="{CD09EF4A-242D-4FD7-BE87-99D3C5BC8867}" type="presOf" srcId="{B320C39B-87B5-490A-B235-114A7A2B8521}" destId="{BF6AC1E5-A0D6-48B7-8245-048A43ECBA15}" srcOrd="0" destOrd="0" presId="urn:microsoft.com/office/officeart/2008/layout/VerticalCurvedList"/>
    <dgm:cxn modelId="{C869B875-DB16-454B-80E3-A434D56482FC}" type="presOf" srcId="{C6200DCA-AF0A-4F20-A7DF-B7BF4F430504}" destId="{9E54FF0E-CAB8-466A-AA37-58DC56571C6D}" srcOrd="0" destOrd="0" presId="urn:microsoft.com/office/officeart/2008/layout/VerticalCurvedList"/>
    <dgm:cxn modelId="{8725BE83-D430-43B7-BECB-A1E6991E2D8F}" type="presOf" srcId="{728CE4D6-CF81-44B7-9B86-D9EF366363CB}" destId="{740B2703-B95C-40BD-9A4E-7602EBA633B7}" srcOrd="0" destOrd="0" presId="urn:microsoft.com/office/officeart/2008/layout/VerticalCurvedList"/>
    <dgm:cxn modelId="{263B44A8-8639-4FDA-B512-F5AF4A0B8746}" srcId="{C6200DCA-AF0A-4F20-A7DF-B7BF4F430504}" destId="{83BA0488-8B42-4A5F-B49C-E6E52AF3D8A7}" srcOrd="4" destOrd="0" parTransId="{DB5DBD63-5228-4BF0-84FB-C6A94B551A07}" sibTransId="{91970B0A-33C1-474D-94A6-9273D0F43E5C}"/>
    <dgm:cxn modelId="{CD6A29B5-E0E0-4468-97B1-81F66B439DE8}" type="presOf" srcId="{8DA37EA9-317B-4FF6-8E0A-9162F421E66B}" destId="{2F9971C3-F6F3-4213-9CA1-EE3A83581EB2}" srcOrd="0" destOrd="0" presId="urn:microsoft.com/office/officeart/2008/layout/VerticalCurvedList"/>
    <dgm:cxn modelId="{1E7E8AD3-F1D4-46D4-9552-AA2E1B85AC6D}" srcId="{C6200DCA-AF0A-4F20-A7DF-B7BF4F430504}" destId="{3A483BF7-C2A7-4EDE-A43C-1764E3D6BBD3}" srcOrd="3" destOrd="0" parTransId="{AC32369B-BFD7-4006-BD37-B2A712BAE89D}" sibTransId="{F86CF2FD-EDAE-4590-8EF5-4DD87D1C56D5}"/>
    <dgm:cxn modelId="{C02910E4-DED3-413E-A810-E304533D8913}" srcId="{C6200DCA-AF0A-4F20-A7DF-B7BF4F430504}" destId="{8DA37EA9-317B-4FF6-8E0A-9162F421E66B}" srcOrd="2" destOrd="0" parTransId="{54A29254-3306-4E06-80CD-3690BC07E62E}" sibTransId="{F2EAA151-FF1A-4BE2-BBC0-A179C422DAB2}"/>
    <dgm:cxn modelId="{07A23EEA-5C42-445C-8B91-14621DB2FB72}" type="presOf" srcId="{47B5D855-EC93-44F9-A831-BC264066177B}" destId="{C8CB2509-E0D2-4AB2-9C3F-053BB4227BB9}" srcOrd="0" destOrd="0" presId="urn:microsoft.com/office/officeart/2008/layout/VerticalCurvedList"/>
    <dgm:cxn modelId="{C00CE9F8-53D3-4316-9B71-C37DB4A13FAB}" srcId="{C6200DCA-AF0A-4F20-A7DF-B7BF4F430504}" destId="{3F1C080E-B574-47DD-949B-EA7825A9E102}" srcOrd="5" destOrd="0" parTransId="{28528B19-A3B7-4AC2-89DD-9038F06A905F}" sibTransId="{22E662C2-2159-4C24-BEFF-52BD9813B5EA}"/>
    <dgm:cxn modelId="{656947BB-59EA-4EB8-AD6C-7FA0A2B266B4}" type="presParOf" srcId="{9E54FF0E-CAB8-466A-AA37-58DC56571C6D}" destId="{491E2CD0-4832-4D88-9C7C-D6299D2C6409}" srcOrd="0" destOrd="0" presId="urn:microsoft.com/office/officeart/2008/layout/VerticalCurvedList"/>
    <dgm:cxn modelId="{CF128CCF-25ED-49DC-BE55-9FE6EBDB9142}" type="presParOf" srcId="{491E2CD0-4832-4D88-9C7C-D6299D2C6409}" destId="{56DBE223-559C-490C-B5A4-50DB72B7E98C}" srcOrd="0" destOrd="0" presId="urn:microsoft.com/office/officeart/2008/layout/VerticalCurvedList"/>
    <dgm:cxn modelId="{7AA598FE-88C8-4533-B3D2-5B94A9DFA1DC}" type="presParOf" srcId="{56DBE223-559C-490C-B5A4-50DB72B7E98C}" destId="{7D2F1BC2-BF9D-46FF-8101-4992A260F204}" srcOrd="0" destOrd="0" presId="urn:microsoft.com/office/officeart/2008/layout/VerticalCurvedList"/>
    <dgm:cxn modelId="{B054E23C-821A-40BB-BB1F-FD5415946BE0}" type="presParOf" srcId="{56DBE223-559C-490C-B5A4-50DB72B7E98C}" destId="{C8CB2509-E0D2-4AB2-9C3F-053BB4227BB9}" srcOrd="1" destOrd="0" presId="urn:microsoft.com/office/officeart/2008/layout/VerticalCurvedList"/>
    <dgm:cxn modelId="{229852FF-2F14-4674-9AEC-5168BDF40A94}" type="presParOf" srcId="{56DBE223-559C-490C-B5A4-50DB72B7E98C}" destId="{305383E7-6FFD-4F09-92E1-BBA1C655CC26}" srcOrd="2" destOrd="0" presId="urn:microsoft.com/office/officeart/2008/layout/VerticalCurvedList"/>
    <dgm:cxn modelId="{703FF073-1FE3-446F-87F3-C8C07AD778C7}" type="presParOf" srcId="{56DBE223-559C-490C-B5A4-50DB72B7E98C}" destId="{AACA7BD1-AA4B-4709-ABFC-55AAD5532A94}" srcOrd="3" destOrd="0" presId="urn:microsoft.com/office/officeart/2008/layout/VerticalCurvedList"/>
    <dgm:cxn modelId="{129C76DA-2CED-4F79-8988-BC7490CB0E70}" type="presParOf" srcId="{491E2CD0-4832-4D88-9C7C-D6299D2C6409}" destId="{740B2703-B95C-40BD-9A4E-7602EBA633B7}" srcOrd="1" destOrd="0" presId="urn:microsoft.com/office/officeart/2008/layout/VerticalCurvedList"/>
    <dgm:cxn modelId="{C342CBF4-00CF-4391-9316-C21423111FD5}" type="presParOf" srcId="{491E2CD0-4832-4D88-9C7C-D6299D2C6409}" destId="{4CBC2620-D44C-4AD4-BE68-20E61963CE92}" srcOrd="2" destOrd="0" presId="urn:microsoft.com/office/officeart/2008/layout/VerticalCurvedList"/>
    <dgm:cxn modelId="{B657ED6A-1094-4CD3-BAA3-772C1E479B4A}" type="presParOf" srcId="{4CBC2620-D44C-4AD4-BE68-20E61963CE92}" destId="{EF381F5C-D6F3-432B-BDA1-52F321234D3D}" srcOrd="0" destOrd="0" presId="urn:microsoft.com/office/officeart/2008/layout/VerticalCurvedList"/>
    <dgm:cxn modelId="{5DEC48BB-A3FF-422A-AFD2-ECDA3AF02963}" type="presParOf" srcId="{491E2CD0-4832-4D88-9C7C-D6299D2C6409}" destId="{BF6AC1E5-A0D6-48B7-8245-048A43ECBA15}" srcOrd="3" destOrd="0" presId="urn:microsoft.com/office/officeart/2008/layout/VerticalCurvedList"/>
    <dgm:cxn modelId="{2655643F-9BA6-4987-ACE2-0F30A4DAB0E9}" type="presParOf" srcId="{491E2CD0-4832-4D88-9C7C-D6299D2C6409}" destId="{AE74C1DB-4472-44B8-A159-6BD3FCE83FA4}" srcOrd="4" destOrd="0" presId="urn:microsoft.com/office/officeart/2008/layout/VerticalCurvedList"/>
    <dgm:cxn modelId="{C9B77861-F27C-44D2-B1BE-7F22A207656C}" type="presParOf" srcId="{AE74C1DB-4472-44B8-A159-6BD3FCE83FA4}" destId="{72F5E0FA-BD40-44A7-8B84-05C241F8E0C1}" srcOrd="0" destOrd="0" presId="urn:microsoft.com/office/officeart/2008/layout/VerticalCurvedList"/>
    <dgm:cxn modelId="{4C1C43E4-29F9-46A2-9288-E1B0C679D606}" type="presParOf" srcId="{491E2CD0-4832-4D88-9C7C-D6299D2C6409}" destId="{2F9971C3-F6F3-4213-9CA1-EE3A83581EB2}" srcOrd="5" destOrd="0" presId="urn:microsoft.com/office/officeart/2008/layout/VerticalCurvedList"/>
    <dgm:cxn modelId="{3A14033E-43F9-4CDF-9E2B-875CD5464DEF}" type="presParOf" srcId="{491E2CD0-4832-4D88-9C7C-D6299D2C6409}" destId="{D978CE5E-3090-4E95-B690-BC12B71119AB}" srcOrd="6" destOrd="0" presId="urn:microsoft.com/office/officeart/2008/layout/VerticalCurvedList"/>
    <dgm:cxn modelId="{D4451DB3-BC22-40CB-BEE6-2A629732EFB6}" type="presParOf" srcId="{D978CE5E-3090-4E95-B690-BC12B71119AB}" destId="{F2B4FCC1-D38B-43C9-A1DB-6B4E87F0D862}" srcOrd="0" destOrd="0" presId="urn:microsoft.com/office/officeart/2008/layout/VerticalCurvedList"/>
    <dgm:cxn modelId="{6737E88A-700C-4670-A166-C80F9B939462}" type="presParOf" srcId="{491E2CD0-4832-4D88-9C7C-D6299D2C6409}" destId="{62018AA0-54D7-400C-8B35-AC30D0AC8B41}" srcOrd="7" destOrd="0" presId="urn:microsoft.com/office/officeart/2008/layout/VerticalCurvedList"/>
    <dgm:cxn modelId="{9B341B7C-F645-4F04-9988-B07AD886D307}" type="presParOf" srcId="{491E2CD0-4832-4D88-9C7C-D6299D2C6409}" destId="{BC9C82C3-7352-4143-846F-2FC1DF0E3695}" srcOrd="8" destOrd="0" presId="urn:microsoft.com/office/officeart/2008/layout/VerticalCurvedList"/>
    <dgm:cxn modelId="{CE863072-E106-4ADA-BFCA-85F23BE0471F}" type="presParOf" srcId="{BC9C82C3-7352-4143-846F-2FC1DF0E3695}" destId="{AFE5D3A4-13DA-449F-AC87-0FC2F15C81BD}" srcOrd="0" destOrd="0" presId="urn:microsoft.com/office/officeart/2008/layout/VerticalCurvedList"/>
    <dgm:cxn modelId="{C220A231-CE01-48FB-8C1B-DCDBC08B2400}" type="presParOf" srcId="{491E2CD0-4832-4D88-9C7C-D6299D2C6409}" destId="{D1E9B7E6-1177-4D73-B888-38511BBC218F}" srcOrd="9" destOrd="0" presId="urn:microsoft.com/office/officeart/2008/layout/VerticalCurvedList"/>
    <dgm:cxn modelId="{30C7DADC-862D-41AA-9186-712A91232EF8}" type="presParOf" srcId="{491E2CD0-4832-4D88-9C7C-D6299D2C6409}" destId="{380EC19C-920A-4E90-B45A-27724E2E1ABF}" srcOrd="10" destOrd="0" presId="urn:microsoft.com/office/officeart/2008/layout/VerticalCurvedList"/>
    <dgm:cxn modelId="{43BFF660-0A2A-4EBE-87BC-D46325103881}" type="presParOf" srcId="{380EC19C-920A-4E90-B45A-27724E2E1ABF}" destId="{BFA77BD9-F305-4E6B-BB9B-8CD9CC3BB6CF}" srcOrd="0" destOrd="0" presId="urn:microsoft.com/office/officeart/2008/layout/VerticalCurvedList"/>
    <dgm:cxn modelId="{0499612C-777E-4491-A215-32611A9222D8}" type="presParOf" srcId="{491E2CD0-4832-4D88-9C7C-D6299D2C6409}" destId="{34F13101-2AEB-4221-9470-1A78560C5449}" srcOrd="11" destOrd="0" presId="urn:microsoft.com/office/officeart/2008/layout/VerticalCurvedList"/>
    <dgm:cxn modelId="{9C33C815-8FC8-4ED1-881F-C2373A361800}" type="presParOf" srcId="{491E2CD0-4832-4D88-9C7C-D6299D2C6409}" destId="{2B5E413F-2CA6-462D-93C4-840CD41E63B7}" srcOrd="12" destOrd="0" presId="urn:microsoft.com/office/officeart/2008/layout/VerticalCurvedList"/>
    <dgm:cxn modelId="{48603A0D-0F8F-40A6-A68E-5BE73A897AFC}" type="presParOf" srcId="{2B5E413F-2CA6-462D-93C4-840CD41E63B7}" destId="{A4441356-944A-4A8B-A96F-7503454800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79AC4-250A-44F5-977D-43305384A5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B8756-3746-4A40-A7FD-CB50CCB05302}">
      <dgm:prSet phldrT="[Text]"/>
      <dgm:spPr/>
      <dgm:t>
        <a:bodyPr/>
        <a:lstStyle/>
        <a:p>
          <a:r>
            <a:rPr lang="cs-CZ" dirty="0"/>
            <a:t>Civilní soudnictví</a:t>
          </a:r>
        </a:p>
      </dgm:t>
    </dgm:pt>
    <dgm:pt modelId="{4B0C4642-B359-4A31-9F89-2BD9F7AD0E3A}" type="parTrans" cxnId="{D13942D9-AB45-4A28-BC8F-4B6FEB787D63}">
      <dgm:prSet/>
      <dgm:spPr/>
      <dgm:t>
        <a:bodyPr/>
        <a:lstStyle/>
        <a:p>
          <a:endParaRPr lang="cs-CZ"/>
        </a:p>
      </dgm:t>
    </dgm:pt>
    <dgm:pt modelId="{2610D219-157E-4676-9FBA-C37737A417E5}" type="sibTrans" cxnId="{D13942D9-AB45-4A28-BC8F-4B6FEB787D63}">
      <dgm:prSet/>
      <dgm:spPr/>
      <dgm:t>
        <a:bodyPr/>
        <a:lstStyle/>
        <a:p>
          <a:endParaRPr lang="cs-CZ"/>
        </a:p>
      </dgm:t>
    </dgm:pt>
    <dgm:pt modelId="{9525F9EB-0474-46EA-AD2B-C38E223ABF83}">
      <dgm:prSet phldrT="[Text]"/>
      <dgm:spPr/>
      <dgm:t>
        <a:bodyPr/>
        <a:lstStyle/>
        <a:p>
          <a:r>
            <a:rPr lang="cs-CZ" dirty="0"/>
            <a:t>Správní soudnictví</a:t>
          </a:r>
        </a:p>
      </dgm:t>
    </dgm:pt>
    <dgm:pt modelId="{FC37A80C-3167-42CE-A13E-EC8E3EA55C1A}" type="parTrans" cxnId="{8E9999D0-E28D-4DAE-954E-E4D4ED9BF4E4}">
      <dgm:prSet/>
      <dgm:spPr/>
      <dgm:t>
        <a:bodyPr/>
        <a:lstStyle/>
        <a:p>
          <a:endParaRPr lang="cs-CZ"/>
        </a:p>
      </dgm:t>
    </dgm:pt>
    <dgm:pt modelId="{2CE6A777-3A9B-4B90-ABF2-76167329E815}" type="sibTrans" cxnId="{8E9999D0-E28D-4DAE-954E-E4D4ED9BF4E4}">
      <dgm:prSet/>
      <dgm:spPr/>
      <dgm:t>
        <a:bodyPr/>
        <a:lstStyle/>
        <a:p>
          <a:endParaRPr lang="cs-CZ"/>
        </a:p>
      </dgm:t>
    </dgm:pt>
    <dgm:pt modelId="{C69C3F69-CE82-446C-8077-8B9B173D55E3}">
      <dgm:prSet phldrT="[Text]"/>
      <dgm:spPr/>
      <dgm:t>
        <a:bodyPr/>
        <a:lstStyle/>
        <a:p>
          <a:r>
            <a:rPr lang="cs-CZ" dirty="0"/>
            <a:t>Ústavní soudnictví</a:t>
          </a:r>
        </a:p>
      </dgm:t>
    </dgm:pt>
    <dgm:pt modelId="{DFDAA136-2303-4B92-B29F-C701B345D4F8}" type="parTrans" cxnId="{920CFDC9-E7AA-4CA1-8458-8137842E8E20}">
      <dgm:prSet/>
      <dgm:spPr/>
      <dgm:t>
        <a:bodyPr/>
        <a:lstStyle/>
        <a:p>
          <a:endParaRPr lang="cs-CZ"/>
        </a:p>
      </dgm:t>
    </dgm:pt>
    <dgm:pt modelId="{D348FEFB-E887-429A-9628-0BCA221D8F46}" type="sibTrans" cxnId="{920CFDC9-E7AA-4CA1-8458-8137842E8E20}">
      <dgm:prSet/>
      <dgm:spPr/>
      <dgm:t>
        <a:bodyPr/>
        <a:lstStyle/>
        <a:p>
          <a:endParaRPr lang="cs-CZ"/>
        </a:p>
      </dgm:t>
    </dgm:pt>
    <dgm:pt modelId="{5649EE51-E274-4E9B-A74D-0AE9E144FAE1}">
      <dgm:prSet/>
      <dgm:spPr/>
      <dgm:t>
        <a:bodyPr/>
        <a:lstStyle/>
        <a:p>
          <a:r>
            <a:rPr lang="cs-CZ" dirty="0"/>
            <a:t>Trestní soudnictví</a:t>
          </a:r>
        </a:p>
      </dgm:t>
    </dgm:pt>
    <dgm:pt modelId="{C2A819B3-5F7A-4517-9E76-4D9193687804}" type="parTrans" cxnId="{5713A47E-3872-4ABC-AEC4-05CCCBFA986C}">
      <dgm:prSet/>
      <dgm:spPr/>
      <dgm:t>
        <a:bodyPr/>
        <a:lstStyle/>
        <a:p>
          <a:endParaRPr lang="cs-CZ"/>
        </a:p>
      </dgm:t>
    </dgm:pt>
    <dgm:pt modelId="{F9503BF0-970B-4548-8148-86506CB1589E}" type="sibTrans" cxnId="{5713A47E-3872-4ABC-AEC4-05CCCBFA986C}">
      <dgm:prSet/>
      <dgm:spPr/>
      <dgm:t>
        <a:bodyPr/>
        <a:lstStyle/>
        <a:p>
          <a:endParaRPr lang="cs-CZ"/>
        </a:p>
      </dgm:t>
    </dgm:pt>
    <dgm:pt modelId="{22071F26-912E-403A-A242-D3EF28750F8A}" type="pres">
      <dgm:prSet presAssocID="{B8979AC4-250A-44F5-977D-43305384A5EF}" presName="Name0" presStyleCnt="0">
        <dgm:presLayoutVars>
          <dgm:chMax val="7"/>
          <dgm:chPref val="7"/>
          <dgm:dir/>
        </dgm:presLayoutVars>
      </dgm:prSet>
      <dgm:spPr/>
    </dgm:pt>
    <dgm:pt modelId="{03DD9D7A-5C79-4D1E-A428-4EC5A7BC1671}" type="pres">
      <dgm:prSet presAssocID="{B8979AC4-250A-44F5-977D-43305384A5EF}" presName="Name1" presStyleCnt="0"/>
      <dgm:spPr/>
    </dgm:pt>
    <dgm:pt modelId="{657F5F23-10A2-4143-9E51-DE1B1C476138}" type="pres">
      <dgm:prSet presAssocID="{B8979AC4-250A-44F5-977D-43305384A5EF}" presName="cycle" presStyleCnt="0"/>
      <dgm:spPr/>
    </dgm:pt>
    <dgm:pt modelId="{3039CC8C-88FC-461D-8C11-6DF366C52DC4}" type="pres">
      <dgm:prSet presAssocID="{B8979AC4-250A-44F5-977D-43305384A5EF}" presName="srcNode" presStyleLbl="node1" presStyleIdx="0" presStyleCnt="4"/>
      <dgm:spPr/>
    </dgm:pt>
    <dgm:pt modelId="{59688005-2835-4661-BAB9-9CA3D8A00C35}" type="pres">
      <dgm:prSet presAssocID="{B8979AC4-250A-44F5-977D-43305384A5EF}" presName="conn" presStyleLbl="parChTrans1D2" presStyleIdx="0" presStyleCnt="1"/>
      <dgm:spPr/>
    </dgm:pt>
    <dgm:pt modelId="{895E6B07-8E3D-42F1-A70E-B0235E779952}" type="pres">
      <dgm:prSet presAssocID="{B8979AC4-250A-44F5-977D-43305384A5EF}" presName="extraNode" presStyleLbl="node1" presStyleIdx="0" presStyleCnt="4"/>
      <dgm:spPr/>
    </dgm:pt>
    <dgm:pt modelId="{EE42B64F-AE6B-4C00-BD99-5732E35A6804}" type="pres">
      <dgm:prSet presAssocID="{B8979AC4-250A-44F5-977D-43305384A5EF}" presName="dstNode" presStyleLbl="node1" presStyleIdx="0" presStyleCnt="4"/>
      <dgm:spPr/>
    </dgm:pt>
    <dgm:pt modelId="{D12D0F00-BE75-4925-8015-FE832FD5F943}" type="pres">
      <dgm:prSet presAssocID="{C60B8756-3746-4A40-A7FD-CB50CCB05302}" presName="text_1" presStyleLbl="node1" presStyleIdx="0" presStyleCnt="4">
        <dgm:presLayoutVars>
          <dgm:bulletEnabled val="1"/>
        </dgm:presLayoutVars>
      </dgm:prSet>
      <dgm:spPr/>
    </dgm:pt>
    <dgm:pt modelId="{320B4297-2165-4168-96BE-8D93FEC4DDC5}" type="pres">
      <dgm:prSet presAssocID="{C60B8756-3746-4A40-A7FD-CB50CCB05302}" presName="accent_1" presStyleCnt="0"/>
      <dgm:spPr/>
    </dgm:pt>
    <dgm:pt modelId="{A6DE5A2D-3743-4ED8-9A8D-E2C199DE51B0}" type="pres">
      <dgm:prSet presAssocID="{C60B8756-3746-4A40-A7FD-CB50CCB05302}" presName="accentRepeatNode" presStyleLbl="solidFgAcc1" presStyleIdx="0" presStyleCnt="4"/>
      <dgm:spPr/>
    </dgm:pt>
    <dgm:pt modelId="{11A98CD0-9D63-473A-87B9-5FA519D97D2D}" type="pres">
      <dgm:prSet presAssocID="{9525F9EB-0474-46EA-AD2B-C38E223ABF83}" presName="text_2" presStyleLbl="node1" presStyleIdx="1" presStyleCnt="4">
        <dgm:presLayoutVars>
          <dgm:bulletEnabled val="1"/>
        </dgm:presLayoutVars>
      </dgm:prSet>
      <dgm:spPr/>
    </dgm:pt>
    <dgm:pt modelId="{D2E308EB-47B9-4B6A-B7DC-5BAAAA208BE3}" type="pres">
      <dgm:prSet presAssocID="{9525F9EB-0474-46EA-AD2B-C38E223ABF83}" presName="accent_2" presStyleCnt="0"/>
      <dgm:spPr/>
    </dgm:pt>
    <dgm:pt modelId="{28D4447C-20BF-44A4-9F09-EBB07E9D3B1F}" type="pres">
      <dgm:prSet presAssocID="{9525F9EB-0474-46EA-AD2B-C38E223ABF83}" presName="accentRepeatNode" presStyleLbl="solidFgAcc1" presStyleIdx="1" presStyleCnt="4"/>
      <dgm:spPr/>
    </dgm:pt>
    <dgm:pt modelId="{730DB267-1C56-4DC3-A150-D023408D2B90}" type="pres">
      <dgm:prSet presAssocID="{5649EE51-E274-4E9B-A74D-0AE9E144FAE1}" presName="text_3" presStyleLbl="node1" presStyleIdx="2" presStyleCnt="4">
        <dgm:presLayoutVars>
          <dgm:bulletEnabled val="1"/>
        </dgm:presLayoutVars>
      </dgm:prSet>
      <dgm:spPr/>
    </dgm:pt>
    <dgm:pt modelId="{B3D8AD12-DEC8-464E-A33C-E4D2DECCEAA4}" type="pres">
      <dgm:prSet presAssocID="{5649EE51-E274-4E9B-A74D-0AE9E144FAE1}" presName="accent_3" presStyleCnt="0"/>
      <dgm:spPr/>
    </dgm:pt>
    <dgm:pt modelId="{F5DDD349-5ED1-41AD-8047-730006C3B525}" type="pres">
      <dgm:prSet presAssocID="{5649EE51-E274-4E9B-A74D-0AE9E144FAE1}" presName="accentRepeatNode" presStyleLbl="solidFgAcc1" presStyleIdx="2" presStyleCnt="4"/>
      <dgm:spPr/>
    </dgm:pt>
    <dgm:pt modelId="{87398EE7-2B82-4802-A730-6EBA9372EBF1}" type="pres">
      <dgm:prSet presAssocID="{C69C3F69-CE82-446C-8077-8B9B173D55E3}" presName="text_4" presStyleLbl="node1" presStyleIdx="3" presStyleCnt="4">
        <dgm:presLayoutVars>
          <dgm:bulletEnabled val="1"/>
        </dgm:presLayoutVars>
      </dgm:prSet>
      <dgm:spPr/>
    </dgm:pt>
    <dgm:pt modelId="{095DE84B-049A-4FE8-BA5E-76866A4D76D3}" type="pres">
      <dgm:prSet presAssocID="{C69C3F69-CE82-446C-8077-8B9B173D55E3}" presName="accent_4" presStyleCnt="0"/>
      <dgm:spPr/>
    </dgm:pt>
    <dgm:pt modelId="{98ECD63B-6355-41EE-9C2A-07777A804F0E}" type="pres">
      <dgm:prSet presAssocID="{C69C3F69-CE82-446C-8077-8B9B173D55E3}" presName="accentRepeatNode" presStyleLbl="solidFgAcc1" presStyleIdx="3" presStyleCnt="4"/>
      <dgm:spPr/>
    </dgm:pt>
  </dgm:ptLst>
  <dgm:cxnLst>
    <dgm:cxn modelId="{27303C17-E383-41D8-A41F-F58BAC1D9847}" type="presOf" srcId="{9525F9EB-0474-46EA-AD2B-C38E223ABF83}" destId="{11A98CD0-9D63-473A-87B9-5FA519D97D2D}" srcOrd="0" destOrd="0" presId="urn:microsoft.com/office/officeart/2008/layout/VerticalCurvedList"/>
    <dgm:cxn modelId="{5713A47E-3872-4ABC-AEC4-05CCCBFA986C}" srcId="{B8979AC4-250A-44F5-977D-43305384A5EF}" destId="{5649EE51-E274-4E9B-A74D-0AE9E144FAE1}" srcOrd="2" destOrd="0" parTransId="{C2A819B3-5F7A-4517-9E76-4D9193687804}" sibTransId="{F9503BF0-970B-4548-8148-86506CB1589E}"/>
    <dgm:cxn modelId="{611948B0-5E80-4A81-8A05-CD93A881A471}" type="presOf" srcId="{C60B8756-3746-4A40-A7FD-CB50CCB05302}" destId="{D12D0F00-BE75-4925-8015-FE832FD5F943}" srcOrd="0" destOrd="0" presId="urn:microsoft.com/office/officeart/2008/layout/VerticalCurvedList"/>
    <dgm:cxn modelId="{7854B1BA-5643-4DE3-A996-79E55653DDA8}" type="presOf" srcId="{5649EE51-E274-4E9B-A74D-0AE9E144FAE1}" destId="{730DB267-1C56-4DC3-A150-D023408D2B90}" srcOrd="0" destOrd="0" presId="urn:microsoft.com/office/officeart/2008/layout/VerticalCurvedList"/>
    <dgm:cxn modelId="{920CFDC9-E7AA-4CA1-8458-8137842E8E20}" srcId="{B8979AC4-250A-44F5-977D-43305384A5EF}" destId="{C69C3F69-CE82-446C-8077-8B9B173D55E3}" srcOrd="3" destOrd="0" parTransId="{DFDAA136-2303-4B92-B29F-C701B345D4F8}" sibTransId="{D348FEFB-E887-429A-9628-0BCA221D8F46}"/>
    <dgm:cxn modelId="{8E9999D0-E28D-4DAE-954E-E4D4ED9BF4E4}" srcId="{B8979AC4-250A-44F5-977D-43305384A5EF}" destId="{9525F9EB-0474-46EA-AD2B-C38E223ABF83}" srcOrd="1" destOrd="0" parTransId="{FC37A80C-3167-42CE-A13E-EC8E3EA55C1A}" sibTransId="{2CE6A777-3A9B-4B90-ABF2-76167329E815}"/>
    <dgm:cxn modelId="{D13942D9-AB45-4A28-BC8F-4B6FEB787D63}" srcId="{B8979AC4-250A-44F5-977D-43305384A5EF}" destId="{C60B8756-3746-4A40-A7FD-CB50CCB05302}" srcOrd="0" destOrd="0" parTransId="{4B0C4642-B359-4A31-9F89-2BD9F7AD0E3A}" sibTransId="{2610D219-157E-4676-9FBA-C37737A417E5}"/>
    <dgm:cxn modelId="{1B9507E2-EFEE-4DFE-9D09-E50B94C03F9D}" type="presOf" srcId="{2610D219-157E-4676-9FBA-C37737A417E5}" destId="{59688005-2835-4661-BAB9-9CA3D8A00C35}" srcOrd="0" destOrd="0" presId="urn:microsoft.com/office/officeart/2008/layout/VerticalCurvedList"/>
    <dgm:cxn modelId="{BB48A2EE-91C5-4645-BD94-B9A84287885F}" type="presOf" srcId="{B8979AC4-250A-44F5-977D-43305384A5EF}" destId="{22071F26-912E-403A-A242-D3EF28750F8A}" srcOrd="0" destOrd="0" presId="urn:microsoft.com/office/officeart/2008/layout/VerticalCurvedList"/>
    <dgm:cxn modelId="{2F9F28F5-C383-463C-94DB-00906CFC3F22}" type="presOf" srcId="{C69C3F69-CE82-446C-8077-8B9B173D55E3}" destId="{87398EE7-2B82-4802-A730-6EBA9372EBF1}" srcOrd="0" destOrd="0" presId="urn:microsoft.com/office/officeart/2008/layout/VerticalCurvedList"/>
    <dgm:cxn modelId="{EC720DD2-4B45-4AC9-90F0-4BBDB393E4F7}" type="presParOf" srcId="{22071F26-912E-403A-A242-D3EF28750F8A}" destId="{03DD9D7A-5C79-4D1E-A428-4EC5A7BC1671}" srcOrd="0" destOrd="0" presId="urn:microsoft.com/office/officeart/2008/layout/VerticalCurvedList"/>
    <dgm:cxn modelId="{CA2375E5-FD09-4FF7-853C-732F167DB62F}" type="presParOf" srcId="{03DD9D7A-5C79-4D1E-A428-4EC5A7BC1671}" destId="{657F5F23-10A2-4143-9E51-DE1B1C476138}" srcOrd="0" destOrd="0" presId="urn:microsoft.com/office/officeart/2008/layout/VerticalCurvedList"/>
    <dgm:cxn modelId="{5020E16D-54CF-405E-9D87-DA1B11A919A2}" type="presParOf" srcId="{657F5F23-10A2-4143-9E51-DE1B1C476138}" destId="{3039CC8C-88FC-461D-8C11-6DF366C52DC4}" srcOrd="0" destOrd="0" presId="urn:microsoft.com/office/officeart/2008/layout/VerticalCurvedList"/>
    <dgm:cxn modelId="{E565D858-6832-4B13-A5C2-8DD26071488C}" type="presParOf" srcId="{657F5F23-10A2-4143-9E51-DE1B1C476138}" destId="{59688005-2835-4661-BAB9-9CA3D8A00C35}" srcOrd="1" destOrd="0" presId="urn:microsoft.com/office/officeart/2008/layout/VerticalCurvedList"/>
    <dgm:cxn modelId="{76E6E942-D68C-483E-AD13-418282480E43}" type="presParOf" srcId="{657F5F23-10A2-4143-9E51-DE1B1C476138}" destId="{895E6B07-8E3D-42F1-A70E-B0235E779952}" srcOrd="2" destOrd="0" presId="urn:microsoft.com/office/officeart/2008/layout/VerticalCurvedList"/>
    <dgm:cxn modelId="{39A28321-83F9-4118-B420-04CD91CA6372}" type="presParOf" srcId="{657F5F23-10A2-4143-9E51-DE1B1C476138}" destId="{EE42B64F-AE6B-4C00-BD99-5732E35A6804}" srcOrd="3" destOrd="0" presId="urn:microsoft.com/office/officeart/2008/layout/VerticalCurvedList"/>
    <dgm:cxn modelId="{EDEBF7BD-873E-4BC8-B98E-D5255A1E9AE1}" type="presParOf" srcId="{03DD9D7A-5C79-4D1E-A428-4EC5A7BC1671}" destId="{D12D0F00-BE75-4925-8015-FE832FD5F943}" srcOrd="1" destOrd="0" presId="urn:microsoft.com/office/officeart/2008/layout/VerticalCurvedList"/>
    <dgm:cxn modelId="{C3D0A39C-17D1-4E96-81B8-209660EF5D4B}" type="presParOf" srcId="{03DD9D7A-5C79-4D1E-A428-4EC5A7BC1671}" destId="{320B4297-2165-4168-96BE-8D93FEC4DDC5}" srcOrd="2" destOrd="0" presId="urn:microsoft.com/office/officeart/2008/layout/VerticalCurvedList"/>
    <dgm:cxn modelId="{63CAE767-56A7-4956-B074-FC1ECF4F7775}" type="presParOf" srcId="{320B4297-2165-4168-96BE-8D93FEC4DDC5}" destId="{A6DE5A2D-3743-4ED8-9A8D-E2C199DE51B0}" srcOrd="0" destOrd="0" presId="urn:microsoft.com/office/officeart/2008/layout/VerticalCurvedList"/>
    <dgm:cxn modelId="{64E97D78-D9B2-4129-80A8-EFFF5261D74D}" type="presParOf" srcId="{03DD9D7A-5C79-4D1E-A428-4EC5A7BC1671}" destId="{11A98CD0-9D63-473A-87B9-5FA519D97D2D}" srcOrd="3" destOrd="0" presId="urn:microsoft.com/office/officeart/2008/layout/VerticalCurvedList"/>
    <dgm:cxn modelId="{C734219F-4E94-4A12-B516-8163D0C836F6}" type="presParOf" srcId="{03DD9D7A-5C79-4D1E-A428-4EC5A7BC1671}" destId="{D2E308EB-47B9-4B6A-B7DC-5BAAAA208BE3}" srcOrd="4" destOrd="0" presId="urn:microsoft.com/office/officeart/2008/layout/VerticalCurvedList"/>
    <dgm:cxn modelId="{9778CECA-DA7F-4FBA-9092-311FCAFC864D}" type="presParOf" srcId="{D2E308EB-47B9-4B6A-B7DC-5BAAAA208BE3}" destId="{28D4447C-20BF-44A4-9F09-EBB07E9D3B1F}" srcOrd="0" destOrd="0" presId="urn:microsoft.com/office/officeart/2008/layout/VerticalCurvedList"/>
    <dgm:cxn modelId="{604B20EE-8430-4C65-BCE7-10E0C3377A66}" type="presParOf" srcId="{03DD9D7A-5C79-4D1E-A428-4EC5A7BC1671}" destId="{730DB267-1C56-4DC3-A150-D023408D2B90}" srcOrd="5" destOrd="0" presId="urn:microsoft.com/office/officeart/2008/layout/VerticalCurvedList"/>
    <dgm:cxn modelId="{81669190-0381-469F-B7E6-2A70E1E79C15}" type="presParOf" srcId="{03DD9D7A-5C79-4D1E-A428-4EC5A7BC1671}" destId="{B3D8AD12-DEC8-464E-A33C-E4D2DECCEAA4}" srcOrd="6" destOrd="0" presId="urn:microsoft.com/office/officeart/2008/layout/VerticalCurvedList"/>
    <dgm:cxn modelId="{6E26ADFB-6536-458F-9EC9-C0C8749E09BD}" type="presParOf" srcId="{B3D8AD12-DEC8-464E-A33C-E4D2DECCEAA4}" destId="{F5DDD349-5ED1-41AD-8047-730006C3B525}" srcOrd="0" destOrd="0" presId="urn:microsoft.com/office/officeart/2008/layout/VerticalCurvedList"/>
    <dgm:cxn modelId="{7DF09929-F7F6-4CF8-A6C4-E538D22EEADB}" type="presParOf" srcId="{03DD9D7A-5C79-4D1E-A428-4EC5A7BC1671}" destId="{87398EE7-2B82-4802-A730-6EBA9372EBF1}" srcOrd="7" destOrd="0" presId="urn:microsoft.com/office/officeart/2008/layout/VerticalCurvedList"/>
    <dgm:cxn modelId="{4F86A07B-BF42-48F1-B7F4-249AD0403F03}" type="presParOf" srcId="{03DD9D7A-5C79-4D1E-A428-4EC5A7BC1671}" destId="{095DE84B-049A-4FE8-BA5E-76866A4D76D3}" srcOrd="8" destOrd="0" presId="urn:microsoft.com/office/officeart/2008/layout/VerticalCurvedList"/>
    <dgm:cxn modelId="{27A2C255-0A9A-4F42-A512-6563E00536BD}" type="presParOf" srcId="{095DE84B-049A-4FE8-BA5E-76866A4D76D3}" destId="{98ECD63B-6355-41EE-9C2A-07777A804F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987EF5-564E-46AA-A8A4-C5F2CA4349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733F00-8DA0-4E05-AD65-D8CEFF56F246}">
      <dgm:prSet phldrT="[Text]"/>
      <dgm:spPr/>
      <dgm:t>
        <a:bodyPr/>
        <a:lstStyle/>
        <a:p>
          <a:r>
            <a:rPr lang="cs-CZ" dirty="0"/>
            <a:t>věcná příslušnost</a:t>
          </a:r>
        </a:p>
      </dgm:t>
    </dgm:pt>
    <dgm:pt modelId="{780984E7-6680-4444-96B0-804837CEE2A2}" type="parTrans" cxnId="{1EDFCB99-6142-4E55-B671-0AC23A971FC9}">
      <dgm:prSet/>
      <dgm:spPr/>
      <dgm:t>
        <a:bodyPr/>
        <a:lstStyle/>
        <a:p>
          <a:endParaRPr lang="cs-CZ"/>
        </a:p>
      </dgm:t>
    </dgm:pt>
    <dgm:pt modelId="{53F7C864-051F-476D-A518-CA7BDAF4445E}" type="sibTrans" cxnId="{1EDFCB99-6142-4E55-B671-0AC23A971FC9}">
      <dgm:prSet/>
      <dgm:spPr/>
      <dgm:t>
        <a:bodyPr/>
        <a:lstStyle/>
        <a:p>
          <a:endParaRPr lang="cs-CZ"/>
        </a:p>
      </dgm:t>
    </dgm:pt>
    <dgm:pt modelId="{7E4CD537-50F5-43B0-BDCA-0500D80598E6}">
      <dgm:prSet phldrT="[Text]"/>
      <dgm:spPr/>
      <dgm:t>
        <a:bodyPr/>
        <a:lstStyle/>
        <a:p>
          <a:r>
            <a:rPr lang="cs-CZ" dirty="0"/>
            <a:t>místní příslušnost</a:t>
          </a:r>
        </a:p>
      </dgm:t>
    </dgm:pt>
    <dgm:pt modelId="{50106829-72E5-48FF-90EE-A1E7BBF3F557}" type="parTrans" cxnId="{EF1AF1BE-F1FA-43F1-9B48-9C829BE9CAA1}">
      <dgm:prSet/>
      <dgm:spPr/>
      <dgm:t>
        <a:bodyPr/>
        <a:lstStyle/>
        <a:p>
          <a:endParaRPr lang="cs-CZ"/>
        </a:p>
      </dgm:t>
    </dgm:pt>
    <dgm:pt modelId="{C2711C72-60DE-4B1A-950F-A23B20775FBD}" type="sibTrans" cxnId="{EF1AF1BE-F1FA-43F1-9B48-9C829BE9CAA1}">
      <dgm:prSet/>
      <dgm:spPr/>
      <dgm:t>
        <a:bodyPr/>
        <a:lstStyle/>
        <a:p>
          <a:endParaRPr lang="cs-CZ"/>
        </a:p>
      </dgm:t>
    </dgm:pt>
    <dgm:pt modelId="{F93ECEFB-E287-4B61-B541-49C676DA6AD5}">
      <dgm:prSet phldrT="[Text]"/>
      <dgm:spPr/>
      <dgm:t>
        <a:bodyPr/>
        <a:lstStyle/>
        <a:p>
          <a:r>
            <a:rPr lang="cs-CZ" dirty="0"/>
            <a:t>funkční příslušnost</a:t>
          </a:r>
        </a:p>
      </dgm:t>
    </dgm:pt>
    <dgm:pt modelId="{C387BC53-36CD-4FCF-A69A-8C453DFF4812}" type="parTrans" cxnId="{D12D5B6E-C98B-4684-A709-D682FB80D3C5}">
      <dgm:prSet/>
      <dgm:spPr/>
      <dgm:t>
        <a:bodyPr/>
        <a:lstStyle/>
        <a:p>
          <a:endParaRPr lang="cs-CZ"/>
        </a:p>
      </dgm:t>
    </dgm:pt>
    <dgm:pt modelId="{EBB630AB-DBFD-4500-B589-D344537B5542}" type="sibTrans" cxnId="{D12D5B6E-C98B-4684-A709-D682FB80D3C5}">
      <dgm:prSet/>
      <dgm:spPr/>
      <dgm:t>
        <a:bodyPr/>
        <a:lstStyle/>
        <a:p>
          <a:endParaRPr lang="cs-CZ"/>
        </a:p>
      </dgm:t>
    </dgm:pt>
    <dgm:pt modelId="{E535D109-D406-44B5-842B-1A79237507BE}" type="pres">
      <dgm:prSet presAssocID="{F5987EF5-564E-46AA-A8A4-C5F2CA43491F}" presName="linear" presStyleCnt="0">
        <dgm:presLayoutVars>
          <dgm:dir/>
          <dgm:animLvl val="lvl"/>
          <dgm:resizeHandles val="exact"/>
        </dgm:presLayoutVars>
      </dgm:prSet>
      <dgm:spPr/>
    </dgm:pt>
    <dgm:pt modelId="{B1996BF4-7E97-4A4E-9E55-29F661A43F49}" type="pres">
      <dgm:prSet presAssocID="{C9733F00-8DA0-4E05-AD65-D8CEFF56F246}" presName="parentLin" presStyleCnt="0"/>
      <dgm:spPr/>
    </dgm:pt>
    <dgm:pt modelId="{E8FEDEF7-3CAD-4258-B3DB-D44CB34A2530}" type="pres">
      <dgm:prSet presAssocID="{C9733F00-8DA0-4E05-AD65-D8CEFF56F246}" presName="parentLeftMargin" presStyleLbl="node1" presStyleIdx="0" presStyleCnt="3"/>
      <dgm:spPr/>
    </dgm:pt>
    <dgm:pt modelId="{D9EFEE40-B10D-4A37-BBA5-90ACA26F9844}" type="pres">
      <dgm:prSet presAssocID="{C9733F00-8DA0-4E05-AD65-D8CEFF56F2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8D5888-2B83-4B7A-B4F9-599E47E54A94}" type="pres">
      <dgm:prSet presAssocID="{C9733F00-8DA0-4E05-AD65-D8CEFF56F246}" presName="negativeSpace" presStyleCnt="0"/>
      <dgm:spPr/>
    </dgm:pt>
    <dgm:pt modelId="{9057D7E1-E8C4-4A16-BA4B-087CB6404FC2}" type="pres">
      <dgm:prSet presAssocID="{C9733F00-8DA0-4E05-AD65-D8CEFF56F246}" presName="childText" presStyleLbl="conFgAcc1" presStyleIdx="0" presStyleCnt="3">
        <dgm:presLayoutVars>
          <dgm:bulletEnabled val="1"/>
        </dgm:presLayoutVars>
      </dgm:prSet>
      <dgm:spPr/>
    </dgm:pt>
    <dgm:pt modelId="{91AB7085-B39C-42DE-8F48-9929CEBC22B1}" type="pres">
      <dgm:prSet presAssocID="{53F7C864-051F-476D-A518-CA7BDAF4445E}" presName="spaceBetweenRectangles" presStyleCnt="0"/>
      <dgm:spPr/>
    </dgm:pt>
    <dgm:pt modelId="{D88DC2A1-7576-4CFC-A864-EFD92937A9EC}" type="pres">
      <dgm:prSet presAssocID="{7E4CD537-50F5-43B0-BDCA-0500D80598E6}" presName="parentLin" presStyleCnt="0"/>
      <dgm:spPr/>
    </dgm:pt>
    <dgm:pt modelId="{5511E31B-02F5-433C-BA3C-3736175AABB6}" type="pres">
      <dgm:prSet presAssocID="{7E4CD537-50F5-43B0-BDCA-0500D80598E6}" presName="parentLeftMargin" presStyleLbl="node1" presStyleIdx="0" presStyleCnt="3"/>
      <dgm:spPr/>
    </dgm:pt>
    <dgm:pt modelId="{06ADAC01-AEDE-4B28-B185-6931EF39C6C3}" type="pres">
      <dgm:prSet presAssocID="{7E4CD537-50F5-43B0-BDCA-0500D80598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274D5F-839C-48C8-8068-2E7A89B633DB}" type="pres">
      <dgm:prSet presAssocID="{7E4CD537-50F5-43B0-BDCA-0500D80598E6}" presName="negativeSpace" presStyleCnt="0"/>
      <dgm:spPr/>
    </dgm:pt>
    <dgm:pt modelId="{7D66E1D7-FC08-45D5-85B9-EB7495AA02A7}" type="pres">
      <dgm:prSet presAssocID="{7E4CD537-50F5-43B0-BDCA-0500D80598E6}" presName="childText" presStyleLbl="conFgAcc1" presStyleIdx="1" presStyleCnt="3">
        <dgm:presLayoutVars>
          <dgm:bulletEnabled val="1"/>
        </dgm:presLayoutVars>
      </dgm:prSet>
      <dgm:spPr/>
    </dgm:pt>
    <dgm:pt modelId="{E457D278-C79F-46D7-AFFE-2A7CAC7E2F0C}" type="pres">
      <dgm:prSet presAssocID="{C2711C72-60DE-4B1A-950F-A23B20775FBD}" presName="spaceBetweenRectangles" presStyleCnt="0"/>
      <dgm:spPr/>
    </dgm:pt>
    <dgm:pt modelId="{A04ABD1D-F3AB-475F-BCAB-E034FCBDE6FB}" type="pres">
      <dgm:prSet presAssocID="{F93ECEFB-E287-4B61-B541-49C676DA6AD5}" presName="parentLin" presStyleCnt="0"/>
      <dgm:spPr/>
    </dgm:pt>
    <dgm:pt modelId="{FE8F5A9E-2AEC-4E9D-A0AE-ED553ABC9016}" type="pres">
      <dgm:prSet presAssocID="{F93ECEFB-E287-4B61-B541-49C676DA6AD5}" presName="parentLeftMargin" presStyleLbl="node1" presStyleIdx="1" presStyleCnt="3"/>
      <dgm:spPr/>
    </dgm:pt>
    <dgm:pt modelId="{E21C4727-E089-4964-9CD6-45C2471F669C}" type="pres">
      <dgm:prSet presAssocID="{F93ECEFB-E287-4B61-B541-49C676DA6A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57EB6C-8E5C-4842-9C97-DE2D540CC07E}" type="pres">
      <dgm:prSet presAssocID="{F93ECEFB-E287-4B61-B541-49C676DA6AD5}" presName="negativeSpace" presStyleCnt="0"/>
      <dgm:spPr/>
    </dgm:pt>
    <dgm:pt modelId="{8B8BDDF9-DE2C-41E1-8796-B3A0E57DD644}" type="pres">
      <dgm:prSet presAssocID="{F93ECEFB-E287-4B61-B541-49C676DA6A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7B3E2D-52FB-4B61-8B28-E667C54D8841}" type="presOf" srcId="{F93ECEFB-E287-4B61-B541-49C676DA6AD5}" destId="{E21C4727-E089-4964-9CD6-45C2471F669C}" srcOrd="1" destOrd="0" presId="urn:microsoft.com/office/officeart/2005/8/layout/list1"/>
    <dgm:cxn modelId="{D12D5B6E-C98B-4684-A709-D682FB80D3C5}" srcId="{F5987EF5-564E-46AA-A8A4-C5F2CA43491F}" destId="{F93ECEFB-E287-4B61-B541-49C676DA6AD5}" srcOrd="2" destOrd="0" parTransId="{C387BC53-36CD-4FCF-A69A-8C453DFF4812}" sibTransId="{EBB630AB-DBFD-4500-B589-D344537B5542}"/>
    <dgm:cxn modelId="{3A55647B-C82A-4F51-94EF-8D1387CEEE71}" type="presOf" srcId="{F93ECEFB-E287-4B61-B541-49C676DA6AD5}" destId="{FE8F5A9E-2AEC-4E9D-A0AE-ED553ABC9016}" srcOrd="0" destOrd="0" presId="urn:microsoft.com/office/officeart/2005/8/layout/list1"/>
    <dgm:cxn modelId="{4FB99A91-D105-4212-9AF7-49588DCA7231}" type="presOf" srcId="{7E4CD537-50F5-43B0-BDCA-0500D80598E6}" destId="{06ADAC01-AEDE-4B28-B185-6931EF39C6C3}" srcOrd="1" destOrd="0" presId="urn:microsoft.com/office/officeart/2005/8/layout/list1"/>
    <dgm:cxn modelId="{1EDFCB99-6142-4E55-B671-0AC23A971FC9}" srcId="{F5987EF5-564E-46AA-A8A4-C5F2CA43491F}" destId="{C9733F00-8DA0-4E05-AD65-D8CEFF56F246}" srcOrd="0" destOrd="0" parTransId="{780984E7-6680-4444-96B0-804837CEE2A2}" sibTransId="{53F7C864-051F-476D-A518-CA7BDAF4445E}"/>
    <dgm:cxn modelId="{EF1AF1BE-F1FA-43F1-9B48-9C829BE9CAA1}" srcId="{F5987EF5-564E-46AA-A8A4-C5F2CA43491F}" destId="{7E4CD537-50F5-43B0-BDCA-0500D80598E6}" srcOrd="1" destOrd="0" parTransId="{50106829-72E5-48FF-90EE-A1E7BBF3F557}" sibTransId="{C2711C72-60DE-4B1A-950F-A23B20775FBD}"/>
    <dgm:cxn modelId="{ECE370C0-A769-45FA-BAAF-E3808C2D3D01}" type="presOf" srcId="{C9733F00-8DA0-4E05-AD65-D8CEFF56F246}" destId="{E8FEDEF7-3CAD-4258-B3DB-D44CB34A2530}" srcOrd="0" destOrd="0" presId="urn:microsoft.com/office/officeart/2005/8/layout/list1"/>
    <dgm:cxn modelId="{77F9F0D1-0D4A-4042-99CB-669BC4358BCF}" type="presOf" srcId="{C9733F00-8DA0-4E05-AD65-D8CEFF56F246}" destId="{D9EFEE40-B10D-4A37-BBA5-90ACA26F9844}" srcOrd="1" destOrd="0" presId="urn:microsoft.com/office/officeart/2005/8/layout/list1"/>
    <dgm:cxn modelId="{579FE8EB-6BF4-47DF-847C-8D3D576E098D}" type="presOf" srcId="{7E4CD537-50F5-43B0-BDCA-0500D80598E6}" destId="{5511E31B-02F5-433C-BA3C-3736175AABB6}" srcOrd="0" destOrd="0" presId="urn:microsoft.com/office/officeart/2005/8/layout/list1"/>
    <dgm:cxn modelId="{8162D2F1-A4B6-4ADF-8553-EB683AE60D72}" type="presOf" srcId="{F5987EF5-564E-46AA-A8A4-C5F2CA43491F}" destId="{E535D109-D406-44B5-842B-1A79237507BE}" srcOrd="0" destOrd="0" presId="urn:microsoft.com/office/officeart/2005/8/layout/list1"/>
    <dgm:cxn modelId="{DEB5C875-0BF4-42F8-A2D5-9063A2DCBBF4}" type="presParOf" srcId="{E535D109-D406-44B5-842B-1A79237507BE}" destId="{B1996BF4-7E97-4A4E-9E55-29F661A43F49}" srcOrd="0" destOrd="0" presId="urn:microsoft.com/office/officeart/2005/8/layout/list1"/>
    <dgm:cxn modelId="{E750860B-510E-417C-B289-E829B1A53E53}" type="presParOf" srcId="{B1996BF4-7E97-4A4E-9E55-29F661A43F49}" destId="{E8FEDEF7-3CAD-4258-B3DB-D44CB34A2530}" srcOrd="0" destOrd="0" presId="urn:microsoft.com/office/officeart/2005/8/layout/list1"/>
    <dgm:cxn modelId="{1229AEB0-D395-44CB-9B51-89F08F821D20}" type="presParOf" srcId="{B1996BF4-7E97-4A4E-9E55-29F661A43F49}" destId="{D9EFEE40-B10D-4A37-BBA5-90ACA26F9844}" srcOrd="1" destOrd="0" presId="urn:microsoft.com/office/officeart/2005/8/layout/list1"/>
    <dgm:cxn modelId="{C5FA6A1A-F39D-432D-99C2-C8B5D267C5A4}" type="presParOf" srcId="{E535D109-D406-44B5-842B-1A79237507BE}" destId="{EE8D5888-2B83-4B7A-B4F9-599E47E54A94}" srcOrd="1" destOrd="0" presId="urn:microsoft.com/office/officeart/2005/8/layout/list1"/>
    <dgm:cxn modelId="{41C512B7-C8EE-44A9-ACB2-2C397464CA99}" type="presParOf" srcId="{E535D109-D406-44B5-842B-1A79237507BE}" destId="{9057D7E1-E8C4-4A16-BA4B-087CB6404FC2}" srcOrd="2" destOrd="0" presId="urn:microsoft.com/office/officeart/2005/8/layout/list1"/>
    <dgm:cxn modelId="{C8AEE603-9A14-43F8-86EF-E5292E8A8C47}" type="presParOf" srcId="{E535D109-D406-44B5-842B-1A79237507BE}" destId="{91AB7085-B39C-42DE-8F48-9929CEBC22B1}" srcOrd="3" destOrd="0" presId="urn:microsoft.com/office/officeart/2005/8/layout/list1"/>
    <dgm:cxn modelId="{7B03CDBE-947F-493D-8BBE-7C69D629FD2A}" type="presParOf" srcId="{E535D109-D406-44B5-842B-1A79237507BE}" destId="{D88DC2A1-7576-4CFC-A864-EFD92937A9EC}" srcOrd="4" destOrd="0" presId="urn:microsoft.com/office/officeart/2005/8/layout/list1"/>
    <dgm:cxn modelId="{A61B9354-706F-4C7A-8DF5-2F74432CC745}" type="presParOf" srcId="{D88DC2A1-7576-4CFC-A864-EFD92937A9EC}" destId="{5511E31B-02F5-433C-BA3C-3736175AABB6}" srcOrd="0" destOrd="0" presId="urn:microsoft.com/office/officeart/2005/8/layout/list1"/>
    <dgm:cxn modelId="{1D37EA70-BCBF-42DD-807E-9CB981674E99}" type="presParOf" srcId="{D88DC2A1-7576-4CFC-A864-EFD92937A9EC}" destId="{06ADAC01-AEDE-4B28-B185-6931EF39C6C3}" srcOrd="1" destOrd="0" presId="urn:microsoft.com/office/officeart/2005/8/layout/list1"/>
    <dgm:cxn modelId="{A1EE511B-3F22-422B-9A94-089896968029}" type="presParOf" srcId="{E535D109-D406-44B5-842B-1A79237507BE}" destId="{50274D5F-839C-48C8-8068-2E7A89B633DB}" srcOrd="5" destOrd="0" presId="urn:microsoft.com/office/officeart/2005/8/layout/list1"/>
    <dgm:cxn modelId="{7E680190-54D1-4EBC-BB89-F0DD5AB8292C}" type="presParOf" srcId="{E535D109-D406-44B5-842B-1A79237507BE}" destId="{7D66E1D7-FC08-45D5-85B9-EB7495AA02A7}" srcOrd="6" destOrd="0" presId="urn:microsoft.com/office/officeart/2005/8/layout/list1"/>
    <dgm:cxn modelId="{4631CFF5-3E98-4599-B6FD-86D1EA5D019F}" type="presParOf" srcId="{E535D109-D406-44B5-842B-1A79237507BE}" destId="{E457D278-C79F-46D7-AFFE-2A7CAC7E2F0C}" srcOrd="7" destOrd="0" presId="urn:microsoft.com/office/officeart/2005/8/layout/list1"/>
    <dgm:cxn modelId="{BF55AFB8-B9C0-4311-B452-4F559270BB7D}" type="presParOf" srcId="{E535D109-D406-44B5-842B-1A79237507BE}" destId="{A04ABD1D-F3AB-475F-BCAB-E034FCBDE6FB}" srcOrd="8" destOrd="0" presId="urn:microsoft.com/office/officeart/2005/8/layout/list1"/>
    <dgm:cxn modelId="{41A57756-5789-42E7-9440-7249B2E843A5}" type="presParOf" srcId="{A04ABD1D-F3AB-475F-BCAB-E034FCBDE6FB}" destId="{FE8F5A9E-2AEC-4E9D-A0AE-ED553ABC9016}" srcOrd="0" destOrd="0" presId="urn:microsoft.com/office/officeart/2005/8/layout/list1"/>
    <dgm:cxn modelId="{DC86F426-4387-4F41-8B21-0A08F2AD6361}" type="presParOf" srcId="{A04ABD1D-F3AB-475F-BCAB-E034FCBDE6FB}" destId="{E21C4727-E089-4964-9CD6-45C2471F669C}" srcOrd="1" destOrd="0" presId="urn:microsoft.com/office/officeart/2005/8/layout/list1"/>
    <dgm:cxn modelId="{B5EB1E3D-4C03-495A-8A37-4F0BCC815E81}" type="presParOf" srcId="{E535D109-D406-44B5-842B-1A79237507BE}" destId="{6457EB6C-8E5C-4842-9C97-DE2D540CC07E}" srcOrd="9" destOrd="0" presId="urn:microsoft.com/office/officeart/2005/8/layout/list1"/>
    <dgm:cxn modelId="{DA9AE7A0-7D59-4892-9288-E6C32757FB48}" type="presParOf" srcId="{E535D109-D406-44B5-842B-1A79237507BE}" destId="{8B8BDDF9-DE2C-41E1-8796-B3A0E57DD6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64CC5D-D321-43E5-946F-43DCB2A81B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D53039-95EE-4B42-A38B-AF6009C92ED0}">
      <dgm:prSet phldrT="[Text]"/>
      <dgm:spPr/>
      <dgm:t>
        <a:bodyPr/>
        <a:lstStyle/>
        <a:p>
          <a:r>
            <a:rPr lang="cs-CZ" dirty="0"/>
            <a:t>okresní soudy</a:t>
          </a:r>
        </a:p>
      </dgm:t>
    </dgm:pt>
    <dgm:pt modelId="{628CDADD-6895-43F0-A37F-CF8DC5C35827}" type="parTrans" cxnId="{D269CDE6-E7E7-411C-863E-C44A95DD6D6A}">
      <dgm:prSet/>
      <dgm:spPr/>
      <dgm:t>
        <a:bodyPr/>
        <a:lstStyle/>
        <a:p>
          <a:endParaRPr lang="cs-CZ"/>
        </a:p>
      </dgm:t>
    </dgm:pt>
    <dgm:pt modelId="{AFDBC472-AACE-4D0C-9B5F-D20511AA21A0}" type="sibTrans" cxnId="{D269CDE6-E7E7-411C-863E-C44A95DD6D6A}">
      <dgm:prSet/>
      <dgm:spPr/>
      <dgm:t>
        <a:bodyPr/>
        <a:lstStyle/>
        <a:p>
          <a:endParaRPr lang="cs-CZ"/>
        </a:p>
      </dgm:t>
    </dgm:pt>
    <dgm:pt modelId="{E659F548-A216-4129-8FD1-571C3B63BEB5}">
      <dgm:prSet phldrT="[Text]"/>
      <dgm:spPr/>
      <dgm:t>
        <a:bodyPr/>
        <a:lstStyle/>
        <a:p>
          <a:r>
            <a:rPr lang="cs-CZ" dirty="0"/>
            <a:t>krajské soudy</a:t>
          </a:r>
        </a:p>
      </dgm:t>
    </dgm:pt>
    <dgm:pt modelId="{607788AA-2E95-4D0C-85B1-1E8D40A29744}" type="parTrans" cxnId="{BF7988F9-7F80-4D6F-AD04-19E4F07AFCDF}">
      <dgm:prSet/>
      <dgm:spPr/>
      <dgm:t>
        <a:bodyPr/>
        <a:lstStyle/>
        <a:p>
          <a:endParaRPr lang="cs-CZ"/>
        </a:p>
      </dgm:t>
    </dgm:pt>
    <dgm:pt modelId="{0B5F2E8E-EA66-493C-80B3-B6B750BD3D19}" type="sibTrans" cxnId="{BF7988F9-7F80-4D6F-AD04-19E4F07AFCDF}">
      <dgm:prSet/>
      <dgm:spPr/>
      <dgm:t>
        <a:bodyPr/>
        <a:lstStyle/>
        <a:p>
          <a:endParaRPr lang="cs-CZ"/>
        </a:p>
      </dgm:t>
    </dgm:pt>
    <dgm:pt modelId="{9A42CD63-1A01-47B0-AB9A-941DDE2FBCF9}">
      <dgm:prSet phldrT="[Text]"/>
      <dgm:spPr/>
      <dgm:t>
        <a:bodyPr/>
        <a:lstStyle/>
        <a:p>
          <a:r>
            <a:rPr lang="cs-CZ" dirty="0"/>
            <a:t>Nejvyšší soud ČR</a:t>
          </a:r>
        </a:p>
      </dgm:t>
    </dgm:pt>
    <dgm:pt modelId="{9F7E849A-4027-426C-9D0E-5139FEE1079B}" type="parTrans" cxnId="{E50D9F9E-20A9-4148-A42E-7688B82EDB2B}">
      <dgm:prSet/>
      <dgm:spPr/>
      <dgm:t>
        <a:bodyPr/>
        <a:lstStyle/>
        <a:p>
          <a:endParaRPr lang="cs-CZ"/>
        </a:p>
      </dgm:t>
    </dgm:pt>
    <dgm:pt modelId="{99783846-96C6-46CB-9804-D90CC4B67767}" type="sibTrans" cxnId="{E50D9F9E-20A9-4148-A42E-7688B82EDB2B}">
      <dgm:prSet/>
      <dgm:spPr/>
      <dgm:t>
        <a:bodyPr/>
        <a:lstStyle/>
        <a:p>
          <a:endParaRPr lang="cs-CZ"/>
        </a:p>
      </dgm:t>
    </dgm:pt>
    <dgm:pt modelId="{2B783AE0-F518-480F-AD83-7BA4FDEE80E9}" type="pres">
      <dgm:prSet presAssocID="{5B64CC5D-D321-43E5-946F-43DCB2A81B42}" presName="Name0" presStyleCnt="0">
        <dgm:presLayoutVars>
          <dgm:chMax val="7"/>
          <dgm:chPref val="7"/>
          <dgm:dir/>
        </dgm:presLayoutVars>
      </dgm:prSet>
      <dgm:spPr/>
    </dgm:pt>
    <dgm:pt modelId="{ABFFB60F-8327-4B25-A30C-8568892554D7}" type="pres">
      <dgm:prSet presAssocID="{5B64CC5D-D321-43E5-946F-43DCB2A81B42}" presName="Name1" presStyleCnt="0"/>
      <dgm:spPr/>
    </dgm:pt>
    <dgm:pt modelId="{8256B624-F656-44A5-BD8F-00311173E827}" type="pres">
      <dgm:prSet presAssocID="{5B64CC5D-D321-43E5-946F-43DCB2A81B42}" presName="cycle" presStyleCnt="0"/>
      <dgm:spPr/>
    </dgm:pt>
    <dgm:pt modelId="{7A5A70E9-8F79-4915-911C-03755D78EE72}" type="pres">
      <dgm:prSet presAssocID="{5B64CC5D-D321-43E5-946F-43DCB2A81B42}" presName="srcNode" presStyleLbl="node1" presStyleIdx="0" presStyleCnt="3"/>
      <dgm:spPr/>
    </dgm:pt>
    <dgm:pt modelId="{8DC1326E-FA00-46A7-96E3-2120DE290670}" type="pres">
      <dgm:prSet presAssocID="{5B64CC5D-D321-43E5-946F-43DCB2A81B42}" presName="conn" presStyleLbl="parChTrans1D2" presStyleIdx="0" presStyleCnt="1"/>
      <dgm:spPr/>
    </dgm:pt>
    <dgm:pt modelId="{15D38658-B1A9-48BA-8A9C-D9A8036D751B}" type="pres">
      <dgm:prSet presAssocID="{5B64CC5D-D321-43E5-946F-43DCB2A81B42}" presName="extraNode" presStyleLbl="node1" presStyleIdx="0" presStyleCnt="3"/>
      <dgm:spPr/>
    </dgm:pt>
    <dgm:pt modelId="{84CFAD62-8448-414B-B13C-01807A8E3B33}" type="pres">
      <dgm:prSet presAssocID="{5B64CC5D-D321-43E5-946F-43DCB2A81B42}" presName="dstNode" presStyleLbl="node1" presStyleIdx="0" presStyleCnt="3"/>
      <dgm:spPr/>
    </dgm:pt>
    <dgm:pt modelId="{9B887357-370B-4AF6-B382-B9110FC402E5}" type="pres">
      <dgm:prSet presAssocID="{32D53039-95EE-4B42-A38B-AF6009C92ED0}" presName="text_1" presStyleLbl="node1" presStyleIdx="0" presStyleCnt="3">
        <dgm:presLayoutVars>
          <dgm:bulletEnabled val="1"/>
        </dgm:presLayoutVars>
      </dgm:prSet>
      <dgm:spPr/>
    </dgm:pt>
    <dgm:pt modelId="{04A7DED2-2470-4AA7-A516-36B633CB8A39}" type="pres">
      <dgm:prSet presAssocID="{32D53039-95EE-4B42-A38B-AF6009C92ED0}" presName="accent_1" presStyleCnt="0"/>
      <dgm:spPr/>
    </dgm:pt>
    <dgm:pt modelId="{894429C0-3C8B-4A23-B3A4-1192F6BC44F5}" type="pres">
      <dgm:prSet presAssocID="{32D53039-95EE-4B42-A38B-AF6009C92ED0}" presName="accentRepeatNode" presStyleLbl="solidFgAcc1" presStyleIdx="0" presStyleCnt="3"/>
      <dgm:spPr/>
    </dgm:pt>
    <dgm:pt modelId="{A33E6D34-4B9C-4CE7-97B1-5AA6B5CE84EA}" type="pres">
      <dgm:prSet presAssocID="{E659F548-A216-4129-8FD1-571C3B63BEB5}" presName="text_2" presStyleLbl="node1" presStyleIdx="1" presStyleCnt="3">
        <dgm:presLayoutVars>
          <dgm:bulletEnabled val="1"/>
        </dgm:presLayoutVars>
      </dgm:prSet>
      <dgm:spPr/>
    </dgm:pt>
    <dgm:pt modelId="{53745A87-1425-42F2-9ABC-A4C067BCF607}" type="pres">
      <dgm:prSet presAssocID="{E659F548-A216-4129-8FD1-571C3B63BEB5}" presName="accent_2" presStyleCnt="0"/>
      <dgm:spPr/>
    </dgm:pt>
    <dgm:pt modelId="{E4BDE642-0B18-4CA3-8B45-A9538D750362}" type="pres">
      <dgm:prSet presAssocID="{E659F548-A216-4129-8FD1-571C3B63BEB5}" presName="accentRepeatNode" presStyleLbl="solidFgAcc1" presStyleIdx="1" presStyleCnt="3"/>
      <dgm:spPr/>
    </dgm:pt>
    <dgm:pt modelId="{36F2FCFD-C10C-4EFB-8C1C-F15CFFDC9D61}" type="pres">
      <dgm:prSet presAssocID="{9A42CD63-1A01-47B0-AB9A-941DDE2FBCF9}" presName="text_3" presStyleLbl="node1" presStyleIdx="2" presStyleCnt="3">
        <dgm:presLayoutVars>
          <dgm:bulletEnabled val="1"/>
        </dgm:presLayoutVars>
      </dgm:prSet>
      <dgm:spPr/>
    </dgm:pt>
    <dgm:pt modelId="{5983BC54-E7B9-42F2-B420-CE15CB67F748}" type="pres">
      <dgm:prSet presAssocID="{9A42CD63-1A01-47B0-AB9A-941DDE2FBCF9}" presName="accent_3" presStyleCnt="0"/>
      <dgm:spPr/>
    </dgm:pt>
    <dgm:pt modelId="{34DA8770-D225-4592-9E0F-A705C8A4DE52}" type="pres">
      <dgm:prSet presAssocID="{9A42CD63-1A01-47B0-AB9A-941DDE2FBCF9}" presName="accentRepeatNode" presStyleLbl="solidFgAcc1" presStyleIdx="2" presStyleCnt="3"/>
      <dgm:spPr/>
    </dgm:pt>
  </dgm:ptLst>
  <dgm:cxnLst>
    <dgm:cxn modelId="{A4E6A048-7D94-425C-8E4B-4801DC318AED}" type="presOf" srcId="{E659F548-A216-4129-8FD1-571C3B63BEB5}" destId="{A33E6D34-4B9C-4CE7-97B1-5AA6B5CE84EA}" srcOrd="0" destOrd="0" presId="urn:microsoft.com/office/officeart/2008/layout/VerticalCurvedList"/>
    <dgm:cxn modelId="{2FB8084A-043A-4501-81B7-3E2875967DD6}" type="presOf" srcId="{9A42CD63-1A01-47B0-AB9A-941DDE2FBCF9}" destId="{36F2FCFD-C10C-4EFB-8C1C-F15CFFDC9D61}" srcOrd="0" destOrd="0" presId="urn:microsoft.com/office/officeart/2008/layout/VerticalCurvedList"/>
    <dgm:cxn modelId="{429E9E93-ECC3-4271-80E5-66614226BB42}" type="presOf" srcId="{5B64CC5D-D321-43E5-946F-43DCB2A81B42}" destId="{2B783AE0-F518-480F-AD83-7BA4FDEE80E9}" srcOrd="0" destOrd="0" presId="urn:microsoft.com/office/officeart/2008/layout/VerticalCurvedList"/>
    <dgm:cxn modelId="{E50D9F9E-20A9-4148-A42E-7688B82EDB2B}" srcId="{5B64CC5D-D321-43E5-946F-43DCB2A81B42}" destId="{9A42CD63-1A01-47B0-AB9A-941DDE2FBCF9}" srcOrd="2" destOrd="0" parTransId="{9F7E849A-4027-426C-9D0E-5139FEE1079B}" sibTransId="{99783846-96C6-46CB-9804-D90CC4B67767}"/>
    <dgm:cxn modelId="{CDB637CF-8C9B-4C3B-AD8F-F5DE39075066}" type="presOf" srcId="{AFDBC472-AACE-4D0C-9B5F-D20511AA21A0}" destId="{8DC1326E-FA00-46A7-96E3-2120DE290670}" srcOrd="0" destOrd="0" presId="urn:microsoft.com/office/officeart/2008/layout/VerticalCurvedList"/>
    <dgm:cxn modelId="{08B791E3-80A3-4CA2-A155-08A6312E6A30}" type="presOf" srcId="{32D53039-95EE-4B42-A38B-AF6009C92ED0}" destId="{9B887357-370B-4AF6-B382-B9110FC402E5}" srcOrd="0" destOrd="0" presId="urn:microsoft.com/office/officeart/2008/layout/VerticalCurvedList"/>
    <dgm:cxn modelId="{D269CDE6-E7E7-411C-863E-C44A95DD6D6A}" srcId="{5B64CC5D-D321-43E5-946F-43DCB2A81B42}" destId="{32D53039-95EE-4B42-A38B-AF6009C92ED0}" srcOrd="0" destOrd="0" parTransId="{628CDADD-6895-43F0-A37F-CF8DC5C35827}" sibTransId="{AFDBC472-AACE-4D0C-9B5F-D20511AA21A0}"/>
    <dgm:cxn modelId="{BF7988F9-7F80-4D6F-AD04-19E4F07AFCDF}" srcId="{5B64CC5D-D321-43E5-946F-43DCB2A81B42}" destId="{E659F548-A216-4129-8FD1-571C3B63BEB5}" srcOrd="1" destOrd="0" parTransId="{607788AA-2E95-4D0C-85B1-1E8D40A29744}" sibTransId="{0B5F2E8E-EA66-493C-80B3-B6B750BD3D19}"/>
    <dgm:cxn modelId="{C93690AA-A886-46D3-B8BB-F32773DE78F4}" type="presParOf" srcId="{2B783AE0-F518-480F-AD83-7BA4FDEE80E9}" destId="{ABFFB60F-8327-4B25-A30C-8568892554D7}" srcOrd="0" destOrd="0" presId="urn:microsoft.com/office/officeart/2008/layout/VerticalCurvedList"/>
    <dgm:cxn modelId="{2A684B16-0C3E-492A-9440-3A2846BAE8FA}" type="presParOf" srcId="{ABFFB60F-8327-4B25-A30C-8568892554D7}" destId="{8256B624-F656-44A5-BD8F-00311173E827}" srcOrd="0" destOrd="0" presId="urn:microsoft.com/office/officeart/2008/layout/VerticalCurvedList"/>
    <dgm:cxn modelId="{F782BCBC-EFAB-49F5-9C1D-C7E515C9C13D}" type="presParOf" srcId="{8256B624-F656-44A5-BD8F-00311173E827}" destId="{7A5A70E9-8F79-4915-911C-03755D78EE72}" srcOrd="0" destOrd="0" presId="urn:microsoft.com/office/officeart/2008/layout/VerticalCurvedList"/>
    <dgm:cxn modelId="{D9D68D83-C188-43A4-AB3E-569075E65474}" type="presParOf" srcId="{8256B624-F656-44A5-BD8F-00311173E827}" destId="{8DC1326E-FA00-46A7-96E3-2120DE290670}" srcOrd="1" destOrd="0" presId="urn:microsoft.com/office/officeart/2008/layout/VerticalCurvedList"/>
    <dgm:cxn modelId="{0385FA94-D6E7-49BA-BDBE-26A43C51D8DF}" type="presParOf" srcId="{8256B624-F656-44A5-BD8F-00311173E827}" destId="{15D38658-B1A9-48BA-8A9C-D9A8036D751B}" srcOrd="2" destOrd="0" presId="urn:microsoft.com/office/officeart/2008/layout/VerticalCurvedList"/>
    <dgm:cxn modelId="{AEB63DCF-89A6-4546-9CE0-2DF9C1AE3F72}" type="presParOf" srcId="{8256B624-F656-44A5-BD8F-00311173E827}" destId="{84CFAD62-8448-414B-B13C-01807A8E3B33}" srcOrd="3" destOrd="0" presId="urn:microsoft.com/office/officeart/2008/layout/VerticalCurvedList"/>
    <dgm:cxn modelId="{D7251FE0-DA38-4A73-835B-FBF9D8A183A9}" type="presParOf" srcId="{ABFFB60F-8327-4B25-A30C-8568892554D7}" destId="{9B887357-370B-4AF6-B382-B9110FC402E5}" srcOrd="1" destOrd="0" presId="urn:microsoft.com/office/officeart/2008/layout/VerticalCurvedList"/>
    <dgm:cxn modelId="{12B4D802-E035-4EBF-A882-AA2C9324DA21}" type="presParOf" srcId="{ABFFB60F-8327-4B25-A30C-8568892554D7}" destId="{04A7DED2-2470-4AA7-A516-36B633CB8A39}" srcOrd="2" destOrd="0" presId="urn:microsoft.com/office/officeart/2008/layout/VerticalCurvedList"/>
    <dgm:cxn modelId="{35C3C3A2-4721-41E8-AEEC-0B66B0C1FB4A}" type="presParOf" srcId="{04A7DED2-2470-4AA7-A516-36B633CB8A39}" destId="{894429C0-3C8B-4A23-B3A4-1192F6BC44F5}" srcOrd="0" destOrd="0" presId="urn:microsoft.com/office/officeart/2008/layout/VerticalCurvedList"/>
    <dgm:cxn modelId="{7E511668-83C9-4DBD-87B5-CC3ACFD7FD9F}" type="presParOf" srcId="{ABFFB60F-8327-4B25-A30C-8568892554D7}" destId="{A33E6D34-4B9C-4CE7-97B1-5AA6B5CE84EA}" srcOrd="3" destOrd="0" presId="urn:microsoft.com/office/officeart/2008/layout/VerticalCurvedList"/>
    <dgm:cxn modelId="{7505998D-256B-4CB6-93B1-F3A2C219A56B}" type="presParOf" srcId="{ABFFB60F-8327-4B25-A30C-8568892554D7}" destId="{53745A87-1425-42F2-9ABC-A4C067BCF607}" srcOrd="4" destOrd="0" presId="urn:microsoft.com/office/officeart/2008/layout/VerticalCurvedList"/>
    <dgm:cxn modelId="{CF4998F2-98F1-4512-AEAC-152FC5B34470}" type="presParOf" srcId="{53745A87-1425-42F2-9ABC-A4C067BCF607}" destId="{E4BDE642-0B18-4CA3-8B45-A9538D750362}" srcOrd="0" destOrd="0" presId="urn:microsoft.com/office/officeart/2008/layout/VerticalCurvedList"/>
    <dgm:cxn modelId="{8DA292A3-D36A-4089-8516-EA9F9764E69D}" type="presParOf" srcId="{ABFFB60F-8327-4B25-A30C-8568892554D7}" destId="{36F2FCFD-C10C-4EFB-8C1C-F15CFFDC9D61}" srcOrd="5" destOrd="0" presId="urn:microsoft.com/office/officeart/2008/layout/VerticalCurvedList"/>
    <dgm:cxn modelId="{74E9D1F4-4DF6-4923-901B-2A0194D19FF1}" type="presParOf" srcId="{ABFFB60F-8327-4B25-A30C-8568892554D7}" destId="{5983BC54-E7B9-42F2-B420-CE15CB67F748}" srcOrd="6" destOrd="0" presId="urn:microsoft.com/office/officeart/2008/layout/VerticalCurvedList"/>
    <dgm:cxn modelId="{59A1D401-630F-4C4D-8A4E-FD2D5929BB97}" type="presParOf" srcId="{5983BC54-E7B9-42F2-B420-CE15CB67F748}" destId="{34DA8770-D225-4592-9E0F-A705C8A4DE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B5A1-4F76-4AD8-B76E-07D452F7B018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D3EF7-22B0-45D8-AB3B-162959818BE3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Dovolující (povolující) právní normy</a:t>
          </a:r>
        </a:p>
      </dsp:txBody>
      <dsp:txXfrm>
        <a:off x="582278" y="89231"/>
        <a:ext cx="7437152" cy="825776"/>
      </dsp:txXfrm>
    </dsp:sp>
    <dsp:sp modelId="{C32BFCE9-FC03-4062-9A94-DA55CEC760C1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207B7-8C8B-4355-99EE-CD40609C250F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Zakazující právní normy</a:t>
          </a:r>
        </a:p>
      </dsp:txBody>
      <dsp:txXfrm>
        <a:off x="582278" y="1495391"/>
        <a:ext cx="7437152" cy="825776"/>
      </dsp:txXfrm>
    </dsp:sp>
    <dsp:sp modelId="{E9A836EB-267E-4EF1-9047-02715BA989BA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9EF46-2189-44A4-BA3E-44DCE16D9A05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Přikazující právní normy</a:t>
          </a:r>
        </a:p>
      </dsp:txBody>
      <dsp:txXfrm>
        <a:off x="582278" y="2901552"/>
        <a:ext cx="7437152" cy="8257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65A32-E0DB-414B-A9DF-0B9BE2FAF0C5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470B-9975-4C00-B19B-8FCCBD1AB10A}">
      <dsp:nvSpPr>
        <dsp:cNvPr id="0" name=""/>
        <dsp:cNvSpPr/>
      </dsp:nvSpPr>
      <dsp:spPr>
        <a:xfrm>
          <a:off x="5065554" y="414424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Nejvyšší správní soud</a:t>
          </a:r>
        </a:p>
      </dsp:txBody>
      <dsp:txXfrm>
        <a:off x="5137397" y="486267"/>
        <a:ext cx="2547444" cy="1328025"/>
      </dsp:txXfrm>
    </dsp:sp>
    <dsp:sp modelId="{508214EF-B065-4C1D-86CD-B8BD472087CA}">
      <dsp:nvSpPr>
        <dsp:cNvPr id="0" name=""/>
        <dsp:cNvSpPr/>
      </dsp:nvSpPr>
      <dsp:spPr>
        <a:xfrm>
          <a:off x="5065554" y="2070100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Krajský soud</a:t>
          </a:r>
        </a:p>
      </dsp:txBody>
      <dsp:txXfrm>
        <a:off x="5137397" y="2141943"/>
        <a:ext cx="2547444" cy="1328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ÚSTAVA A ÚSTAVNÍ ZÁKONY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tx1"/>
              </a:solidFill>
            </a:rPr>
            <a:t>ZÁKONY A ZÁKONNÁ OPATŘENÍ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tx1"/>
              </a:solidFill>
            </a:rPr>
            <a:t>NAŘÍZENÍ VLÁDY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tx1"/>
              </a:solidFill>
            </a:rPr>
            <a:t>VYHLÁŠKY MINISTERSTEV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chemeClr val="tx1"/>
              </a:solidFill>
            </a:rPr>
            <a:t>OBECNĚ ZÁVAZNÉ VYHLÁŠKY/NAŘÍZENÍ OBCÍ A KRAJŮ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163238" y="3312160"/>
        <a:ext cx="4320601" cy="828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5B7E-0B61-4EA4-B381-73EC7EA53EF3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22F59-0B0F-4818-AA1E-8119B939C2CA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občanské právo</a:t>
          </a:r>
        </a:p>
      </dsp:txBody>
      <dsp:txXfrm>
        <a:off x="334030" y="218022"/>
        <a:ext cx="10361717" cy="435880"/>
      </dsp:txXfrm>
    </dsp:sp>
    <dsp:sp modelId="{EE7ECF56-C9D5-48E7-AA0A-D1A0462D153D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35D91-BCB0-4A80-8B69-B081D7922B12}">
      <dsp:nvSpPr>
        <dsp:cNvPr id="0" name=""/>
        <dsp:cNvSpPr/>
      </dsp:nvSpPr>
      <dsp:spPr>
        <a:xfrm>
          <a:off x="69257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rodinné právo (ale…)</a:t>
          </a:r>
        </a:p>
      </dsp:txBody>
      <dsp:txXfrm>
        <a:off x="692572" y="871760"/>
        <a:ext cx="10003175" cy="435880"/>
      </dsp:txXfrm>
    </dsp:sp>
    <dsp:sp modelId="{A07F85E7-CF20-4E3C-954F-13DD25CAF0AC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D4AA8-E93C-442E-ABD0-C35E374F755B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obchodní právo</a:t>
          </a:r>
        </a:p>
      </dsp:txBody>
      <dsp:txXfrm>
        <a:off x="856524" y="1525498"/>
        <a:ext cx="9839223" cy="435880"/>
      </dsp:txXfrm>
    </dsp:sp>
    <dsp:sp modelId="{277DC617-78FF-450F-8DBF-E3B074FDE39E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95A5C-5941-4FBC-9287-C1245FBD61D2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pracovní právo</a:t>
          </a:r>
        </a:p>
      </dsp:txBody>
      <dsp:txXfrm>
        <a:off x="856524" y="2178821"/>
        <a:ext cx="9839223" cy="435880"/>
      </dsp:txXfrm>
    </dsp:sp>
    <dsp:sp modelId="{BF7741AC-3854-4C41-ACD6-4C0C241A18BC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3B66C-EA66-498D-9669-E8FF7C2EF0A1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mezinárodní právo soukromé</a:t>
          </a:r>
        </a:p>
      </dsp:txBody>
      <dsp:txXfrm>
        <a:off x="692572" y="2832559"/>
        <a:ext cx="10003175" cy="435880"/>
      </dsp:txXfrm>
    </dsp:sp>
    <dsp:sp modelId="{59D5E7C7-0387-4D47-9E93-F0529B076AF6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6C155-A237-47C3-9776-E612D46A6750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právo duševního vlastnictví</a:t>
          </a:r>
        </a:p>
      </dsp:txBody>
      <dsp:txXfrm>
        <a:off x="334030" y="3486296"/>
        <a:ext cx="10361717" cy="435880"/>
      </dsp:txXfrm>
    </dsp:sp>
    <dsp:sp modelId="{437D5932-6EB0-4489-BB35-D92510A942C4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2509-E0D2-4AB2-9C3F-053BB4227BB9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B2703-B95C-40BD-9A4E-7602EBA633B7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ústavní právo</a:t>
          </a:r>
        </a:p>
      </dsp:txBody>
      <dsp:txXfrm>
        <a:off x="334030" y="218022"/>
        <a:ext cx="10361717" cy="435880"/>
      </dsp:txXfrm>
    </dsp:sp>
    <dsp:sp modelId="{EF381F5C-D6F3-432B-BDA1-52F321234D3D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C1E5-A0D6-48B7-8245-048A43ECBA15}">
      <dsp:nvSpPr>
        <dsp:cNvPr id="0" name=""/>
        <dsp:cNvSpPr/>
      </dsp:nvSpPr>
      <dsp:spPr>
        <a:xfrm>
          <a:off x="69257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správní právo</a:t>
          </a:r>
        </a:p>
      </dsp:txBody>
      <dsp:txXfrm>
        <a:off x="692572" y="871760"/>
        <a:ext cx="10003175" cy="435880"/>
      </dsp:txXfrm>
    </dsp:sp>
    <dsp:sp modelId="{72F5E0FA-BD40-44A7-8B84-05C241F8E0C1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971C3-F6F3-4213-9CA1-EE3A83581EB2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trestní právo</a:t>
          </a:r>
        </a:p>
      </dsp:txBody>
      <dsp:txXfrm>
        <a:off x="856524" y="1525498"/>
        <a:ext cx="9839223" cy="435880"/>
      </dsp:txXfrm>
    </dsp:sp>
    <dsp:sp modelId="{F2B4FCC1-D38B-43C9-A1DB-6B4E87F0D862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18AA0-54D7-400C-8B35-AC30D0AC8B41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finanční právo</a:t>
          </a:r>
        </a:p>
      </dsp:txBody>
      <dsp:txXfrm>
        <a:off x="856524" y="2178821"/>
        <a:ext cx="9839223" cy="435880"/>
      </dsp:txXfrm>
    </dsp:sp>
    <dsp:sp modelId="{AFE5D3A4-13DA-449F-AC87-0FC2F15C81BD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9B7E6-1177-4D73-B888-38511BBC218F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právo životního prostředí</a:t>
          </a:r>
        </a:p>
      </dsp:txBody>
      <dsp:txXfrm>
        <a:off x="692572" y="2832559"/>
        <a:ext cx="10003175" cy="435880"/>
      </dsp:txXfrm>
    </dsp:sp>
    <dsp:sp modelId="{BFA77BD9-F305-4E6B-BB9B-8CD9CC3BB6CF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13101-2AEB-4221-9470-1A78560C5449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občanské právo procesní (a všechna procesní další odvětví)</a:t>
          </a:r>
        </a:p>
      </dsp:txBody>
      <dsp:txXfrm>
        <a:off x="334030" y="3486296"/>
        <a:ext cx="10361717" cy="435880"/>
      </dsp:txXfrm>
    </dsp:sp>
    <dsp:sp modelId="{A4441356-944A-4A8B-A96F-750345480067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8005-2835-4661-BAB9-9CA3D8A00C35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D0F00-BE75-4925-8015-FE832FD5F943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Civilní soudnictví</a:t>
          </a:r>
        </a:p>
      </dsp:txBody>
      <dsp:txXfrm>
        <a:off x="468587" y="318298"/>
        <a:ext cx="10227160" cy="636928"/>
      </dsp:txXfrm>
    </dsp:sp>
    <dsp:sp modelId="{A6DE5A2D-3743-4ED8-9A8D-E2C199DE51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8CD0-9D63-473A-87B9-5FA519D97D2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Správní soudnictví</a:t>
          </a:r>
        </a:p>
      </dsp:txBody>
      <dsp:txXfrm>
        <a:off x="833752" y="1273856"/>
        <a:ext cx="9861995" cy="636928"/>
      </dsp:txXfrm>
    </dsp:sp>
    <dsp:sp modelId="{28D4447C-20BF-44A4-9F09-EBB07E9D3B1F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B267-1C56-4DC3-A150-D023408D2B90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Trestní soudnictví</a:t>
          </a:r>
        </a:p>
      </dsp:txBody>
      <dsp:txXfrm>
        <a:off x="833752" y="2229414"/>
        <a:ext cx="9861995" cy="636928"/>
      </dsp:txXfrm>
    </dsp:sp>
    <dsp:sp modelId="{F5DDD349-5ED1-41AD-8047-730006C3B52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98EE7-2B82-4802-A730-6EBA9372EBF1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Ústavní soudnictví</a:t>
          </a:r>
        </a:p>
      </dsp:txBody>
      <dsp:txXfrm>
        <a:off x="468587" y="3184973"/>
        <a:ext cx="10227160" cy="636928"/>
      </dsp:txXfrm>
    </dsp:sp>
    <dsp:sp modelId="{98ECD63B-6355-41EE-9C2A-07777A804F0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5065554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Nejvyšší soud</a:t>
          </a:r>
        </a:p>
      </dsp:txBody>
      <dsp:txXfrm>
        <a:off x="5101475" y="450345"/>
        <a:ext cx="2619288" cy="664013"/>
      </dsp:txXfrm>
    </dsp:sp>
    <dsp:sp modelId="{863BB1BD-99B5-44B6-8FBC-5759C41D14B2}">
      <dsp:nvSpPr>
        <dsp:cNvPr id="0" name=""/>
        <dsp:cNvSpPr/>
      </dsp:nvSpPr>
      <dsp:spPr>
        <a:xfrm>
          <a:off x="5065554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Vrchní soud</a:t>
          </a:r>
        </a:p>
      </dsp:txBody>
      <dsp:txXfrm>
        <a:off x="5101475" y="1278183"/>
        <a:ext cx="2619288" cy="664013"/>
      </dsp:txXfrm>
    </dsp:sp>
    <dsp:sp modelId="{8E0AF1F3-7315-4328-9266-BDA7B154072B}">
      <dsp:nvSpPr>
        <dsp:cNvPr id="0" name=""/>
        <dsp:cNvSpPr/>
      </dsp:nvSpPr>
      <dsp:spPr>
        <a:xfrm>
          <a:off x="5065554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Krajský soud</a:t>
          </a:r>
        </a:p>
      </dsp:txBody>
      <dsp:txXfrm>
        <a:off x="5101475" y="2106020"/>
        <a:ext cx="2619288" cy="664013"/>
      </dsp:txXfrm>
    </dsp:sp>
    <dsp:sp modelId="{B17C49AD-4D6F-4F81-AF68-91484C86AB01}">
      <dsp:nvSpPr>
        <dsp:cNvPr id="0" name=""/>
        <dsp:cNvSpPr/>
      </dsp:nvSpPr>
      <dsp:spPr>
        <a:xfrm>
          <a:off x="5065554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Okresní soud</a:t>
          </a:r>
        </a:p>
      </dsp:txBody>
      <dsp:txXfrm>
        <a:off x="5101475" y="2933858"/>
        <a:ext cx="2619288" cy="6640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7D7E1-E8C4-4A16-BA4B-087CB6404FC2}">
      <dsp:nvSpPr>
        <dsp:cNvPr id="0" name=""/>
        <dsp:cNvSpPr/>
      </dsp:nvSpPr>
      <dsp:spPr>
        <a:xfrm>
          <a:off x="0" y="385275"/>
          <a:ext cx="70453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EE40-B10D-4A37-BBA5-90ACA26F9844}">
      <dsp:nvSpPr>
        <dsp:cNvPr id="0" name=""/>
        <dsp:cNvSpPr/>
      </dsp:nvSpPr>
      <dsp:spPr>
        <a:xfrm>
          <a:off x="352266" y="16275"/>
          <a:ext cx="493172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08" tIns="0" rIns="18640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věcná příslušnost</a:t>
          </a:r>
        </a:p>
      </dsp:txBody>
      <dsp:txXfrm>
        <a:off x="388292" y="52301"/>
        <a:ext cx="4859675" cy="665948"/>
      </dsp:txXfrm>
    </dsp:sp>
    <dsp:sp modelId="{7D66E1D7-FC08-45D5-85B9-EB7495AA02A7}">
      <dsp:nvSpPr>
        <dsp:cNvPr id="0" name=""/>
        <dsp:cNvSpPr/>
      </dsp:nvSpPr>
      <dsp:spPr>
        <a:xfrm>
          <a:off x="0" y="1519275"/>
          <a:ext cx="70453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DAC01-AEDE-4B28-B185-6931EF39C6C3}">
      <dsp:nvSpPr>
        <dsp:cNvPr id="0" name=""/>
        <dsp:cNvSpPr/>
      </dsp:nvSpPr>
      <dsp:spPr>
        <a:xfrm>
          <a:off x="352266" y="1150275"/>
          <a:ext cx="493172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08" tIns="0" rIns="18640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místní příslušnost</a:t>
          </a:r>
        </a:p>
      </dsp:txBody>
      <dsp:txXfrm>
        <a:off x="388292" y="1186301"/>
        <a:ext cx="4859675" cy="665948"/>
      </dsp:txXfrm>
    </dsp:sp>
    <dsp:sp modelId="{8B8BDDF9-DE2C-41E1-8796-B3A0E57DD644}">
      <dsp:nvSpPr>
        <dsp:cNvPr id="0" name=""/>
        <dsp:cNvSpPr/>
      </dsp:nvSpPr>
      <dsp:spPr>
        <a:xfrm>
          <a:off x="0" y="2653275"/>
          <a:ext cx="70453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C4727-E089-4964-9CD6-45C2471F669C}">
      <dsp:nvSpPr>
        <dsp:cNvPr id="0" name=""/>
        <dsp:cNvSpPr/>
      </dsp:nvSpPr>
      <dsp:spPr>
        <a:xfrm>
          <a:off x="352266" y="2284275"/>
          <a:ext cx="493172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08" tIns="0" rIns="18640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funkční příslušnost</a:t>
          </a:r>
        </a:p>
      </dsp:txBody>
      <dsp:txXfrm>
        <a:off x="388292" y="2320301"/>
        <a:ext cx="4859675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1326E-FA00-46A7-96E3-2120DE290670}">
      <dsp:nvSpPr>
        <dsp:cNvPr id="0" name=""/>
        <dsp:cNvSpPr/>
      </dsp:nvSpPr>
      <dsp:spPr>
        <a:xfrm>
          <a:off x="-3755840" y="-576934"/>
          <a:ext cx="4476744" cy="4476744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87357-370B-4AF6-B382-B9110FC402E5}">
      <dsp:nvSpPr>
        <dsp:cNvPr id="0" name=""/>
        <dsp:cNvSpPr/>
      </dsp:nvSpPr>
      <dsp:spPr>
        <a:xfrm>
          <a:off x="463589" y="332287"/>
          <a:ext cx="6100929" cy="66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0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okresní soudy</a:t>
          </a:r>
        </a:p>
      </dsp:txBody>
      <dsp:txXfrm>
        <a:off x="463589" y="332287"/>
        <a:ext cx="6100929" cy="664575"/>
      </dsp:txXfrm>
    </dsp:sp>
    <dsp:sp modelId="{894429C0-3C8B-4A23-B3A4-1192F6BC44F5}">
      <dsp:nvSpPr>
        <dsp:cNvPr id="0" name=""/>
        <dsp:cNvSpPr/>
      </dsp:nvSpPr>
      <dsp:spPr>
        <a:xfrm>
          <a:off x="48230" y="249215"/>
          <a:ext cx="830718" cy="83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E6D34-4B9C-4CE7-97B1-5AA6B5CE84EA}">
      <dsp:nvSpPr>
        <dsp:cNvPr id="0" name=""/>
        <dsp:cNvSpPr/>
      </dsp:nvSpPr>
      <dsp:spPr>
        <a:xfrm>
          <a:off x="705162" y="1329150"/>
          <a:ext cx="5859356" cy="66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0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krajské soudy</a:t>
          </a:r>
        </a:p>
      </dsp:txBody>
      <dsp:txXfrm>
        <a:off x="705162" y="1329150"/>
        <a:ext cx="5859356" cy="664575"/>
      </dsp:txXfrm>
    </dsp:sp>
    <dsp:sp modelId="{E4BDE642-0B18-4CA3-8B45-A9538D750362}">
      <dsp:nvSpPr>
        <dsp:cNvPr id="0" name=""/>
        <dsp:cNvSpPr/>
      </dsp:nvSpPr>
      <dsp:spPr>
        <a:xfrm>
          <a:off x="289803" y="1246078"/>
          <a:ext cx="830718" cy="83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2FCFD-C10C-4EFB-8C1C-F15CFFDC9D61}">
      <dsp:nvSpPr>
        <dsp:cNvPr id="0" name=""/>
        <dsp:cNvSpPr/>
      </dsp:nvSpPr>
      <dsp:spPr>
        <a:xfrm>
          <a:off x="463589" y="2326012"/>
          <a:ext cx="6100929" cy="66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0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Nejvyšší soud ČR</a:t>
          </a:r>
        </a:p>
      </dsp:txBody>
      <dsp:txXfrm>
        <a:off x="463589" y="2326012"/>
        <a:ext cx="6100929" cy="664575"/>
      </dsp:txXfrm>
    </dsp:sp>
    <dsp:sp modelId="{34DA8770-D225-4592-9E0F-A705C8A4DE52}">
      <dsp:nvSpPr>
        <dsp:cNvPr id="0" name=""/>
        <dsp:cNvSpPr/>
      </dsp:nvSpPr>
      <dsp:spPr>
        <a:xfrm>
          <a:off x="48230" y="2242940"/>
          <a:ext cx="830718" cy="83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1478975" y="0"/>
          <a:ext cx="2237628" cy="2237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2597789" y="223981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Nejvyšší soud</a:t>
          </a:r>
        </a:p>
      </dsp:txBody>
      <dsp:txXfrm>
        <a:off x="2617203" y="243395"/>
        <a:ext cx="1415630" cy="358875"/>
      </dsp:txXfrm>
    </dsp:sp>
    <dsp:sp modelId="{863BB1BD-99B5-44B6-8FBC-5759C41D14B2}">
      <dsp:nvSpPr>
        <dsp:cNvPr id="0" name=""/>
        <dsp:cNvSpPr/>
      </dsp:nvSpPr>
      <dsp:spPr>
        <a:xfrm>
          <a:off x="2597789" y="671397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Vrchní soud</a:t>
          </a:r>
        </a:p>
      </dsp:txBody>
      <dsp:txXfrm>
        <a:off x="2617203" y="690811"/>
        <a:ext cx="1415630" cy="358875"/>
      </dsp:txXfrm>
    </dsp:sp>
    <dsp:sp modelId="{8E0AF1F3-7315-4328-9266-BDA7B154072B}">
      <dsp:nvSpPr>
        <dsp:cNvPr id="0" name=""/>
        <dsp:cNvSpPr/>
      </dsp:nvSpPr>
      <dsp:spPr>
        <a:xfrm>
          <a:off x="2597789" y="1118814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Krajský soud</a:t>
          </a:r>
        </a:p>
      </dsp:txBody>
      <dsp:txXfrm>
        <a:off x="2617203" y="1138228"/>
        <a:ext cx="1415630" cy="358875"/>
      </dsp:txXfrm>
    </dsp:sp>
    <dsp:sp modelId="{B17C49AD-4D6F-4F81-AF68-91484C86AB01}">
      <dsp:nvSpPr>
        <dsp:cNvPr id="0" name=""/>
        <dsp:cNvSpPr/>
      </dsp:nvSpPr>
      <dsp:spPr>
        <a:xfrm>
          <a:off x="2597789" y="1566230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Okresní soud</a:t>
          </a:r>
        </a:p>
      </dsp:txBody>
      <dsp:txXfrm>
        <a:off x="2617203" y="1585644"/>
        <a:ext cx="1415630" cy="358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63-99/histori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zakonyprolidi.cz/cs/2002-6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05" y="2652410"/>
            <a:ext cx="11361600" cy="1330347"/>
          </a:xfrm>
        </p:spPr>
        <p:txBody>
          <a:bodyPr/>
          <a:lstStyle/>
          <a:p>
            <a:r>
              <a:rPr lang="cs-CZ" sz="4800" dirty="0"/>
              <a:t>Základy práva pro MŠ</a:t>
            </a:r>
            <a:br>
              <a:rPr lang="cs-CZ" sz="4800" dirty="0"/>
            </a:br>
            <a:r>
              <a:rPr lang="cs-CZ" sz="3200" dirty="0"/>
              <a:t>1. konzultace</a:t>
            </a:r>
            <a:br>
              <a:rPr lang="cs-CZ" sz="3200" dirty="0"/>
            </a:br>
            <a:br>
              <a:rPr lang="cs-CZ" sz="3200" dirty="0"/>
            </a:br>
            <a:endParaRPr lang="cs-CZ" sz="4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605" y="4629705"/>
            <a:ext cx="11361600" cy="849881"/>
          </a:xfrm>
        </p:spPr>
        <p:txBody>
          <a:bodyPr/>
          <a:lstStyle/>
          <a:p>
            <a:r>
              <a:rPr lang="cs-CZ" sz="2800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sz="2800" dirty="0">
                <a:solidFill>
                  <a:schemeClr val="tx2"/>
                </a:solidFill>
              </a:rPr>
              <a:t>Podzimní semestr 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232725-AF53-45F2-AFAC-CD3B1293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97" y="578475"/>
            <a:ext cx="2848848" cy="50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038706-D779-4114-A807-6FB7E38D8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748309-E3DC-4ACC-B016-0D7433B03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70A2A-0B45-40A0-A874-989C2A74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Spravedlnost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C8CC8C-39B4-4BAF-968E-1BD7C9A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15" y="1921888"/>
            <a:ext cx="6054169" cy="33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04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1423CE-7F30-4938-8AEE-04D731819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A70DE5-821A-4B9F-99C1-3D4D20EEA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2E8BE6-2F9D-4EE3-89C5-BF8A7EA2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39E610-F683-45EC-9B1B-EAF0490A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2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Jste ředitelkou Základní školy a mateřské školy Unkovice. Vydala jste rozhodnutí o nepřijetí žáka Jana Nováka (3 roky, bydliště v sousední obci) k předškolnímu vzdělávání. Zákonný zástupce se chce proti Vašemu rozhodnutí odvolat. Kam tak může učinit a v případě nespokojenosti i s tímto rozhodnutím, uveďte, který soud bude rozhodovat o žalobě proti tomuto rozhodnutí a který o případné kasační stížnosti.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0279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5A53A1-A1E6-4627-B3CA-35B95BA36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57E19-5F71-44E7-BE66-FB16631B6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3046DB1-40D0-4DF2-905D-D43647C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 ČR</a:t>
            </a:r>
          </a:p>
        </p:txBody>
      </p:sp>
    </p:spTree>
    <p:extLst>
      <p:ext uri="{BB962C8B-B14F-4D97-AF65-F5344CB8AC3E}">
        <p14:creationId xmlns:p14="http://schemas.microsoft.com/office/powerpoint/2010/main" val="40143636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5FF4E8-C467-4728-9E57-C647C26CF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89E34-E792-4ECA-9C49-BA3BCF840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0151FD-8C21-4463-A5FA-44E8A405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F78AD4-8B55-438A-A2C1-17F30874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31789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stojí </a:t>
            </a:r>
            <a:r>
              <a:rPr lang="cs-CZ" sz="2400" dirty="0">
                <a:solidFill>
                  <a:schemeClr val="tx2"/>
                </a:solidFill>
              </a:rPr>
              <a:t>mimo strukturu obecných soudů </a:t>
            </a:r>
          </a:p>
          <a:p>
            <a:r>
              <a:rPr lang="cs-CZ" sz="2400" dirty="0"/>
              <a:t>nejedná se o žádný další opravný prostředek</a:t>
            </a:r>
          </a:p>
          <a:p>
            <a:r>
              <a:rPr lang="cs-CZ" sz="2400" dirty="0"/>
              <a:t>je to orgán </a:t>
            </a:r>
            <a:r>
              <a:rPr lang="cs-CZ" sz="2400" dirty="0">
                <a:solidFill>
                  <a:schemeClr val="tx2"/>
                </a:solidFill>
              </a:rPr>
              <a:t>ochrany ústavnosti </a:t>
            </a:r>
            <a:r>
              <a:rPr lang="cs-CZ" sz="2400" dirty="0"/>
              <a:t>(čl. 83 Ústavy)</a:t>
            </a:r>
          </a:p>
          <a:p>
            <a:r>
              <a:rPr lang="cs-CZ" sz="2400" dirty="0"/>
              <a:t>chrání ústavnost, základní práva a svobody</a:t>
            </a:r>
          </a:p>
          <a:p>
            <a:r>
              <a:rPr lang="cs-CZ" sz="2400" dirty="0"/>
              <a:t>sice máme zákon o Ústavním soudu, ale základní (a celkem podrobná úprava) je v samotné </a:t>
            </a:r>
            <a:r>
              <a:rPr lang="cs-CZ" sz="2400" dirty="0">
                <a:solidFill>
                  <a:schemeClr val="tx2"/>
                </a:solidFill>
              </a:rPr>
              <a:t>Ústavě</a:t>
            </a:r>
          </a:p>
          <a:p>
            <a:r>
              <a:rPr lang="cs-CZ" sz="2400" dirty="0"/>
              <a:t>sídlí v Brně, je tvořen 15 soudci, jsou tam tříčlenné senáty</a:t>
            </a:r>
          </a:p>
          <a:p>
            <a:r>
              <a:rPr lang="cs-CZ" sz="2400" dirty="0"/>
              <a:t>jmenuje prezident republiky se souhlasem Senátu na 10 let, možnost opakování</a:t>
            </a:r>
          </a:p>
          <a:p>
            <a:r>
              <a:rPr lang="cs-CZ" sz="2400" dirty="0"/>
              <a:t>z řad soudců je předseda (Pavel Rychetský) a 2 místopředsedové </a:t>
            </a:r>
          </a:p>
        </p:txBody>
      </p:sp>
    </p:spTree>
    <p:extLst>
      <p:ext uri="{BB962C8B-B14F-4D97-AF65-F5344CB8AC3E}">
        <p14:creationId xmlns:p14="http://schemas.microsoft.com/office/powerpoint/2010/main" val="1566922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F820ED-9CEF-46CC-90DC-3376E4530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42566-2809-4102-BC7B-DDC419C7C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F384A-B5B2-4EA6-82BE-21E345CD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87 Ústavy ČR – ÚS rozhoduje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411D56-3307-4272-B5CB-65B206687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71200"/>
            <a:ext cx="11105047" cy="495679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zákonů nebo jejich jednotlivých ustanovení, jsou-li v rozporu s ústavním pořádkem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jiných právních předpisů nebo jejich jednotlivých ustanovení, jsou-li v rozporu s ústavním pořádkem nebo zákonem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o ústavní stížnosti orgánů územní samosprávy proti nezákonnému zásahu státu,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ústavní stížnosti proti pravomocnému rozhodnutí a jinému zásahu orgánů veřejné moci do ústavně zaručených základních práv a svobod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opravném prostředku proti rozhodnutí ve věci ověření volby poslance nebo senátora,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v pochybnostech o ztrátě volitelnosti a o neslučitelnosti výkonu funkcí poslance nebo senátora podle čl. 25,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 ústavní žalobě Senátu proti prezidentu republiku podle čl. 65 odst. 2,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 o návrhu prezidenta republiky na zrušení usnesení Poslanecké sněmovny a Senátu podle čl. 66,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 o opatřeních nezbytných k provedení rozhodnutí mezinárodního soudu, které je pro Českou republiku závazné, pokud je nelze provést jinak,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 o tom, zda rozhodnutí o rozpuštění politické strany nebo jiné rozhodnutí týkající se činnosti politické strany je ve shodě s ústavními nebo jinými zákony,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 spory o rozsah kompetencí státních orgánů a orgánů územní samosprávy, nepřísluší-li podle zákona jinému orgánu.</a:t>
            </a:r>
            <a:br>
              <a:rPr lang="cs-CZ" sz="20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soud dále rozhoduje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souladu mezinárodní smlouvy podle čl. 10a a čl. 49 s ústavním pořádkem, a to před její ratifikací. Do rozhodnutí Ústavního soudu nemůže být smlouva ratifikována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D064BC0-CF5C-7B54-AF32-E03C439B44C7}"/>
              </a:ext>
            </a:extLst>
          </p:cNvPr>
          <p:cNvSpPr/>
          <p:nvPr/>
        </p:nvSpPr>
        <p:spPr bwMode="auto">
          <a:xfrm>
            <a:off x="9729926" y="322370"/>
            <a:ext cx="2462074" cy="7952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36503789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44F0C-410A-43E0-A68F-F365CC6C9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B9908B-2FFD-4325-8905-8E971EE1E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0BCEE-B49D-4AF3-ADDA-ECCB6981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jeho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22FB7-D64C-4DFB-B7C9-C97AFACD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ruší zákony či jiné právní předpisy (případně ustanovení), pokud jsou v rozporu s ústavním pořádkem – právní předpisy musí být tzv. ústavně-konformní – hovoříme zde, že Ústavní soud funguje jako </a:t>
            </a:r>
            <a:r>
              <a:rPr lang="cs-CZ" sz="2400" dirty="0">
                <a:solidFill>
                  <a:schemeClr val="tx2"/>
                </a:solidFill>
              </a:rPr>
              <a:t>negativní zákonodárce </a:t>
            </a:r>
            <a:r>
              <a:rPr lang="cs-CZ" sz="2400" dirty="0"/>
              <a:t>– ÚS vydá nález, který se vyhlašuje ve Sbírce zákonů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rozhoduje o souladu mezinárodní smlouvy s ústavním pořádkem</a:t>
            </a:r>
          </a:p>
          <a:p>
            <a:r>
              <a:rPr lang="cs-CZ" sz="2400" dirty="0"/>
              <a:t>rozhoduje o ústavní stížnosti proti pravomocnému rozhodnutí soudů (orgánů veřejné moci), pokud nebyla zaručena Vaše (ústavní) základní lidská práva a svobody</a:t>
            </a:r>
          </a:p>
          <a:p>
            <a:r>
              <a:rPr lang="cs-CZ" sz="2400" dirty="0"/>
              <a:t>ústavní žaloba Senátu proti prezidentu republiky</a:t>
            </a:r>
          </a:p>
          <a:p>
            <a:r>
              <a:rPr lang="cs-CZ" sz="2400" dirty="0"/>
              <a:t>Sbírka nálezů a usnesení Ústavního soudu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5071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7C8067-99CD-4515-888C-F762F3D77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8C521-A775-4D1B-8467-8FBCD036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07F36D-DE8E-4DAB-A419-A7A6153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7C41AB-9DCB-4433-A078-304B3A8C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8"/>
            <a:ext cx="10862400" cy="455639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plénum</a:t>
            </a:r>
            <a:r>
              <a:rPr lang="cs-CZ" sz="2400" dirty="0"/>
              <a:t> = plné složení Ústavního soudu (15), nejdůležitější záležitosti, například rušení zákonů a právních předpisů, ústavní žaloba proti prezidentovi</a:t>
            </a:r>
          </a:p>
          <a:p>
            <a:r>
              <a:rPr lang="cs-CZ" sz="2400" dirty="0">
                <a:solidFill>
                  <a:schemeClr val="tx2"/>
                </a:solidFill>
              </a:rPr>
              <a:t>senáty</a:t>
            </a:r>
            <a:r>
              <a:rPr lang="cs-CZ" sz="2400" dirty="0"/>
              <a:t> = tříčlenné, rozhodují zpravidla o ústavních stížnostech</a:t>
            </a:r>
          </a:p>
          <a:p>
            <a:r>
              <a:rPr lang="cs-CZ" sz="2400" dirty="0">
                <a:solidFill>
                  <a:schemeClr val="tx2"/>
                </a:solidFill>
              </a:rPr>
              <a:t>soudce zpravodaj </a:t>
            </a:r>
            <a:r>
              <a:rPr lang="cs-CZ" sz="2400" dirty="0"/>
              <a:t>= soudce, který je určen, shromažďuje podklady pro rozhodnutí a předkládá návrh na rozhodnutí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nález </a:t>
            </a:r>
            <a:r>
              <a:rPr lang="cs-CZ" sz="2400" dirty="0"/>
              <a:t>= označení pro rozhodnutí ÚS, ve které rozhoduje ve věci samé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usnesení </a:t>
            </a:r>
            <a:r>
              <a:rPr lang="cs-CZ" sz="2400" dirty="0"/>
              <a:t>= rozhodnutí ÚS tam, kde ÚS nerozhoduje nálezem (procesní otázky)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disent </a:t>
            </a:r>
            <a:r>
              <a:rPr lang="cs-CZ" sz="2400" dirty="0"/>
              <a:t>= odlišné stanovisko soudce, který nesouhlasí s rozhodnutím (může se stát, protože se rozhoduje většinou) 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578F7E5-2A68-C8AD-A78B-AD613E25ACD6}"/>
              </a:ext>
            </a:extLst>
          </p:cNvPr>
          <p:cNvSpPr/>
          <p:nvPr/>
        </p:nvSpPr>
        <p:spPr bwMode="auto">
          <a:xfrm>
            <a:off x="5486402" y="493238"/>
            <a:ext cx="2583402" cy="824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22961403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A4BA7E-9323-4243-A649-009885AC0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1AF0-C30D-447F-BADF-654BF6382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66B15-A541-4A3C-8928-A1F67C0C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</a:t>
            </a:r>
          </a:p>
        </p:txBody>
      </p:sp>
      <p:pic>
        <p:nvPicPr>
          <p:cNvPr id="3074" name="Picture 2" descr="Ústavní soud České republiky – Wikipedie">
            <a:extLst>
              <a:ext uri="{FF2B5EF4-FFF2-40B4-BE49-F238E27FC236}">
                <a16:creationId xmlns:a16="http://schemas.microsoft.com/office/drawing/2014/main" id="{3C935A2C-F5FB-4463-8821-D9468E1CD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9" y="2471457"/>
            <a:ext cx="4386213" cy="22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631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964EB-E555-4C4F-853A-E674C7CEB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D51DF-79F9-4F7E-9E23-174A1049E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255C00-DBAC-439D-805F-F5244F57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dále?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4C67E-47F6-4F96-9090-C3FA7E8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743"/>
            <a:ext cx="10753200" cy="1060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pokud je porušeno právo dané Úmluvou o ochraně lidských práv a svobod – pak stížnost k ESLP (Evropský soud pro lidská práva, sídlo ve Štrasburku), </a:t>
            </a:r>
          </a:p>
        </p:txBody>
      </p:sp>
      <p:pic>
        <p:nvPicPr>
          <p:cNvPr id="4100" name="Picture 4" descr="Pozor! Od 1. února 2022 se zkracuje lhůta pro podávání stížností k ESLP -  Svět práva - Advokátní deník">
            <a:extLst>
              <a:ext uri="{FF2B5EF4-FFF2-40B4-BE49-F238E27FC236}">
                <a16:creationId xmlns:a16="http://schemas.microsoft.com/office/drawing/2014/main" id="{8C0777C7-EE95-4C55-A434-CCFD7289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0" y="2841646"/>
            <a:ext cx="4785522" cy="31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08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9524D5-14EE-4B1E-8941-81FBABE67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E8ED7A-A8DC-463A-96B1-DA27F7FD7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9E615-4524-4354-ADED-41DB45BD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Rozhodčí soud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0520E6-06D3-499C-8C79-9B952ACC4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2706"/>
            <a:ext cx="10753200" cy="471529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rozhodčí soud </a:t>
            </a:r>
            <a:r>
              <a:rPr lang="cs-CZ" sz="2400" dirty="0"/>
              <a:t>– není to orgán veřejné moci, není to orgán státu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rozhodce</a:t>
            </a:r>
            <a:r>
              <a:rPr lang="cs-CZ" dirty="0"/>
              <a:t> pak není jako soudce, rozhodce je vlastně soukromá osoba</a:t>
            </a:r>
          </a:p>
          <a:p>
            <a:r>
              <a:rPr lang="cs-CZ" sz="2400" dirty="0"/>
              <a:t>strany se mohou dohodnout </a:t>
            </a:r>
            <a:r>
              <a:rPr lang="cs-CZ" sz="2400" dirty="0">
                <a:solidFill>
                  <a:schemeClr val="tx2"/>
                </a:solidFill>
              </a:rPr>
              <a:t>na základě smlouvy (rozhodčí doložka)</a:t>
            </a:r>
            <a:r>
              <a:rPr lang="cs-CZ" sz="2400" dirty="0"/>
              <a:t>, že přenesou pravomoc rozhodovat spor z obecného soudnictví na rozhodčí soudnictví – ten pak vydá tzv. </a:t>
            </a:r>
            <a:r>
              <a:rPr lang="cs-CZ" sz="2400" dirty="0">
                <a:solidFill>
                  <a:schemeClr val="tx2"/>
                </a:solidFill>
              </a:rPr>
              <a:t>rozhodčí nález</a:t>
            </a:r>
            <a:r>
              <a:rPr lang="cs-CZ" sz="2400" dirty="0"/>
              <a:t>, který je závazný a vykonatelný stejně jako soudní rozhodnutí (rozsudek)</a:t>
            </a:r>
          </a:p>
          <a:p>
            <a:r>
              <a:rPr lang="cs-CZ" sz="2400" dirty="0"/>
              <a:t>jen tam, kde to stanoví zákon v rámci ČR - zákon o rozhodčím řízení a o výkonu rozhodčích nálezů – nelze u spotřebitelů! </a:t>
            </a:r>
          </a:p>
          <a:p>
            <a:pPr lvl="1"/>
            <a:r>
              <a:rPr lang="cs-CZ" sz="1600" dirty="0"/>
              <a:t>majetkové spory, ve kterých lze uzavřít smír a jinak by rozhodovaly obecné soudy</a:t>
            </a:r>
          </a:p>
          <a:p>
            <a:r>
              <a:rPr lang="cs-CZ" sz="2400" dirty="0"/>
              <a:t>v ČR jsou 3 stálé rozhodčí soudy, nejvýznamnější je Rozhodčí soud při Hospodářské komoře ČR a Agrární komoře ČR</a:t>
            </a:r>
          </a:p>
          <a:p>
            <a:pPr lvl="1"/>
            <a:endParaRPr lang="cs-CZ" sz="16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E36DE86-5199-237C-19A0-B4DC1E701E64}"/>
              </a:ext>
            </a:extLst>
          </p:cNvPr>
          <p:cNvSpPr/>
          <p:nvPr/>
        </p:nvSpPr>
        <p:spPr bwMode="auto">
          <a:xfrm>
            <a:off x="6056598" y="533430"/>
            <a:ext cx="2583402" cy="824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35950720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109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7868"/>
            <a:ext cx="11361600" cy="1645265"/>
          </a:xfrm>
        </p:spPr>
        <p:txBody>
          <a:bodyPr/>
          <a:lstStyle/>
          <a:p>
            <a:r>
              <a:rPr lang="cs-CZ" dirty="0"/>
              <a:t>Charakteristika právnických povolání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149837"/>
            <a:ext cx="11361600" cy="849881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dirty="0">
                <a:solidFill>
                  <a:schemeClr val="tx2"/>
                </a:solidFill>
              </a:rPr>
              <a:t>podzimní semestr 2023 - Základy práva pro MŠ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78930"/>
            <a:ext cx="11361600" cy="2554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sz="2800" kern="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E329B6A-BAE2-4432-976E-3B2917D08B19}"/>
              </a:ext>
            </a:extLst>
          </p:cNvPr>
          <p:cNvSpPr/>
          <p:nvPr/>
        </p:nvSpPr>
        <p:spPr bwMode="auto">
          <a:xfrm>
            <a:off x="2246050" y="180975"/>
            <a:ext cx="6869375" cy="27717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znát, spíše pro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>
                <a:solidFill>
                  <a:schemeClr val="tx1"/>
                </a:solidFill>
              </a:rPr>
              <a:t>doplnění výkladu!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Znejte akorát pojmy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státní zástupce a </a:t>
            </a: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ombudmsan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03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E0356-5C5F-4686-A14D-F0091EFAD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B0D94-4DFE-4E1E-B6EB-842CABF7E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8273C0-3267-4E1E-810B-1D1ADA20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spravedlnost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E434E9E-E6D8-4673-AC4C-A974C2F1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74" y="5256612"/>
            <a:ext cx="5598099" cy="58221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spravedlnost: právní, morální, …</a:t>
            </a:r>
          </a:p>
        </p:txBody>
      </p:sp>
      <p:pic>
        <p:nvPicPr>
          <p:cNvPr id="2052" name="Picture 4" descr="Sochy na Moravském náměstí v Brně – M+M Svatošovi">
            <a:extLst>
              <a:ext uri="{FF2B5EF4-FFF2-40B4-BE49-F238E27FC236}">
                <a16:creationId xmlns:a16="http://schemas.microsoft.com/office/drawing/2014/main" id="{BEC36C57-7464-4CE9-9BF4-E4C0CB0E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4" y="1484330"/>
            <a:ext cx="5598098" cy="36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tegory:Iustitia - Wikimedia Commons">
            <a:extLst>
              <a:ext uri="{FF2B5EF4-FFF2-40B4-BE49-F238E27FC236}">
                <a16:creationId xmlns:a16="http://schemas.microsoft.com/office/drawing/2014/main" id="{94805A0C-AD6E-49AC-A91C-9F4F9814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07" y="1484330"/>
            <a:ext cx="2642992" cy="4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str Otazník (@MOtaznik) / Twitter">
            <a:extLst>
              <a:ext uri="{FF2B5EF4-FFF2-40B4-BE49-F238E27FC236}">
                <a16:creationId xmlns:a16="http://schemas.microsoft.com/office/drawing/2014/main" id="{DADD8C69-6543-4DFB-8E51-4A7545D4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86" y="2286787"/>
            <a:ext cx="1930924" cy="24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264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42E10-0175-457F-B279-E4B075636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F78213-3F32-43FC-97D6-6E370943D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65B9F6-C28B-4CC4-AC6C-DCDE88F3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7D6AF1-3F15-4D51-9A61-6C954463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58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ten, kdo absolvuje vysokoškolské právnické vzdělání – v ČR pouze pětiletý jednooborový magisterský studijní program (obor právo a právní věda)</a:t>
            </a:r>
          </a:p>
          <a:p>
            <a:r>
              <a:rPr lang="cs-CZ" sz="2400" dirty="0"/>
              <a:t>titul Mgr.</a:t>
            </a:r>
          </a:p>
          <a:p>
            <a:r>
              <a:rPr lang="cs-CZ" sz="2400" dirty="0"/>
              <a:t>v ČR: Brno, Praha, Olomouc, Plzeň </a:t>
            </a:r>
          </a:p>
          <a:p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3E3EC1B-E442-45B9-B5D9-3C5175BED68A}"/>
              </a:ext>
            </a:extLst>
          </p:cNvPr>
          <p:cNvSpPr txBox="1">
            <a:spLocks/>
          </p:cNvSpPr>
          <p:nvPr/>
        </p:nvSpPr>
        <p:spPr>
          <a:xfrm>
            <a:off x="720000" y="3791699"/>
            <a:ext cx="10753200" cy="2070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řada bakalářských studijních programů</a:t>
            </a:r>
          </a:p>
          <a:p>
            <a:r>
              <a:rPr lang="cs-CZ" sz="2400" kern="0" dirty="0"/>
              <a:t>nejsou právníci</a:t>
            </a:r>
          </a:p>
          <a:p>
            <a:r>
              <a:rPr lang="cs-CZ" sz="2400" kern="0" dirty="0"/>
              <a:t>vyšší justiční úředník – může vykonávat úkony u soudu či státního zastupitelství – viz dále</a:t>
            </a:r>
          </a:p>
        </p:txBody>
      </p:sp>
    </p:spTree>
    <p:extLst>
      <p:ext uri="{BB962C8B-B14F-4D97-AF65-F5344CB8AC3E}">
        <p14:creationId xmlns:p14="http://schemas.microsoft.com/office/powerpoint/2010/main" val="29787445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18176-A4C9-4B47-9DB3-C92E9BFA0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6A0A9D-AFD3-4BA1-858C-1D1FF241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24CF45-F618-4BDD-865B-26D103AC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6AD4C5-2DAC-4D37-A350-AFF1324D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0511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titul JUDr. (z latiny - </a:t>
            </a:r>
            <a:r>
              <a:rPr lang="cs-CZ" sz="2400" i="1" dirty="0" err="1"/>
              <a:t>juris</a:t>
            </a:r>
            <a:r>
              <a:rPr lang="cs-CZ" sz="2400" i="1" dirty="0"/>
              <a:t> </a:t>
            </a:r>
            <a:r>
              <a:rPr lang="cs-CZ" sz="2400" i="1" dirty="0" err="1"/>
              <a:t>utriusque</a:t>
            </a:r>
            <a:r>
              <a:rPr lang="cs-CZ" sz="2400" i="1" dirty="0"/>
              <a:t> </a:t>
            </a:r>
            <a:r>
              <a:rPr lang="cs-CZ" sz="2400" i="1" dirty="0" err="1"/>
              <a:t>doctor</a:t>
            </a:r>
            <a:r>
              <a:rPr lang="cs-CZ" sz="2400" dirty="0"/>
              <a:t>) – není podmínkou pro výkon povolání  právníka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459A0-7395-4815-A5A8-A7F45F6E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33" y="2290763"/>
            <a:ext cx="5548367" cy="40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84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223F1B-F669-4CBA-9C91-DA061D9E0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265C5B-A0E0-4116-8EB7-819A33912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3A780F-1644-4051-AEB5-168053CC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Právnická a jiná povolání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E5C204-D7F7-4AB2-B822-748045FE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1026"/>
            <a:ext cx="6347550" cy="471697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soudce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</a:rPr>
              <a:t>vyšší soudní úředník 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justiční kandidát vs. asist</a:t>
            </a:r>
            <a:r>
              <a:rPr lang="cs-CZ" sz="2400" dirty="0">
                <a:solidFill>
                  <a:srgbClr val="3A3A3A"/>
                </a:solidFill>
              </a:rPr>
              <a:t>ent soudce</a:t>
            </a:r>
            <a:endParaRPr lang="cs-CZ" sz="2400" b="0" i="0" dirty="0">
              <a:solidFill>
                <a:srgbClr val="3A3A3A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státní zástupce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advokát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notář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exekutor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podnikový právník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právník ve veřejné správě (na úřadech, …)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</a:rPr>
              <a:t>nemusí být právník, ale běžně se s právem spojuje – rozhodce, insolvenční správce, mediátor</a:t>
            </a:r>
            <a:endParaRPr lang="cs-CZ" sz="2400" b="0" i="0" dirty="0">
              <a:solidFill>
                <a:srgbClr val="3A3A3A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</a:rPr>
              <a:t>….</a:t>
            </a:r>
            <a:r>
              <a:rPr lang="cs-CZ" sz="2400" b="0" i="0" dirty="0">
                <a:solidFill>
                  <a:srgbClr val="3A3A3A"/>
                </a:solidFill>
                <a:effectLst/>
              </a:rPr>
              <a:t> </a:t>
            </a:r>
          </a:p>
          <a:p>
            <a:endParaRPr lang="cs-CZ" dirty="0"/>
          </a:p>
        </p:txBody>
      </p:sp>
      <p:pic>
        <p:nvPicPr>
          <p:cNvPr id="2050" name="Picture 2" descr="Právníci a advokáti Brno • Advokátní kancelář C&amp;K">
            <a:extLst>
              <a:ext uri="{FF2B5EF4-FFF2-40B4-BE49-F238E27FC236}">
                <a16:creationId xmlns:a16="http://schemas.microsoft.com/office/drawing/2014/main" id="{23800011-9CE1-4F7A-949B-7BA3FF34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89" y="2328188"/>
            <a:ext cx="30252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617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D02B45-D739-4191-8E3C-C6DF1A306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3BF63-5E0C-493B-AE36-280674A82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741F84E-F5BC-4265-B644-2BCCB1F2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04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96A9F3-B47D-4C24-9E3E-551F47E86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B5A440-D2FE-4BA4-A648-821FE9802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76CC9-5272-48F0-AB12-D298CD0D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soudce?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82B518-5421-40CA-893C-FA942091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18893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soudí – podle druhu soudnictví (viz předešlé slide)</a:t>
            </a:r>
          </a:p>
          <a:p>
            <a:r>
              <a:rPr lang="cs-CZ" sz="2400" dirty="0"/>
              <a:t>zákon o soudech, soudcích, přísedících a státní správě soudů</a:t>
            </a:r>
          </a:p>
          <a:p>
            <a:r>
              <a:rPr lang="cs-CZ" sz="2400" dirty="0"/>
              <a:t>podmínky pro výkon funkce (pro zajímavost)</a:t>
            </a:r>
          </a:p>
          <a:p>
            <a:r>
              <a:rPr lang="cs-CZ" sz="2400" dirty="0"/>
              <a:t>zánik funkce (pro zajímavost)</a:t>
            </a:r>
          </a:p>
          <a:p>
            <a:endParaRPr lang="cs-CZ" dirty="0"/>
          </a:p>
        </p:txBody>
      </p:sp>
      <p:pic>
        <p:nvPicPr>
          <p:cNvPr id="6" name="Picture 2" descr="Soudce Alexandr (2017) | ČSFD.cz">
            <a:extLst>
              <a:ext uri="{FF2B5EF4-FFF2-40B4-BE49-F238E27FC236}">
                <a16:creationId xmlns:a16="http://schemas.microsoft.com/office/drawing/2014/main" id="{1DED6822-FAE1-4114-931D-83A01922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69" y="4122431"/>
            <a:ext cx="4195911" cy="23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06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AA7BDA-72FD-47D8-9E38-3B561E191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A6D83-7C55-43F6-B317-93D18330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E0D817-EB54-4647-9544-15111EA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F06F8A-8643-4B3E-90CE-11819AE0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8725"/>
            <a:ext cx="10753200" cy="390928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jmenuje prezident republiky </a:t>
            </a:r>
            <a:r>
              <a:rPr lang="cs-CZ" sz="2000" dirty="0"/>
              <a:t>bez časového omezení (čl. 93 Ústavy)</a:t>
            </a:r>
          </a:p>
          <a:p>
            <a:r>
              <a:rPr lang="cs-CZ" sz="2000" dirty="0"/>
              <a:t>funkce se ujímá složením </a:t>
            </a:r>
            <a:r>
              <a:rPr lang="cs-CZ" sz="2000" dirty="0">
                <a:solidFill>
                  <a:schemeClr val="tx2"/>
                </a:solidFill>
              </a:rPr>
              <a:t>slibu</a:t>
            </a:r>
            <a:r>
              <a:rPr lang="cs-CZ" sz="2000" dirty="0"/>
              <a:t> (čl. 93 Ústavy)</a:t>
            </a:r>
          </a:p>
          <a:p>
            <a:r>
              <a:rPr lang="cs-CZ" sz="2000" dirty="0"/>
              <a:t>Ústava stanoví další obecný rámec pro výkon a činnost soudce</a:t>
            </a:r>
          </a:p>
          <a:p>
            <a:pPr lvl="1"/>
            <a:r>
              <a:rPr lang="cs-CZ" dirty="0"/>
              <a:t>podmínky pro výkon soudce (čl. 93 odst. 2)</a:t>
            </a:r>
          </a:p>
          <a:p>
            <a:pPr lvl="1"/>
            <a:r>
              <a:rPr lang="cs-CZ" dirty="0"/>
              <a:t>soudce </a:t>
            </a:r>
            <a:r>
              <a:rPr lang="cs-CZ" dirty="0">
                <a:solidFill>
                  <a:schemeClr val="tx2"/>
                </a:solidFill>
              </a:rPr>
              <a:t>nelze proti jeho vůli odvolat </a:t>
            </a:r>
            <a:r>
              <a:rPr lang="cs-CZ" dirty="0"/>
              <a:t>nebo přeložit k jinému soudu (výjimky – kárná odpovědnost); (čl. 82)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neslučitelnost funkcí </a:t>
            </a:r>
            <a:r>
              <a:rPr lang="cs-CZ" dirty="0"/>
              <a:t>(čl. 82) – výjimky – správa vlastního majetku, činnost vědecká, pedagogická, literární, publicistická, umělecká, aktivního sportovce a činnost v poradních orgánech ministerstva, vlády a v orgánech komor Parlamentu (§ 85 zákona o soudcích)</a:t>
            </a:r>
          </a:p>
          <a:p>
            <a:pPr lvl="1"/>
            <a:r>
              <a:rPr lang="cs-CZ" dirty="0"/>
              <a:t>soudce je při rozhodování vázán zákonem a mezinárodní smlouvou, která je součástí právního řádu (čl. 95) – </a:t>
            </a:r>
            <a:r>
              <a:rPr lang="cs-CZ" dirty="0">
                <a:solidFill>
                  <a:srgbClr val="0000DC"/>
                </a:solidFill>
              </a:rPr>
              <a:t>rozhoduje podle práva!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22210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CC6872-3D5B-4B03-81DC-C6502A98E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70D78A-A1F8-44B0-B0D1-FC27AA60B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E54D45-3BE0-4E9C-A10E-F5F4CE24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soudců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93B68B-F823-4109-A44A-906ABBF7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702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rozhoduje jen na základě zákona a mezinárodních smluv, které jsou součástí českého právního řádu</a:t>
            </a:r>
          </a:p>
          <a:p>
            <a:r>
              <a:rPr lang="cs-CZ" sz="2400" dirty="0"/>
              <a:t>rozhodnutí soudu přezkoumává soud</a:t>
            </a:r>
          </a:p>
          <a:p>
            <a:r>
              <a:rPr lang="cs-CZ" sz="2400" dirty="0"/>
              <a:t>nestrannost</a:t>
            </a:r>
          </a:p>
          <a:p>
            <a:pPr lvl="1"/>
            <a:r>
              <a:rPr lang="cs-CZ" dirty="0"/>
              <a:t>k tomu má sloužit i výše platu a také neslučitelnost funkcí</a:t>
            </a:r>
          </a:p>
          <a:p>
            <a:r>
              <a:rPr lang="cs-CZ" sz="2400" dirty="0"/>
              <a:t>realita?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29FE0A9-8FFA-413B-8D15-2C58C3E4BB58}"/>
              </a:ext>
            </a:extLst>
          </p:cNvPr>
          <p:cNvSpPr txBox="1">
            <a:spLocks/>
          </p:cNvSpPr>
          <p:nvPr/>
        </p:nvSpPr>
        <p:spPr>
          <a:xfrm>
            <a:off x="720000" y="4496499"/>
            <a:ext cx="10753200" cy="51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zachování důstojnosti soudcovské funkce i mimo „pracovní dobu“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2F5CD4-CAA8-422D-A914-E32CA17C3926}"/>
              </a:ext>
            </a:extLst>
          </p:cNvPr>
          <p:cNvSpPr txBox="1"/>
          <p:nvPr/>
        </p:nvSpPr>
        <p:spPr>
          <a:xfrm>
            <a:off x="719999" y="5289123"/>
            <a:ext cx="107531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doplnění: mlčenlivost, a to i po zániku funkce soudce (výjimky)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9193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3CD1BB-BB0A-4444-A52B-DC7B6667A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6154A-AC97-4821-8383-E64BED8E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61564D-C9DD-45AA-A210-B722B0D0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plat – pro zajímavost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43B82B-8D37-4DE6-92EC-F1A4B243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753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pro rok 2023 je základ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113 709 Kč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odvíjí se od pozice, soudu a délky praxe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do 5 let započtené doby – 100 100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6 lety započtené doby – 114 900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30 lety započtené doby – 171 800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do 5 let započtené doby – 109 200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s 30 lety započtené doby – 189 900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Nejvyššího soudu – 209 300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předseda Nejvyššího soudu – 284 300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Ústavního soudu – 234 300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předseda Ústavního soudu – 329 800 Kč (+ náhrady 42 100 Kč)</a:t>
            </a:r>
          </a:p>
          <a:p>
            <a:pPr lvl="1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3078" name="Picture 6" descr="Co musíte ráno vědět (16. prosince) – Investiční web">
            <a:extLst>
              <a:ext uri="{FF2B5EF4-FFF2-40B4-BE49-F238E27FC236}">
                <a16:creationId xmlns:a16="http://schemas.microsoft.com/office/drawing/2014/main" id="{4A4FA77A-D3D7-4D17-A770-2058413D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88" y="142653"/>
            <a:ext cx="3513462" cy="2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912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FB4199-543F-4EE3-BD5E-44A006C9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9F1D31-CC48-4841-98CF-8B24DAEA6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E6C35B-C0A0-4657-990C-36CFC231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 soudu dále působí…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D3047E-A817-4B9A-AF9A-50D578E7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3370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asistent soudce</a:t>
            </a:r>
          </a:p>
          <a:p>
            <a:r>
              <a:rPr lang="cs-CZ" dirty="0"/>
              <a:t>justiční kandidáti (dříve čekatelé)</a:t>
            </a:r>
          </a:p>
          <a:p>
            <a:r>
              <a:rPr lang="cs-CZ" dirty="0"/>
              <a:t>vyšší justiční úředník</a:t>
            </a:r>
          </a:p>
          <a:p>
            <a:pPr lvl="1"/>
            <a:r>
              <a:rPr lang="cs-CZ" dirty="0"/>
              <a:t>zákon svěřuje úkony, které může provádět („namísto“ soudce)</a:t>
            </a:r>
          </a:p>
          <a:p>
            <a:pPr lvl="1"/>
            <a:r>
              <a:rPr lang="cs-CZ" dirty="0"/>
              <a:t>nemůže ale vést jednání ve věci samé a nemůže rozhodovat formou rozsudku</a:t>
            </a:r>
          </a:p>
          <a:p>
            <a:pPr lvl="1"/>
            <a:r>
              <a:rPr lang="cs-CZ" dirty="0"/>
              <a:t>například vydání platebního rozkazu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019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7CBBD1-2E59-458F-9A43-D0C4DDCE52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DC255-945F-421D-A54E-CF17FDAA3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E04016-6F3C-4A03-B804-D8A7D261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soudce – rozdíly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3BC65E-17C1-492C-8BC3-EA4E560A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9887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minimální věk 40 let + 10 let praxe v právnické profesi (ne nutně soudce)</a:t>
            </a:r>
          </a:p>
          <a:p>
            <a:r>
              <a:rPr lang="cs-CZ" sz="2400" dirty="0"/>
              <a:t>jmenuje prezident republiky se souhlasem Senátu</a:t>
            </a:r>
          </a:p>
          <a:p>
            <a:r>
              <a:rPr lang="cs-CZ" sz="2400" dirty="0"/>
              <a:t>jmenováni na 10 let, opakování možné</a:t>
            </a:r>
          </a:p>
        </p:txBody>
      </p:sp>
      <p:pic>
        <p:nvPicPr>
          <p:cNvPr id="5122" name="Picture 2" descr="Pavel Rychetský - GEN | Česká televize">
            <a:extLst>
              <a:ext uri="{FF2B5EF4-FFF2-40B4-BE49-F238E27FC236}">
                <a16:creationId xmlns:a16="http://schemas.microsoft.com/office/drawing/2014/main" id="{3DCAB46A-692B-4A88-8E57-90A3D7E0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70" y="4501799"/>
            <a:ext cx="2182634" cy="12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sef Baxa">
            <a:extLst>
              <a:ext uri="{FF2B5EF4-FFF2-40B4-BE49-F238E27FC236}">
                <a16:creationId xmlns:a16="http://schemas.microsoft.com/office/drawing/2014/main" id="{C43A7C91-4456-4759-885D-B01BDC53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53" y="3028949"/>
            <a:ext cx="3199397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6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930410"/>
            <a:ext cx="11361600" cy="1645265"/>
          </a:xfrm>
        </p:spPr>
        <p:txBody>
          <a:bodyPr/>
          <a:lstStyle/>
          <a:p>
            <a:r>
              <a:rPr lang="cs-CZ" sz="4000" dirty="0">
                <a:solidFill>
                  <a:srgbClr val="C00000"/>
                </a:solidFill>
              </a:rPr>
              <a:t>Úvod k právu. Mít právo, mít nárok, mít povinnost.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Základní dělení práva.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50956"/>
            <a:ext cx="11361600" cy="13303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37179674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9585DF-5D46-429B-8EDF-56090E7A6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4EFD2-BEE0-4DB7-8A91-8B522A294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B9689E-084D-4473-BB6B-FAEE9152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Státní zástupce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0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134869-68D0-4D91-A871-927150EF2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400F72-EA3E-41ED-9702-C8421BC49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C6208E-09D5-4B72-A20E-38854862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státní zástupce?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07513-1C23-494B-9A2F-EF06956A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44569"/>
            <a:ext cx="10753200" cy="39592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podání obžaloby v trestním řízení! (orgán veřejné žaloby)</a:t>
            </a:r>
          </a:p>
          <a:p>
            <a:pPr lvl="1"/>
            <a:r>
              <a:rPr lang="cs-CZ" dirty="0"/>
              <a:t>k</a:t>
            </a:r>
            <a:r>
              <a:rPr lang="cs-CZ" sz="2000" dirty="0"/>
              <a:t> tomu státní zástupce „úkoluje“ policejní orgán</a:t>
            </a:r>
          </a:p>
          <a:p>
            <a:pPr lvl="1"/>
            <a:r>
              <a:rPr lang="cs-CZ" dirty="0"/>
              <a:t>sám může předvolávat osoby k podání vysvětlení v souvislosti s plněním úkolů státního zástupce</a:t>
            </a:r>
          </a:p>
          <a:p>
            <a:pPr lvl="1"/>
            <a:r>
              <a:rPr lang="cs-CZ" dirty="0"/>
              <a:t>s obžalobou pak předstupuje před soudce do hlavního líčení</a:t>
            </a:r>
          </a:p>
          <a:p>
            <a:pPr lvl="1"/>
            <a:r>
              <a:rPr lang="cs-CZ" dirty="0"/>
              <a:t>součástí je i návrh trestu, u TOS výše trestu – jak se počítá?</a:t>
            </a: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vykonává dozor nad dodržováním právních předpisů v místech, kde je omezována osobní svoboda (vazba, vězení – TOS, ochranná léčení, zabezpečovací detence atd.) </a:t>
            </a: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působí v jiném než trestním řízení – může být u civilního řízení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také je vázán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</a:rPr>
              <a:t>mlčenlivostí </a:t>
            </a:r>
          </a:p>
        </p:txBody>
      </p:sp>
    </p:spTree>
    <p:extLst>
      <p:ext uri="{BB962C8B-B14F-4D97-AF65-F5344CB8AC3E}">
        <p14:creationId xmlns:p14="http://schemas.microsoft.com/office/powerpoint/2010/main" val="16448055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98A3-6461-4CB9-8891-6865858EE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5C5AB7-DB3F-4EFA-9476-D9AA44ED6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E4FE4C-CFBC-40DD-A35D-D964621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zástupce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FC5D82-05F2-408E-9743-125F794F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10753200" cy="4318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dříve státní prokuratura</a:t>
            </a:r>
          </a:p>
          <a:p>
            <a:r>
              <a:rPr lang="cs-CZ" sz="2400" dirty="0"/>
              <a:t>jmenuje ministr spravedlnosti na návrh nejvyššího státního zástupce</a:t>
            </a:r>
          </a:p>
          <a:p>
            <a:r>
              <a:rPr lang="cs-CZ" sz="2400" dirty="0"/>
              <a:t>skládá slib</a:t>
            </a:r>
          </a:p>
          <a:p>
            <a:r>
              <a:rPr lang="cs-CZ" sz="2400" dirty="0"/>
              <a:t>důvody zániku obdobné jako u soudce </a:t>
            </a:r>
          </a:p>
          <a:p>
            <a:pPr lvl="1"/>
            <a:r>
              <a:rPr lang="cs-CZ" sz="1600" dirty="0"/>
              <a:t>ne však stejné – stejný je například zánik na základě věku</a:t>
            </a:r>
          </a:p>
          <a:p>
            <a:r>
              <a:rPr lang="cs-CZ" sz="2400" dirty="0"/>
              <a:t>neslučitelnost funkcí </a:t>
            </a:r>
          </a:p>
          <a:p>
            <a:r>
              <a:rPr lang="cs-CZ" sz="2400" dirty="0"/>
              <a:t>nezávislost a nestrannost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ale jsou skutečně nezávislí? – jde totiž o orgán moci výkonné – jmenuje je ministr spravedlnosti!</a:t>
            </a:r>
          </a:p>
          <a:p>
            <a:pPr lvl="1"/>
            <a:r>
              <a:rPr lang="cs-CZ" sz="1600" dirty="0"/>
              <a:t>nejvyššího státního zástupce pak vláda na návrh ministra</a:t>
            </a:r>
          </a:p>
        </p:txBody>
      </p:sp>
      <p:pic>
        <p:nvPicPr>
          <p:cNvPr id="7170" name="Picture 2" descr="Státní zástupce – Wikipedie">
            <a:extLst>
              <a:ext uri="{FF2B5EF4-FFF2-40B4-BE49-F238E27FC236}">
                <a16:creationId xmlns:a16="http://schemas.microsoft.com/office/drawing/2014/main" id="{292321B4-C67C-4E94-9541-4A6EC033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6" y="2602946"/>
            <a:ext cx="1481599" cy="19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4537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769F53-8C0B-45EF-8B34-23BF76D06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EDA1F8-2A6F-4829-92F5-3FA8E2597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CBDC41-262F-43E7-B696-7C530413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zastupitelství – doplnění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17E456-FF5E-4266-991B-5CECC220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5082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soustava odpovídá soustavě soudců</a:t>
            </a:r>
          </a:p>
          <a:p>
            <a:pPr lvl="1"/>
            <a:r>
              <a:rPr lang="cs-CZ" dirty="0"/>
              <a:t>Nejvyšší státní zastupitelství (Brno)</a:t>
            </a:r>
          </a:p>
          <a:p>
            <a:pPr lvl="1"/>
            <a:r>
              <a:rPr lang="cs-CZ" dirty="0"/>
              <a:t>vrchní státní zastupitelství (Praha, Olomouc)</a:t>
            </a:r>
          </a:p>
          <a:p>
            <a:pPr lvl="1"/>
            <a:r>
              <a:rPr lang="cs-CZ" dirty="0"/>
              <a:t>krajská státní zastupitelství (v Praze se nazývá Městské)</a:t>
            </a:r>
          </a:p>
          <a:p>
            <a:pPr lvl="1"/>
            <a:r>
              <a:rPr lang="cs-CZ" dirty="0"/>
              <a:t>okresní státní zastupitelství (v Brně se nazývá Městské, v Praze obvodní) </a:t>
            </a:r>
          </a:p>
          <a:p>
            <a:r>
              <a:rPr lang="cs-CZ" sz="2400" dirty="0"/>
              <a:t>plat: 90 % platové základy pro soudce = cca 102 </a:t>
            </a:r>
            <a:r>
              <a:rPr lang="cs-CZ" sz="2400"/>
              <a:t>000 Kč (2023)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40181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2C3906-CD26-4BDC-B82E-FA6CBC6B0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7BD9B-389B-42C5-AA55-B8FAF90A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F7E0FB3-82BD-47A5-975F-B8B068AE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Advokát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4329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D9B49F-4857-4AC8-859F-BB2D3A1DD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261D4D-38C7-4B28-976B-BFF87678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19D82-D11B-4E7C-AA82-453AEEA0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advokát? Poskytuje právní služby: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BC1BCF-EB31-4984-8233-9B4299C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5263"/>
            <a:ext cx="10753200" cy="2460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sepisuje listiny (různé smlouvy, přípisy atd.)</a:t>
            </a:r>
          </a:p>
          <a:p>
            <a:r>
              <a:rPr lang="cs-CZ" sz="2400" dirty="0"/>
              <a:t>zpracovává právní rozbory</a:t>
            </a:r>
          </a:p>
          <a:p>
            <a:r>
              <a:rPr lang="cs-CZ" sz="2400" dirty="0"/>
              <a:t>zastupování klientů před soudy – FO i PO – uděluje se plná moc</a:t>
            </a:r>
          </a:p>
          <a:p>
            <a:r>
              <a:rPr lang="cs-CZ" sz="2400" dirty="0"/>
              <a:t>obhajoba v trestních věcech – v průběhu celého řízení – někdy je nutnost (pokud osoba nemá, pak se ustanovuje tzv. </a:t>
            </a:r>
            <a:r>
              <a:rPr lang="cs-CZ" sz="2400" i="1" dirty="0"/>
              <a:t>ex offo</a:t>
            </a:r>
            <a:r>
              <a:rPr lang="cs-CZ" sz="2400" dirty="0"/>
              <a:t> – z úřední povinnosti)</a:t>
            </a:r>
            <a:endParaRPr lang="en-US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C7AC1B9-AAD9-4BE2-9496-B083AFD8C1A5}"/>
              </a:ext>
            </a:extLst>
          </p:cNvPr>
          <p:cNvSpPr txBox="1">
            <a:spLocks/>
          </p:cNvSpPr>
          <p:nvPr/>
        </p:nvSpPr>
        <p:spPr>
          <a:xfrm>
            <a:off x="720000" y="4077494"/>
            <a:ext cx="10753200" cy="2256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mezi advokátem a klientem vzniká smluvní vztah (smlouva)</a:t>
            </a:r>
          </a:p>
          <a:p>
            <a:r>
              <a:rPr lang="cs-CZ" sz="2400" kern="0" dirty="0"/>
              <a:t>advokát se řídí pokyny klienta, chrání a prosazuje jeho zájmy – jedná vždy v našem zájmu – výhodná smlouva pro nás, „hledá nedostatky, mezery“ u jednání druhého apod.</a:t>
            </a:r>
          </a:p>
          <a:p>
            <a:r>
              <a:rPr lang="cs-CZ" sz="2400" kern="0" dirty="0"/>
              <a:t>advokát má mlčenlivost, ale co když kryje trestný čin?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332496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578076-EB8E-4688-8344-6512133FD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F07B2-F929-4249-9E8E-F99BEBC24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190519-FF60-4930-B65A-CCA67B7C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Advokát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179E10-6A71-4D6E-B180-70DAA771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79" y="1593908"/>
            <a:ext cx="10753200" cy="33590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advokacii</a:t>
            </a:r>
          </a:p>
          <a:p>
            <a:r>
              <a:rPr lang="cs-CZ" sz="2400" dirty="0"/>
              <a:t>advokát = ten, kdo je zapsán v seznamu advokátů vedeném Českou advokátní komorou (ČAK)</a:t>
            </a:r>
            <a:r>
              <a:rPr lang="cs-CZ" sz="1600" dirty="0"/>
              <a:t> </a:t>
            </a:r>
            <a:r>
              <a:rPr lang="cs-CZ" sz="2400" dirty="0"/>
              <a:t>– více možností, nicméně obecně</a:t>
            </a:r>
          </a:p>
          <a:p>
            <a:r>
              <a:rPr lang="cs-CZ" sz="2400" dirty="0"/>
              <a:t>ČAK – vykonává dohled nad dodržováním povinností advokátů, každý advokát je jejím členem; má kárnou komisi</a:t>
            </a:r>
          </a:p>
          <a:p>
            <a:r>
              <a:rPr lang="cs-CZ" sz="2400" dirty="0"/>
              <a:t>samostatně, společně (advokátní kancelář)</a:t>
            </a:r>
          </a:p>
          <a:p>
            <a:r>
              <a:rPr lang="cs-CZ" sz="2400" dirty="0"/>
              <a:t>může mít k dispozici advokátního koncipienta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4F5D82E-ADDB-4543-8B63-C83B4664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681280"/>
            <a:ext cx="1993646" cy="22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8916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C7C180-44B6-4E6C-8084-921F80D82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85456B-83A2-4EB6-BC37-D7AD89FA66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33199F0-FAEA-49EB-A4FC-26667927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Notář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157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2CED65-7C44-4D23-A0B2-E65E58B47C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F20032-DF62-454A-BF8E-D3142DB10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CA917F-6F22-474E-BC85-0A5C332D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notář?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E682A6-C08D-441A-8583-69ED9958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1658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sepisování veřejných listin – </a:t>
            </a:r>
            <a:r>
              <a:rPr lang="cs-CZ" sz="2000" dirty="0">
                <a:solidFill>
                  <a:schemeClr val="tx2"/>
                </a:solidFill>
              </a:rPr>
              <a:t>forma notářského zápisu</a:t>
            </a:r>
          </a:p>
          <a:p>
            <a:pPr lvl="1"/>
            <a:r>
              <a:rPr lang="cs-CZ" sz="1400" dirty="0"/>
              <a:t>veřejná listina = vydá ji orgán veřejné moci</a:t>
            </a:r>
          </a:p>
          <a:p>
            <a:pPr lvl="1"/>
            <a:r>
              <a:rPr lang="cs-CZ" sz="1400" dirty="0"/>
              <a:t>pravost listiny i do budoucna, není o tom pochyb – předejde se v budoucnu sporům</a:t>
            </a:r>
          </a:p>
          <a:p>
            <a:r>
              <a:rPr lang="cs-CZ" sz="2000" dirty="0"/>
              <a:t>osvědčování listin a prohlášení</a:t>
            </a:r>
          </a:p>
          <a:p>
            <a:r>
              <a:rPr lang="cs-CZ" sz="2000" dirty="0"/>
              <a:t>přijímání listin a peněz do notářské úschovy</a:t>
            </a:r>
          </a:p>
          <a:p>
            <a:r>
              <a:rPr lang="cs-CZ" sz="2000" dirty="0"/>
              <a:t>může poskytovat právní služby – uděluje právní porady a zastupuje osoby před soudy (ale je vymezeno, kde přesně, </a:t>
            </a:r>
            <a:r>
              <a:rPr lang="cs-CZ" sz="2000" dirty="0">
                <a:solidFill>
                  <a:schemeClr val="tx2"/>
                </a:solidFill>
              </a:rPr>
              <a:t>typicky řízení o pozůstalosti, kde vystupuje jako soudní komisař</a:t>
            </a:r>
            <a:r>
              <a:rPr lang="cs-CZ" sz="2000" dirty="0"/>
              <a:t>) </a:t>
            </a:r>
          </a:p>
          <a:p>
            <a:r>
              <a:rPr lang="cs-CZ" sz="2000" dirty="0"/>
              <a:t>sepisuje soukromé listiny a zpracovává právní rozbory</a:t>
            </a:r>
          </a:p>
          <a:p>
            <a:r>
              <a:rPr lang="cs-CZ" sz="2000" dirty="0"/>
              <a:t>zákon o notářích a jejich činnosti (notářský řád)</a:t>
            </a:r>
          </a:p>
          <a:p>
            <a:r>
              <a:rPr lang="cs-CZ" sz="2000" dirty="0"/>
              <a:t>Notářská komora (jsou zde povinně sdruženi všichni notáři)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3074" name="Picture 2" descr="V závěti lze klást i podmínky. Ty ale nesmí dědice obtěžovat - iDNES.cz">
            <a:extLst>
              <a:ext uri="{FF2B5EF4-FFF2-40B4-BE49-F238E27FC236}">
                <a16:creationId xmlns:a16="http://schemas.microsoft.com/office/drawing/2014/main" id="{49FB5C59-A2AF-4743-8ED9-4ACE74C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57" y="459405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112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5154D0-05CE-4DE3-AA63-B0AF2F18AE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905034-4C17-459C-8A7A-D1F3724EE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32BEDEA-F87D-4A67-B95B-61EC475B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Exekutor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F0ADC5-650E-4081-8D07-88C16DCB9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181CAE-8CE3-4D96-B227-10D485155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D228E4-1CF9-4C44-B2BE-326546EB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85286-84E1-4D75-80CE-037B1CC7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598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 společnosti – společenské vztahy – potřeba regulovat</a:t>
            </a:r>
          </a:p>
          <a:p>
            <a:pPr>
              <a:lnSpc>
                <a:spcPct val="150000"/>
              </a:lnSpc>
            </a:pPr>
            <a:r>
              <a:rPr lang="cs-CZ" dirty="0"/>
              <a:t>co je dovolené, zakázané či přikázané</a:t>
            </a:r>
          </a:p>
          <a:p>
            <a:pPr>
              <a:lnSpc>
                <a:spcPct val="150000"/>
              </a:lnSpc>
            </a:pPr>
            <a:r>
              <a:rPr lang="cs-CZ" dirty="0"/>
              <a:t>vznikají pravidla chování – právní normy – obecně závazné </a:t>
            </a:r>
          </a:p>
          <a:p>
            <a:pPr>
              <a:lnSpc>
                <a:spcPct val="150000"/>
              </a:lnSpc>
            </a:pPr>
            <a:r>
              <a:rPr lang="cs-CZ" dirty="0"/>
              <a:t>stanovuje a </a:t>
            </a:r>
            <a:r>
              <a:rPr lang="cs-CZ" dirty="0">
                <a:solidFill>
                  <a:schemeClr val="tx2"/>
                </a:solidFill>
              </a:rPr>
              <a:t>vynucuje</a:t>
            </a:r>
            <a:r>
              <a:rPr lang="cs-CZ" dirty="0"/>
              <a:t> stát (vs. morální či náboženská pravidla)</a:t>
            </a:r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82401B-018D-4110-B5D0-FB79C6A38022}"/>
              </a:ext>
            </a:extLst>
          </p:cNvPr>
          <p:cNvSpPr txBox="1"/>
          <p:nvPr/>
        </p:nvSpPr>
        <p:spPr>
          <a:xfrm>
            <a:off x="2625754" y="4689754"/>
            <a:ext cx="767592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soubor pravidel chování, která regulují společenské vztahy, přičemž nerespektování pravidel lze vynutit prostřednictvím státní moci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47544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3F5198-E3D1-44FA-9F6E-5584120BD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A9F799-A449-4697-9422-4296CFA80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552091-6C6E-4DF9-B95A-BE5D06EE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Exekutor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2E0691-96D4-49EA-B77D-13B7CDA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5579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soudních exekutorech a exekuční činnosti (exekuční řád)</a:t>
            </a:r>
          </a:p>
          <a:p>
            <a:r>
              <a:rPr lang="cs-CZ" sz="2400" dirty="0"/>
              <a:t>na návrh Komory jmenuje ministr spravedlnosti</a:t>
            </a:r>
          </a:p>
          <a:p>
            <a:r>
              <a:rPr lang="cs-CZ" sz="2400" dirty="0"/>
              <a:t>opět je omezený počet – numerus clausus</a:t>
            </a:r>
          </a:p>
          <a:p>
            <a:r>
              <a:rPr lang="cs-CZ" sz="2400" dirty="0"/>
              <a:t>Exekutorská komora (sdruženi povinně exekutoři)</a:t>
            </a:r>
          </a:p>
          <a:p>
            <a:r>
              <a:rPr lang="cs-CZ" sz="2400" dirty="0"/>
              <a:t>hlavní funkce: </a:t>
            </a:r>
            <a:r>
              <a:rPr lang="cs-CZ" sz="2400" dirty="0">
                <a:solidFill>
                  <a:schemeClr val="tx2"/>
                </a:solidFill>
              </a:rPr>
              <a:t>nucený výkon exekučních titulů</a:t>
            </a:r>
          </a:p>
          <a:p>
            <a:pPr lvl="1"/>
            <a:r>
              <a:rPr lang="cs-CZ" sz="1600" dirty="0"/>
              <a:t>zejména: rozsudek či usnesení soudu, rozhodčí nález, notářský zápis</a:t>
            </a:r>
          </a:p>
          <a:p>
            <a:pPr lvl="1"/>
            <a:r>
              <a:rPr lang="cs-CZ" sz="1600" dirty="0"/>
              <a:t>typicky: dlužníkovi je uložena povinnost soudem, on jí dobrovolně včas nesplní  </a:t>
            </a:r>
          </a:p>
          <a:p>
            <a:r>
              <a:rPr lang="cs-CZ" sz="2400" dirty="0"/>
              <a:t>prvně se poskytuje lhůta k dobrovolnému splnění; pokud se nesplní, tak</a:t>
            </a:r>
          </a:p>
          <a:p>
            <a:r>
              <a:rPr lang="cs-CZ" sz="2400" dirty="0"/>
              <a:t>sepíše majetek povinného (= osoba stižená exekucí) – má právo vstoupit do našeho obydlí, pokud nesouhlasíme, může tak učinit za asistence Policie ČR</a:t>
            </a:r>
          </a:p>
          <a:p>
            <a:pPr marL="72000" indent="0">
              <a:buNone/>
            </a:pPr>
            <a:endParaRPr lang="cs-CZ" sz="2400" dirty="0"/>
          </a:p>
        </p:txBody>
      </p:sp>
      <p:pic>
        <p:nvPicPr>
          <p:cNvPr id="1026" name="Picture 2" descr="Co všechno si na vás může a nemůže dovolit exekutor - Fondik.cz">
            <a:extLst>
              <a:ext uri="{FF2B5EF4-FFF2-40B4-BE49-F238E27FC236}">
                <a16:creationId xmlns:a16="http://schemas.microsoft.com/office/drawing/2014/main" id="{BBA589C4-5156-4F81-813F-A0B5BCE4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24" y="2357283"/>
            <a:ext cx="2864912" cy="19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5045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B31AAE-F8E9-4F39-B1AE-A69E722EA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5AB79D-C6A9-43C6-B05B-9A115DEBD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84B351-2CA2-4425-8939-F51855A8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exekutor dostane peníze?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31A702-28CF-40EF-99AB-5C944C5D5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peněžitá částka (dlužník dluží peníze)</a:t>
            </a:r>
          </a:p>
          <a:p>
            <a:pPr lvl="1" algn="just"/>
            <a:r>
              <a:rPr lang="cs-CZ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srážkami ze mzdy a jiných příjmů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(mateřská, důchod, …) – nejčastější způsob, musí povinnému zbýt základní (nezabavitelná) částka</a:t>
            </a:r>
          </a:p>
          <a:p>
            <a:pPr lvl="1" algn="just"/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</a:rPr>
              <a:t>příkaz k výplatě z bankovního účtu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dlužník nemůže nakládat s prostředky na bankovním účtu (výjimky)</a:t>
            </a:r>
            <a:endParaRPr lang="cs-CZ" sz="16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1" algn="just"/>
            <a:r>
              <a:rPr lang="cs-CZ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přikázáním pohledávky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když dlužníkovi někdo dluží, platí ne dlužníkovi, ale exekutovi</a:t>
            </a:r>
          </a:p>
          <a:p>
            <a:pPr lvl="1" algn="just"/>
            <a:r>
              <a:rPr lang="cs-CZ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prodejem movitých věcí a nemovitých věcí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prodej dlužníkových věcí kromě věcí osobní potřeby a věcí k výkonu povolání</a:t>
            </a:r>
          </a:p>
          <a:p>
            <a:pPr lvl="1" algn="just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postižením závodu,</a:t>
            </a:r>
          </a:p>
          <a:p>
            <a:pPr lvl="1" algn="just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správou nemovité věci,</a:t>
            </a:r>
          </a:p>
          <a:p>
            <a:pPr lvl="1" algn="just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pozastavením řidičského oprávnění.</a:t>
            </a:r>
          </a:p>
          <a:p>
            <a:pPr lvl="1"/>
            <a:endParaRPr lang="cs-CZ" sz="1600" dirty="0"/>
          </a:p>
          <a:p>
            <a:r>
              <a:rPr lang="cs-CZ" sz="2400" dirty="0"/>
              <a:t>nepeněžité plnění (dlužník má jinou povinnost než zaplatit)</a:t>
            </a:r>
          </a:p>
          <a:p>
            <a:pPr lvl="1"/>
            <a:r>
              <a:rPr lang="cs-CZ" sz="1600" dirty="0"/>
              <a:t>vyklizením</a:t>
            </a:r>
          </a:p>
          <a:p>
            <a:pPr lvl="1"/>
            <a:r>
              <a:rPr lang="cs-CZ" sz="1600" dirty="0"/>
              <a:t>odebráním věci</a:t>
            </a:r>
          </a:p>
          <a:p>
            <a:pPr lvl="1"/>
            <a:r>
              <a:rPr lang="cs-CZ" sz="1600" dirty="0"/>
              <a:t>rozdělením společné věci</a:t>
            </a:r>
          </a:p>
          <a:p>
            <a:pPr lvl="1"/>
            <a:r>
              <a:rPr lang="cs-CZ" sz="1600" dirty="0"/>
              <a:t>provedením prací a výkonů</a:t>
            </a:r>
          </a:p>
        </p:txBody>
      </p:sp>
    </p:spTree>
    <p:extLst>
      <p:ext uri="{BB962C8B-B14F-4D97-AF65-F5344CB8AC3E}">
        <p14:creationId xmlns:p14="http://schemas.microsoft.com/office/powerpoint/2010/main" val="39204771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9F937-5473-4B91-B96E-4D21FF2EC5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E326E4-EFC9-4659-839B-716FDCE2E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4A3F23-5D50-4AEB-ADBE-16B4B0F5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Insolvenční správce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2230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780432-1E2E-4DBE-A10E-E258A446E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DA728-2682-4CA6-AEBF-DF101B23E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7E38AB-5C60-4D35-A7D2-8B459490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Insolvenční správce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FFD50B-9895-4FD2-82C4-ADDDE5C4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195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insolvenčních správcích</a:t>
            </a:r>
          </a:p>
          <a:p>
            <a:r>
              <a:rPr lang="cs-CZ" sz="2400" dirty="0"/>
              <a:t>v zákoně není podmínka právnického vzdělání (Mgr. vzdělání) </a:t>
            </a:r>
          </a:p>
          <a:p>
            <a:r>
              <a:rPr lang="cs-CZ" sz="2400" dirty="0"/>
              <a:t>může být i právnická osoba (veřejná obchodní společnost)</a:t>
            </a:r>
          </a:p>
          <a:p>
            <a:r>
              <a:rPr lang="cs-CZ" sz="2400" dirty="0"/>
              <a:t>řeší úpadek dlužníka</a:t>
            </a:r>
          </a:p>
          <a:p>
            <a:r>
              <a:rPr lang="cs-CZ" sz="2400" dirty="0"/>
              <a:t>řeší pohledávky věřitelů vůči dlužníkovi</a:t>
            </a:r>
          </a:p>
          <a:p>
            <a:r>
              <a:rPr lang="cs-CZ" sz="2400" dirty="0"/>
              <a:t>majetek dlužníka se zpeněží a výtěžek vede k uspokojení věřitelů</a:t>
            </a:r>
          </a:p>
          <a:p>
            <a:r>
              <a:rPr lang="cs-CZ" sz="2400" dirty="0"/>
              <a:t>3 způsoby řešení úpadku: </a:t>
            </a:r>
          </a:p>
          <a:p>
            <a:pPr lvl="1"/>
            <a:r>
              <a:rPr lang="cs-CZ" sz="1600" dirty="0"/>
              <a:t>oddlužení, konkurs, reorganizace </a:t>
            </a:r>
          </a:p>
          <a:p>
            <a:pPr lvl="1"/>
            <a:r>
              <a:rPr lang="cs-CZ" sz="1600" dirty="0"/>
              <a:t>jsou rozdíly, pro koho to je určeno, co může insolvenční správce dělat atd.</a:t>
            </a:r>
          </a:p>
        </p:txBody>
      </p:sp>
    </p:spTree>
    <p:extLst>
      <p:ext uri="{BB962C8B-B14F-4D97-AF65-F5344CB8AC3E}">
        <p14:creationId xmlns:p14="http://schemas.microsoft.com/office/powerpoint/2010/main" val="63060536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446990-5E6C-4182-AD8B-AA5C6A5B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D0D51-1C1C-4280-B3DB-3C5A16DC7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1834A25-6B0E-477C-8CC6-ABFB4EBB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Rozhodce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300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BF553-EA1F-4D9A-8396-14FBD98C8B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6B0C4C-6ED9-4AAE-9E6F-04F12693A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2625CD-3B55-46F2-BE2B-E142F8A0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rozhodčího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8DBCB9-F61E-4BD9-98AE-9B870749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3300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rozhodčím řízení a o výkonu rozhodčích nálezů </a:t>
            </a:r>
          </a:p>
          <a:p>
            <a:r>
              <a:rPr lang="cs-CZ" sz="2400" dirty="0"/>
              <a:t>strany se dobrovolně dohodnou, že nebudou spor řešit před obecnými soudy, ale před rozhodci či rozhodčími soudy</a:t>
            </a:r>
          </a:p>
          <a:p>
            <a:r>
              <a:rPr lang="cs-CZ" sz="2400" dirty="0"/>
              <a:t>ideálně končí rozhodčím nálezem (stejné účinky jako rozsudek soudu) – je závazný pro strany a vykonatelný (když strana neplní dobrovolně, můžeme vymáhat u exekutora)</a:t>
            </a:r>
          </a:p>
          <a:p>
            <a:r>
              <a:rPr lang="cs-CZ" sz="2400" dirty="0"/>
              <a:t>majetkové spory, ve kterých lze uzavřít smír, nelze u spotřebitelských sporů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7FF4C89C-E9AA-43EF-ADE2-381A4152E89C}"/>
              </a:ext>
            </a:extLst>
          </p:cNvPr>
          <p:cNvSpPr txBox="1">
            <a:spLocks/>
          </p:cNvSpPr>
          <p:nvPr/>
        </p:nvSpPr>
        <p:spPr>
          <a:xfrm>
            <a:off x="720000" y="5165998"/>
            <a:ext cx="4992903" cy="477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Může někdo z Vás být rozhodcem?</a:t>
            </a:r>
            <a:endParaRPr lang="en-US" sz="2400" kern="0" dirty="0"/>
          </a:p>
        </p:txBody>
      </p:sp>
      <p:pic>
        <p:nvPicPr>
          <p:cNvPr id="9218" name="Picture 2" descr="otaznik-s-postavickou-cloveka-do-ctverce | Remax ACE">
            <a:extLst>
              <a:ext uri="{FF2B5EF4-FFF2-40B4-BE49-F238E27FC236}">
                <a16:creationId xmlns:a16="http://schemas.microsoft.com/office/drawing/2014/main" id="{39C73AD0-2FC3-4A07-BE72-B8C7258F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10" y="4865250"/>
            <a:ext cx="1614750" cy="16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047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A5EE32-3426-41E1-8E29-5F35277DD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2512C9-E2E6-424A-BB08-6BCB51CF2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45BF575-C5A5-4880-877F-19B0F35B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Mediátor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4221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17AE1-3A93-4E3C-87F0-690C92E2D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A320B1-644E-48DA-8625-97EC71480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BB6420-BA77-4993-89EB-DCCFF6CE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mediace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A4F433-1F5C-40A9-9B17-005404BE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13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mediaci</a:t>
            </a:r>
          </a:p>
          <a:p>
            <a:r>
              <a:rPr lang="cs-CZ" sz="2400" dirty="0"/>
              <a:t>smírný způsob řešení sporů, kterým se řeší konflikty</a:t>
            </a:r>
          </a:p>
          <a:p>
            <a:r>
              <a:rPr lang="cs-CZ" sz="2400" dirty="0"/>
              <a:t>zahajuje se uzavřením smlouvy o provedení mediace (mezi stranami a mediátorem)</a:t>
            </a:r>
          </a:p>
          <a:p>
            <a:r>
              <a:rPr lang="cs-CZ" sz="2400" dirty="0"/>
              <a:t>ideální způsob ukončení je uzavření </a:t>
            </a:r>
            <a:r>
              <a:rPr lang="cs-CZ" sz="2400" dirty="0">
                <a:solidFill>
                  <a:schemeClr val="tx2"/>
                </a:solidFill>
              </a:rPr>
              <a:t>mediační dohody </a:t>
            </a:r>
            <a:r>
              <a:rPr lang="cs-CZ" sz="2400" dirty="0"/>
              <a:t>(mezi stranami) – ale pozor, není vykonatelná jako soudní rozhodnutí či rozhodčí nález</a:t>
            </a:r>
          </a:p>
          <a:p>
            <a:r>
              <a:rPr lang="cs-CZ" sz="2400" dirty="0"/>
              <a:t>často rodinná mediace – konflikty vyplývající z rodinných vztahů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Mediace je účinná metoda řešení sporů - Novinky.cz">
            <a:extLst>
              <a:ext uri="{FF2B5EF4-FFF2-40B4-BE49-F238E27FC236}">
                <a16:creationId xmlns:a16="http://schemas.microsoft.com/office/drawing/2014/main" id="{F14B71C9-FDD1-4489-949E-AFC57979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59" y="720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1C77D064-993E-45C7-A5DF-1B51BFA9E7C7}"/>
              </a:ext>
            </a:extLst>
          </p:cNvPr>
          <p:cNvSpPr txBox="1">
            <a:spLocks/>
          </p:cNvSpPr>
          <p:nvPr/>
        </p:nvSpPr>
        <p:spPr>
          <a:xfrm>
            <a:off x="718800" y="5141324"/>
            <a:ext cx="10753200" cy="1418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chemeClr val="tx2"/>
                </a:solidFill>
              </a:rPr>
              <a:t>hlavní funkce: </a:t>
            </a:r>
            <a:r>
              <a:rPr lang="cs-CZ" sz="2400" kern="0" dirty="0"/>
              <a:t>vést mediaci, podporuje komunikace mezi osobami na konfliktu zúčastněnými, respektuje názory stran, vytváří podmínky pro vzájemnou komunikaci, směřuje k uzavření mediační dohody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17845989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A5EE32-3426-41E1-8E29-5F35277DD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2512C9-E2E6-424A-BB08-6BCB51CF2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45BF575-C5A5-4880-877F-19B0F35B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Veřejný ochránce práv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32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BFB52-711F-4CC0-8601-368DDDB2D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DCE81-25A5-4A10-BCD0-AB06E72CC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61E9E-7E0F-4EF7-987E-8C87A37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= ombudsman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D1FAC-BBDD-4AE2-857D-C51D6325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38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sídlí v Brně</a:t>
            </a:r>
          </a:p>
          <a:p>
            <a:r>
              <a:rPr lang="cs-CZ" sz="2400" dirty="0"/>
              <a:t>řeší stížnosti osob (jednotlivců) vůči orgánům veřejné moci (úřadům) – jsou tam výjimky, kdy ombudsman nemá pravomoc</a:t>
            </a:r>
          </a:p>
          <a:p>
            <a:r>
              <a:rPr lang="cs-CZ" sz="2400" dirty="0"/>
              <a:t>chrání jednání s osobami omezenými na svobodě</a:t>
            </a:r>
          </a:p>
          <a:p>
            <a:r>
              <a:rPr lang="cs-CZ" sz="2400" dirty="0"/>
              <a:t>diskriminace </a:t>
            </a:r>
          </a:p>
          <a:p>
            <a:r>
              <a:rPr lang="cs-CZ" sz="2400" dirty="0"/>
              <a:t>nemůže však zrušit rozhodnutí úřadu </a:t>
            </a:r>
          </a:p>
          <a:p>
            <a:r>
              <a:rPr lang="cs-CZ" sz="2400" dirty="0"/>
              <a:t>Stanislav Křeček v současné době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0" name="Picture 6" descr="Sídlo kanceláře veřejného ochránce práv v Brně">
            <a:extLst>
              <a:ext uri="{FF2B5EF4-FFF2-40B4-BE49-F238E27FC236}">
                <a16:creationId xmlns:a16="http://schemas.microsoft.com/office/drawing/2014/main" id="{A793F448-8BAE-41C3-A469-17B46DD1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91" y="3991426"/>
            <a:ext cx="3213434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4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73698-1C42-4F56-A96C-743DB87C6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E1D144-C53F-46A3-ADD5-5A70D69CB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834271-6CF9-494C-99A6-46E4414D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morálka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6D59351-2E0A-4814-8250-3681E2FC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134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také se jedná o pravidla chování – morální normy – nejsou závazná (právně)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mos</a:t>
            </a:r>
            <a:r>
              <a:rPr lang="cs-CZ" sz="2400" dirty="0"/>
              <a:t>/mores – požadovaný způsob jednání v určité společnosti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nestanovuje a </a:t>
            </a:r>
            <a:r>
              <a:rPr lang="cs-CZ" sz="2400" dirty="0">
                <a:solidFill>
                  <a:schemeClr val="accent1"/>
                </a:solidFill>
              </a:rPr>
              <a:t>nevynucuje</a:t>
            </a:r>
            <a:r>
              <a:rPr lang="cs-CZ" sz="2400" dirty="0"/>
              <a:t> je stát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400" dirty="0"/>
              <a:t>základní rozdíl je: kdo stanovuje právní/morální normy (vznik)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cs-CZ" sz="2400" dirty="0"/>
              <a:t>		        v sankci v případě nedodržení norem</a:t>
            </a:r>
          </a:p>
          <a:p>
            <a:r>
              <a:rPr lang="cs-CZ" sz="2400" dirty="0"/>
              <a:t>obojí ale představuje </a:t>
            </a:r>
            <a:r>
              <a:rPr lang="cs-CZ" sz="2400" dirty="0">
                <a:solidFill>
                  <a:schemeClr val="tx2"/>
                </a:solidFill>
              </a:rPr>
              <a:t>normativní systém</a:t>
            </a:r>
          </a:p>
          <a:p>
            <a:r>
              <a:rPr lang="cs-CZ" sz="2400" dirty="0"/>
              <a:t>dnes model</a:t>
            </a:r>
            <a:r>
              <a:rPr lang="cs-CZ" sz="2400" dirty="0">
                <a:solidFill>
                  <a:schemeClr val="tx2"/>
                </a:solidFill>
              </a:rPr>
              <a:t> komplementarity práva </a:t>
            </a:r>
            <a:r>
              <a:rPr lang="cs-CZ" sz="2400" dirty="0"/>
              <a:t>a</a:t>
            </a:r>
            <a:r>
              <a:rPr lang="cs-CZ" sz="2400" dirty="0">
                <a:solidFill>
                  <a:schemeClr val="tx2"/>
                </a:solidFill>
              </a:rPr>
              <a:t> morálky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2B9C222-CE76-4AC6-8999-3F3C3FA66698}"/>
              </a:ext>
            </a:extLst>
          </p:cNvPr>
          <p:cNvSpPr/>
          <p:nvPr/>
        </p:nvSpPr>
        <p:spPr bwMode="auto">
          <a:xfrm>
            <a:off x="5578140" y="2771774"/>
            <a:ext cx="1079835" cy="6572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7549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23F8E-8E16-47E8-9221-DA22C48E9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91E29E-525C-4DCC-8B80-C839A667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72C50-F1C5-40C8-A818-14B76231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600" dirty="0"/>
              <a:t>malachta@mail.muni.cz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05DAB0B-16A4-4C9B-B402-1FE983AB1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26" y="4781436"/>
            <a:ext cx="11361600" cy="698497"/>
          </a:xfrm>
        </p:spPr>
        <p:txBody>
          <a:bodyPr/>
          <a:lstStyle/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obrázků.</a:t>
            </a:r>
          </a:p>
        </p:txBody>
      </p:sp>
    </p:spTree>
    <p:extLst>
      <p:ext uri="{BB962C8B-B14F-4D97-AF65-F5344CB8AC3E}">
        <p14:creationId xmlns:p14="http://schemas.microsoft.com/office/powerpoint/2010/main" val="160203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6CE70C-4282-46AB-BD67-D1346D912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276A01-DB34-4D0C-B468-0AE90D429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8916D3F-F9F1-41D7-B713-2406E7B3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Objektivní a subjektivní právo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3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E49530-5C69-4DF8-B7C5-9CEB9E803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BAAB60-CF7C-4568-A84E-CCA69994C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285AE3-FCEC-4321-B39C-46DCBA2E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právo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73C6C5-B2FD-416B-9C2A-A5678EDD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15551"/>
            <a:ext cx="10753200" cy="196947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= soubor (systém) právních norem, která jsou obecně závaznými pravidly chování, stanovených či uznaných státem a státem vynucených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E8E4840-28DB-4E05-80BE-CD991BB99CAA}"/>
              </a:ext>
            </a:extLst>
          </p:cNvPr>
          <p:cNvSpPr txBox="1">
            <a:spLocks/>
          </p:cNvSpPr>
          <p:nvPr/>
        </p:nvSpPr>
        <p:spPr>
          <a:xfrm>
            <a:off x="718800" y="3429000"/>
            <a:ext cx="10753200" cy="3239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Příklady: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edagogický pracovník je </a:t>
            </a: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povinen chránit bezpečí a zdraví dítěte, žáka a studenta (školský zákon)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kupující </a:t>
            </a:r>
            <a:r>
              <a:rPr lang="cs-CZ" sz="2200" kern="0" dirty="0"/>
              <a:t>má zaplatit kupní cenu, když si něco koupí (občanský zákoník)</a:t>
            </a:r>
          </a:p>
          <a:p>
            <a:pPr>
              <a:lnSpc>
                <a:spcPct val="100000"/>
              </a:lnSpc>
            </a:pPr>
            <a:r>
              <a:rPr lang="cs-CZ" sz="2200" kern="0" dirty="0"/>
              <a:t>chodec nesmí vstupovat na vozovku „na červenou“ (</a:t>
            </a:r>
            <a:r>
              <a:rPr lang="pl-PL" sz="2200" kern="0" dirty="0"/>
              <a:t>zákon o provozu na pozemních komunikacích)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o ústních podáních a jednáních při správě daní sepíše správce daně protokol (daňový řád)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 …..</a:t>
            </a:r>
          </a:p>
          <a:p>
            <a:endParaRPr lang="cs-CZ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075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EF8C57-D905-4C78-93FC-728AB4BB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ECDE22-8513-4C99-93A8-68B3DBD4A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D88558-D23E-411F-9D4D-73395FDD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14609"/>
            <a:ext cx="10753200" cy="451576"/>
          </a:xfrm>
        </p:spPr>
        <p:txBody>
          <a:bodyPr/>
          <a:lstStyle/>
          <a:p>
            <a:r>
              <a:rPr lang="cs-CZ" dirty="0"/>
              <a:t>Subjektivní právo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9A326CC-7ADD-4B5D-813B-2226FF0DF094}"/>
              </a:ext>
            </a:extLst>
          </p:cNvPr>
          <p:cNvSpPr txBox="1">
            <a:spLocks/>
          </p:cNvSpPr>
          <p:nvPr/>
        </p:nvSpPr>
        <p:spPr>
          <a:xfrm>
            <a:off x="666000" y="1374347"/>
            <a:ext cx="10753200" cy="3290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možnost chování právních subjektů </a:t>
            </a:r>
          </a:p>
          <a:p>
            <a:pPr>
              <a:lnSpc>
                <a:spcPct val="150000"/>
              </a:lnSpc>
            </a:pPr>
            <a:r>
              <a:rPr lang="cs-CZ" dirty="0"/>
              <a:t>plyne z objektivního práva (je zaručeno státní mocí)</a:t>
            </a:r>
          </a:p>
          <a:p>
            <a:pPr>
              <a:lnSpc>
                <a:spcPct val="150000"/>
              </a:lnSpc>
            </a:pPr>
            <a:r>
              <a:rPr lang="cs-CZ" dirty="0"/>
              <a:t>mít oprávnění, mít na něco nárok</a:t>
            </a:r>
          </a:p>
          <a:p>
            <a:pPr>
              <a:lnSpc>
                <a:spcPct val="150000"/>
              </a:lnSpc>
            </a:pPr>
            <a:r>
              <a:rPr lang="cs-CZ" sz="2800" i="1" dirty="0"/>
              <a:t>možnosti</a:t>
            </a:r>
            <a:r>
              <a:rPr lang="cs-CZ" sz="2800" dirty="0"/>
              <a:t> chování právního subjektu může odpovídat </a:t>
            </a:r>
            <a:r>
              <a:rPr lang="cs-CZ" sz="2800" i="1" dirty="0"/>
              <a:t>povinnost </a:t>
            </a:r>
            <a:r>
              <a:rPr lang="cs-CZ" sz="2800" dirty="0"/>
              <a:t>jiného subjektu (právo na zaplacení ceny – povinnost zaplatit)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C5AF8AA-B3EA-4A31-A7F5-35739750C411}"/>
              </a:ext>
            </a:extLst>
          </p:cNvPr>
          <p:cNvSpPr txBox="1">
            <a:spLocks/>
          </p:cNvSpPr>
          <p:nvPr/>
        </p:nvSpPr>
        <p:spPr>
          <a:xfrm>
            <a:off x="666000" y="4730552"/>
            <a:ext cx="10753200" cy="1623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Příklady:</a:t>
            </a:r>
          </a:p>
          <a:p>
            <a:pPr>
              <a:lnSpc>
                <a:spcPct val="100000"/>
              </a:lnSpc>
            </a:pPr>
            <a:r>
              <a:rPr lang="cs-CZ" sz="2200" kern="0" dirty="0"/>
              <a:t>ž</a:t>
            </a:r>
            <a:r>
              <a:rPr lang="it-IT" sz="2200" kern="0" dirty="0"/>
              <a:t>áci a studenti mají právo</a:t>
            </a:r>
            <a:r>
              <a:rPr lang="cs-CZ" sz="2200" kern="0" dirty="0"/>
              <a:t> na informace o průběhu a výsledcích svého vzdělávání</a:t>
            </a:r>
          </a:p>
          <a:p>
            <a:pPr>
              <a:lnSpc>
                <a:spcPct val="100000"/>
              </a:lnSpc>
            </a:pPr>
            <a:r>
              <a:rPr 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prodávající má nárok na zaplacení kupní ceny</a:t>
            </a:r>
          </a:p>
          <a:p>
            <a:pPr>
              <a:lnSpc>
                <a:spcPct val="100000"/>
              </a:lnSpc>
            </a:pPr>
            <a:r>
              <a:rPr lang="cs-CZ" sz="2200" kern="0" dirty="0">
                <a:solidFill>
                  <a:srgbClr val="000000"/>
                </a:solidFill>
                <a:latin typeface="Arial" panose="020B0604020202020204" pitchFamily="34" charset="0"/>
              </a:rPr>
              <a:t>chodec má oprávnění vstoupit na vozovku „na zelenou“</a:t>
            </a:r>
            <a:endParaRPr lang="pl-PL" sz="2200" kern="0" dirty="0"/>
          </a:p>
          <a:p>
            <a:pPr marL="72000" indent="0">
              <a:buNone/>
            </a:pPr>
            <a:endParaRPr lang="cs-CZ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1897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35999F-6630-4E0A-A121-D8FDB0123B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95432F-26D2-4658-BFA3-4106C9F58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7EA52E-03B5-4E62-AD03-9CFE39BC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Čeština v tomto není dokonalá…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E0AF25-01B6-4D37-87FD-21D83582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36116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law</a:t>
            </a:r>
            <a:r>
              <a:rPr lang="cs-CZ" dirty="0"/>
              <a:t> (objektivní právo)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right</a:t>
            </a:r>
            <a:r>
              <a:rPr lang="cs-CZ" dirty="0"/>
              <a:t> (subjektivní právo)</a:t>
            </a:r>
            <a:endParaRPr lang="en-US" dirty="0"/>
          </a:p>
        </p:txBody>
      </p:sp>
      <p:pic>
        <p:nvPicPr>
          <p:cNvPr id="1028" name="Picture 4" descr="Laws Vs Rights — Cox for Congress">
            <a:extLst>
              <a:ext uri="{FF2B5EF4-FFF2-40B4-BE49-F238E27FC236}">
                <a16:creationId xmlns:a16="http://schemas.microsoft.com/office/drawing/2014/main" id="{2D073AB5-6050-437F-A734-02BE1986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7" y="3573592"/>
            <a:ext cx="4731305" cy="17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44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02BAB7-D160-4C00-864A-E03335F014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BCCE90-32B4-4576-9F63-DBC42A93C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84CD20-D33F-433C-A51C-0D376926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Mít právo (nárok, oprávnění) – mít povinnost</a:t>
            </a:r>
            <a:endParaRPr lang="en-US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7C594C97-2020-463C-AE20-CB43DDBA16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52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3BBC23-4055-4A40-AEB2-EA03AEEA5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6EFDBB-7702-4362-A39E-50CB5A4F4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18014BF-236C-4DE4-8AA6-69B72F41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pokyny</a:t>
            </a:r>
          </a:p>
        </p:txBody>
      </p:sp>
    </p:spTree>
    <p:extLst>
      <p:ext uri="{BB962C8B-B14F-4D97-AF65-F5344CB8AC3E}">
        <p14:creationId xmlns:p14="http://schemas.microsoft.com/office/powerpoint/2010/main" val="32147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9CE327-850C-4943-B64C-AD4772B8A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2EF811-69D1-4171-BEB4-562641935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EFB7ED-3415-48E3-B44B-B7B1257F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1 ze zadání na konzultaci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C1B13B-1DCC-44B4-B19E-AF2183FD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Zápis k předškolnímu vzdělávání od následujícího školního roku se koná v období od 2. května do 16. května.“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34 odst. 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„Dítě může být přijato k předškolnímu vzdělávání i v průběhu školního roku.“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34 odst. 7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„Zázemí lesní mateřské školy nesmí být stavbou.“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34 odst. 9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„Zákonný zástupce dítěte je povinen přihlásit dítě k zápisu k předškolnímu vzdělávání v kalendářním roce, ve kterém začíná povinnost předškolního vzdělávání dítěte.“ 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34a odst. 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„Ředitel mateřské školy je oprávněn požadovat doložení důvodů nepřítomnosti dítěte; zákonný zástupce je povinen doložit důvody nepřítomnosti dítěte nejpozději do 3 dnů ode dne výzvy.“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34a odst. 4 školského zákona)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29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A04355-43E8-4F21-9C0C-019201409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EDF70-84A3-4D8F-8633-1806D6DDC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182DA8-D020-428B-BC31-510D0A40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79929"/>
            <a:ext cx="10753200" cy="505207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„Stravovací služby nad rámec § 4 (dále jen "jiné stravovací služby") poskytované strávníkům musí odpovídat zásadám zdravé výživy a prodávaný sortiment nesmí obsahovat alkoholické nápoje a tabákové výrobky.“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 odst. 6 vyhlášky o školním stravování) 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„Pedagogičtí pracovníci mají po dobu výkonu své pedagogické činnosti povinnost dalšího vzdělávání, kterým si obnovují, udržují a doplňují kvalifikaci.“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24 zákona o pedagogických pracovnících)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„Ve školách a školských zařízeních není povolena činnost politických stran a politických hnutí ani jejich propagace.“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„Pedagogický pracovník je povinen být na pracovišti zaměstnavatele v době stanovené rozvrhem jeho přímé pedagogické činnosti, v době stanovené rozvrhem jeho dohledu nad dětmi a žáky, ….“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22a zákona o pedagogických pracovnících)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 startAt="6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„Mateřská škola může organizovat zotavovací pobyty dětí ve zdravotně příznivém prostředí bez přerušení vzdělávání, školní výlety a další akce související s výchovně vzdělávací činností školy.“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(§1a odst. 3 vyhlášky o předškolním vzdělávání)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742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0D548C-E4D4-479A-8537-4A57B2A2C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C52BB-2E30-4E5F-9FE2-3B1C8961A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F75FDD-D1B3-41E1-A027-ABE86B94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hmotné a procesní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0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7F2186-551A-445C-A134-EC0176AB3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AC634F-4E3B-4769-BDA1-72A5CFBF0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E4EE14-4972-45EA-B991-67483D421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Hmotné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E8B6A3-C929-43F9-8B2E-612A5963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9659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tvoří právní normy, které upravují (stanovují) práva a povinnosti právních subjektů (účastníků právních vztahů – osob, státních orgánů atd.) – „jak se chovat v právních vztazích“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7F59DF74-EAA1-4355-9B8A-76850AB120BB}"/>
              </a:ext>
            </a:extLst>
          </p:cNvPr>
          <p:cNvSpPr txBox="1">
            <a:spLocks/>
          </p:cNvSpPr>
          <p:nvPr/>
        </p:nvSpPr>
        <p:spPr>
          <a:xfrm>
            <a:off x="720000" y="3820435"/>
            <a:ext cx="10753200" cy="2317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například (s vědomím ALE….)</a:t>
            </a:r>
          </a:p>
          <a:p>
            <a:pPr lvl="1"/>
            <a:r>
              <a:rPr lang="cs-CZ" sz="2400" dirty="0"/>
              <a:t>občanský zákoník</a:t>
            </a:r>
          </a:p>
          <a:p>
            <a:pPr lvl="1"/>
            <a:r>
              <a:rPr lang="cs-CZ" sz="2400" dirty="0"/>
              <a:t>trestní zákoník</a:t>
            </a:r>
          </a:p>
          <a:p>
            <a:pPr lvl="1"/>
            <a:r>
              <a:rPr lang="cs-CZ" sz="2400" dirty="0"/>
              <a:t>zákoník práce</a:t>
            </a:r>
          </a:p>
          <a:p>
            <a:pPr lvl="1"/>
            <a:r>
              <a:rPr lang="cs-CZ" sz="2400" dirty="0"/>
              <a:t>zákon o obchodních korporací</a:t>
            </a:r>
          </a:p>
        </p:txBody>
      </p:sp>
    </p:spTree>
    <p:extLst>
      <p:ext uri="{BB962C8B-B14F-4D97-AF65-F5344CB8AC3E}">
        <p14:creationId xmlns:p14="http://schemas.microsoft.com/office/powerpoint/2010/main" val="282091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C6DD38-4715-41E3-B770-86CDF5DBD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B128EF-4CEE-4E45-A1B2-5CF8FA1E9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7F1CE-34A4-49F6-82FB-996BBEDD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Procesní právo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69C77E-AEB7-4234-8C82-B7D4D95B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46007"/>
            <a:ext cx="10753200" cy="26254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procesní postup, jak dosáhnout práv a povinností před soudy (správními orgány atd.) – postup orgánů veřejné moci k uplatnění a ochraně hmotných práv</a:t>
            </a:r>
          </a:p>
          <a:p>
            <a:pPr>
              <a:lnSpc>
                <a:spcPct val="150000"/>
              </a:lnSpc>
            </a:pPr>
            <a:r>
              <a:rPr lang="cs-CZ" dirty="0"/>
              <a:t>procesní práva a povinnosti účastníků, celá řada otázek  </a:t>
            </a:r>
            <a:endParaRPr lang="en-US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AFA5AFD-074D-44A2-8E47-D47494DB4E62}"/>
              </a:ext>
            </a:extLst>
          </p:cNvPr>
          <p:cNvSpPr txBox="1">
            <a:spLocks/>
          </p:cNvSpPr>
          <p:nvPr/>
        </p:nvSpPr>
        <p:spPr>
          <a:xfrm>
            <a:off x="718800" y="4162435"/>
            <a:ext cx="10753200" cy="2492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například (s vědomím ALE….)</a:t>
            </a:r>
          </a:p>
          <a:p>
            <a:pPr lvl="1"/>
            <a:r>
              <a:rPr lang="cs-CZ" sz="2400" dirty="0"/>
              <a:t>občanský soudní řád</a:t>
            </a:r>
          </a:p>
          <a:p>
            <a:pPr lvl="1"/>
            <a:r>
              <a:rPr lang="cs-CZ" sz="2400" dirty="0"/>
              <a:t>trestní řád</a:t>
            </a:r>
          </a:p>
          <a:p>
            <a:pPr lvl="1"/>
            <a:r>
              <a:rPr lang="cs-CZ" sz="2400" dirty="0"/>
              <a:t>správní řád</a:t>
            </a:r>
          </a:p>
          <a:p>
            <a:pPr lvl="1"/>
            <a:r>
              <a:rPr lang="cs-CZ" sz="2400" dirty="0"/>
              <a:t>soudní řád správní</a:t>
            </a:r>
          </a:p>
          <a:p>
            <a:pPr lvl="1"/>
            <a:r>
              <a:rPr lang="cs-CZ" sz="2400" dirty="0"/>
              <a:t>daňový řád</a:t>
            </a:r>
          </a:p>
        </p:txBody>
      </p:sp>
    </p:spTree>
    <p:extLst>
      <p:ext uri="{BB962C8B-B14F-4D97-AF65-F5344CB8AC3E}">
        <p14:creationId xmlns:p14="http://schemas.microsoft.com/office/powerpoint/2010/main" val="15786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B8E51-B85C-44D8-BEDD-EA9B31C86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BF225-AC20-4A42-AC3E-13FCA0FD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66A359-A00E-4040-A68F-BBDD640B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Vědomí ALE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DE2FBA-1C0C-4230-8E88-5895ED7D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0292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hmotněprávní a </a:t>
            </a:r>
            <a:r>
              <a:rPr lang="cs-CZ" dirty="0" err="1"/>
              <a:t>procesněprávní</a:t>
            </a:r>
            <a:r>
              <a:rPr lang="cs-CZ" dirty="0"/>
              <a:t> předpis </a:t>
            </a:r>
          </a:p>
          <a:p>
            <a:pPr lvl="1"/>
            <a:r>
              <a:rPr lang="cs-CZ" dirty="0"/>
              <a:t>NEZNAMENÁ, že hmotné právo je upraveno výlučně v hmotněprávním předpisu</a:t>
            </a:r>
          </a:p>
          <a:p>
            <a:pPr lvl="1"/>
            <a:r>
              <a:rPr lang="cs-CZ" dirty="0"/>
              <a:t>NEZNAMENÁ, že procesní právo je upraveno jen v </a:t>
            </a:r>
            <a:r>
              <a:rPr lang="cs-CZ" dirty="0" err="1"/>
              <a:t>procesněprávním</a:t>
            </a:r>
            <a:r>
              <a:rPr lang="cs-CZ" dirty="0"/>
              <a:t> předpisu</a:t>
            </a:r>
          </a:p>
          <a:p>
            <a:pPr lvl="1"/>
            <a:r>
              <a:rPr lang="cs-CZ" dirty="0"/>
              <a:t>i v hmotněprávním předpisu můžeme nalézt normy procesní povahy a naopak</a:t>
            </a:r>
          </a:p>
          <a:p>
            <a:r>
              <a:rPr lang="cs-CZ" dirty="0"/>
              <a:t>pro určení hmotné / procesní je předpis výraznou pomůckou, ale je potřeba zkoumat samotnou právní normu</a:t>
            </a:r>
          </a:p>
          <a:p>
            <a:pPr lvl="1"/>
            <a:endParaRPr lang="cs-CZ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7273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E3F8C-9490-4B62-9A59-55ABDDB11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DFBA30-725F-430D-A223-F95D4BAB9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E01CEE-C75F-4402-9AAE-9F3E758C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2 ze zadání na konzultaci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36D67-55BC-4F49-A34F-0A6605D7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5832"/>
            <a:ext cx="10753200" cy="4622167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Učitel mateřské školy získává odbornou kvalifikaci: a) vysokoškolským vzděláním získaným studiem v akreditovaném studijním programu v oblasti pedagogických věd zaměřené na přípravu učitelů mateřské školy, ….“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6 odst. 1 zákona o pedagogických pracovnících)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„Dítě v mateřské škole má právo denně odebrat: a) oběd, jedno předcházející a jedno navazující doplňkové jídlo, je-li vzděláváno ve třídě s celodenním provozem,…“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(§ 4 odst. 1 vyhlášky o školním stravování)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„Účastníci mají právo vyjádřit se k návrhům na důkazy a ke všem důkazům, které byly provedeny.“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123 občanského soudního řádu)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„Kdo v době spáchání činu nedovršil patnáctý rok svého věku, není trestně odpovědný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.“ (§ 15 trestního zákoníku)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„Řízení je zahájeno dnem, kdy návrh došel soudu.“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32 soudního řádu správního)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„Osoby zúčastněné na správě daní mají rovná procesní práva a povinnosti.“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6 daňového řádu)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„Fyzická osoba se dopustí přestupku tím, že jako zákonný zástupce (…) nepřihlásí dítě k povinnému předškolnímu vzdělávání podle § 34a odst. 2.“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182a odst. 1 školského zákona)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0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E94245-D983-44B8-B122-BB60F7B4EB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6E3DA7-12E8-41F0-9E5F-A38B107C9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4124FA4-6CFB-44A4-BA8D-8CC08676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Prameny práva obecně. Právní řád ČR.</a:t>
            </a:r>
          </a:p>
        </p:txBody>
      </p:sp>
    </p:spTree>
    <p:extLst>
      <p:ext uri="{BB962C8B-B14F-4D97-AF65-F5344CB8AC3E}">
        <p14:creationId xmlns:p14="http://schemas.microsoft.com/office/powerpoint/2010/main" val="368530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E1BE68-F934-4A05-BD31-1BE81A1EF1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96DFB4-85E1-42A1-BF75-FA3B095CE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53DC79-F681-452C-AC4C-D35CDB7D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F36054-8DAB-44B2-B66E-19059E99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8037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normativní právní akty </a:t>
            </a:r>
            <a:r>
              <a:rPr lang="cs-CZ" dirty="0"/>
              <a:t>– v ČR ano</a:t>
            </a:r>
          </a:p>
          <a:p>
            <a:pPr lvl="1"/>
            <a:r>
              <a:rPr lang="cs-CZ" dirty="0"/>
              <a:t>právní předpisy (viz dále – ústavní zákony, zákony, nařízení vlády, vyhlášky ministerstev…, ale i sekundární právní akty Evropské unie)</a:t>
            </a:r>
          </a:p>
          <a:p>
            <a:r>
              <a:rPr lang="cs-CZ" dirty="0">
                <a:solidFill>
                  <a:schemeClr val="tx2"/>
                </a:solidFill>
              </a:rPr>
              <a:t>normativní smlouvy </a:t>
            </a:r>
            <a:r>
              <a:rPr lang="cs-CZ" dirty="0"/>
              <a:t>– v ČR ano</a:t>
            </a:r>
          </a:p>
          <a:p>
            <a:pPr lvl="1"/>
            <a:r>
              <a:rPr lang="cs-CZ" dirty="0"/>
              <a:t>mezinárodní smlouvy, kterými je ČR vázána</a:t>
            </a:r>
          </a:p>
          <a:p>
            <a:r>
              <a:rPr lang="cs-CZ" dirty="0">
                <a:solidFill>
                  <a:schemeClr val="tx2"/>
                </a:solidFill>
              </a:rPr>
              <a:t>judikatura</a:t>
            </a:r>
            <a:r>
              <a:rPr lang="cs-CZ" dirty="0"/>
              <a:t> – v ČR zásadně ne, ale závaznost plyne</a:t>
            </a:r>
          </a:p>
          <a:p>
            <a:r>
              <a:rPr lang="cs-CZ" dirty="0">
                <a:solidFill>
                  <a:schemeClr val="tx2"/>
                </a:solidFill>
              </a:rPr>
              <a:t>právní obyčeje </a:t>
            </a:r>
            <a:r>
              <a:rPr lang="cs-CZ" dirty="0"/>
              <a:t>a další – v ČR ne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72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5DFC32-7926-491E-9409-EE8DA9B9BA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6D5A68-3624-40A2-A952-3351C37F5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9C688F-3027-4F72-890D-5BAB9D20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právní řád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5CF3B0-7720-46EC-9798-CBB5A56F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0125"/>
            <a:ext cx="10753200" cy="51798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právní řád obecně</a:t>
            </a:r>
          </a:p>
          <a:p>
            <a:pPr lvl="1"/>
            <a:r>
              <a:rPr lang="cs-CZ" dirty="0"/>
              <a:t>soubor (systém) pramenů práva, které obsahují právní normy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právní řád ČR</a:t>
            </a:r>
          </a:p>
          <a:p>
            <a:pPr lvl="1"/>
            <a:r>
              <a:rPr lang="cs-CZ" dirty="0"/>
              <a:t>soubor pramenů práva platných na území ČR (právní normy, které mají působnost na území ČR)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právní síla</a:t>
            </a:r>
          </a:p>
          <a:p>
            <a:pPr lvl="1"/>
            <a:r>
              <a:rPr lang="cs-CZ" dirty="0"/>
              <a:t>určuje vztahy mezi prameny práva</a:t>
            </a:r>
          </a:p>
          <a:p>
            <a:pPr lvl="1"/>
            <a:r>
              <a:rPr lang="cs-CZ" dirty="0"/>
              <a:t>základ hierarchie mezi prameny práva</a:t>
            </a:r>
          </a:p>
          <a:p>
            <a:pPr lvl="1"/>
            <a:r>
              <a:rPr lang="cs-CZ" dirty="0"/>
              <a:t>podle orgánu, který právní předpis vydal</a:t>
            </a:r>
          </a:p>
          <a:p>
            <a:pPr lvl="1"/>
            <a:r>
              <a:rPr lang="cs-CZ" dirty="0"/>
              <a:t>akty s nižší právní sílou nemohou být v rozporu s akty s vyšší právní sílou</a:t>
            </a:r>
          </a:p>
          <a:p>
            <a:r>
              <a:rPr lang="cs-CZ" sz="2400" dirty="0">
                <a:solidFill>
                  <a:schemeClr val="tx2"/>
                </a:solidFill>
              </a:rPr>
              <a:t>normativní právní předpis – normativnost </a:t>
            </a:r>
          </a:p>
          <a:p>
            <a:pPr lvl="1"/>
            <a:r>
              <a:rPr lang="cs-CZ" dirty="0"/>
              <a:t>též regulativnost</a:t>
            </a:r>
          </a:p>
          <a:p>
            <a:pPr lvl="1"/>
            <a:r>
              <a:rPr lang="cs-CZ" dirty="0"/>
              <a:t>reguluje určité chování, stanovuje meze takovému chování</a:t>
            </a:r>
          </a:p>
          <a:p>
            <a:pPr lvl="1"/>
            <a:r>
              <a:rPr lang="cs-CZ" dirty="0"/>
              <a:t>reguluje chování těch osob, kterým je norma určena (tzv. adresátům) – normy přikazující, zakazující a povolující</a:t>
            </a:r>
          </a:p>
          <a:p>
            <a:pPr lvl="1"/>
            <a:endParaRPr lang="cs-CZ" dirty="0"/>
          </a:p>
          <a:p>
            <a:pPr marL="7200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0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1FDA2-9909-4522-BF5F-605A535A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3CBEC-2A93-4372-AFFF-5CFFDB11D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D9EF58-5E4D-4509-90A2-09DBDD5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904716-2B85-4E5E-A46A-BC78A6A3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konzultací</a:t>
            </a:r>
          </a:p>
          <a:p>
            <a:r>
              <a:rPr lang="cs-CZ" dirty="0"/>
              <a:t>interaktivní osnova</a:t>
            </a:r>
          </a:p>
          <a:p>
            <a:r>
              <a:rPr lang="cs-CZ" dirty="0"/>
              <a:t>studijní literatura</a:t>
            </a:r>
          </a:p>
          <a:p>
            <a:r>
              <a:rPr lang="cs-CZ" dirty="0"/>
              <a:t>kdy a jak mne kontaktovat</a:t>
            </a:r>
          </a:p>
          <a:p>
            <a:pPr lvl="1"/>
            <a:r>
              <a:rPr lang="cs-CZ" dirty="0"/>
              <a:t>prezenčně: pondělí 13:30 až 14:30 v kanceláři</a:t>
            </a:r>
          </a:p>
          <a:p>
            <a:pPr lvl="1"/>
            <a:r>
              <a:rPr lang="cs-CZ" dirty="0"/>
              <a:t>distančně: MS </a:t>
            </a:r>
            <a:r>
              <a:rPr lang="cs-CZ" dirty="0" err="1"/>
              <a:t>Teams</a:t>
            </a:r>
            <a:r>
              <a:rPr lang="cs-CZ" dirty="0"/>
              <a:t> kdykoliv po domluvě</a:t>
            </a:r>
          </a:p>
          <a:p>
            <a:pPr lvl="1"/>
            <a:r>
              <a:rPr lang="cs-CZ" dirty="0"/>
              <a:t>email: malachta@mail.muni.cz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D766F7-ED1C-43E3-A5B5-BD7FE33D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677" y="1567576"/>
            <a:ext cx="3939006" cy="39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25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9DCF3A-BB65-452A-89CD-1760C84E80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39C53E-2D98-4475-AA9C-5AD094194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02A6F-65A6-4F23-AC11-DEDAE021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mezi prameny práva 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11459AC-C198-4EC6-A775-EEB2D1FD7221}"/>
              </a:ext>
            </a:extLst>
          </p:cNvPr>
          <p:cNvGraphicFramePr>
            <a:graphicFrameLocks/>
          </p:cNvGraphicFramePr>
          <p:nvPr/>
        </p:nvGraphicFramePr>
        <p:xfrm>
          <a:off x="2382570" y="1819576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76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2010CE-C73C-4BC8-B2D5-26D33058F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8D89CB-5188-400F-B43A-F92EB193A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C892FF-2CC3-4DF1-8C2A-5853E60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1FB669-15B6-4485-AF1F-63AAD999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31802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Ústava ČR </a:t>
            </a:r>
            <a:r>
              <a:rPr lang="cs-CZ" dirty="0"/>
              <a:t>jako akt nejvyšší právní síly</a:t>
            </a:r>
          </a:p>
          <a:p>
            <a:r>
              <a:rPr lang="cs-CZ" dirty="0">
                <a:solidFill>
                  <a:schemeClr val="tx2"/>
                </a:solidFill>
              </a:rPr>
              <a:t>Listina základních práv a svobod ČR </a:t>
            </a:r>
            <a:r>
              <a:rPr lang="cs-CZ" dirty="0"/>
              <a:t>(není to ústavní zákon)</a:t>
            </a:r>
          </a:p>
          <a:p>
            <a:r>
              <a:rPr lang="cs-CZ" dirty="0">
                <a:solidFill>
                  <a:schemeClr val="tx2"/>
                </a:solidFill>
              </a:rPr>
              <a:t>ústavní zákony</a:t>
            </a:r>
          </a:p>
          <a:p>
            <a:r>
              <a:rPr lang="cs-CZ" dirty="0">
                <a:solidFill>
                  <a:schemeClr val="tx2"/>
                </a:solidFill>
              </a:rPr>
              <a:t>lidskoprávní mezinárodní smlouvy </a:t>
            </a:r>
            <a:r>
              <a:rPr lang="cs-CZ" dirty="0"/>
              <a:t>– některé zařazeny do ústavního pořádku ČR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401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F37F42-026D-44F9-A68D-1CDE25C4F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299619-EA09-46D3-9D4D-1B980D558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1B26B-B729-4224-8485-9A454C63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Zákony a zákonná opatření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8DF61E-8E1D-4954-836E-E7B52303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85154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zákon</a:t>
            </a:r>
          </a:p>
          <a:p>
            <a:pPr lvl="1"/>
            <a:r>
              <a:rPr lang="cs-CZ" dirty="0"/>
              <a:t>navrhuje vláda, jeden poslanec, skupina poslanců, Senát, zastupitelstvo kraje</a:t>
            </a:r>
          </a:p>
          <a:p>
            <a:pPr lvl="1"/>
            <a:r>
              <a:rPr lang="cs-CZ" dirty="0"/>
              <a:t>legislativní proces</a:t>
            </a:r>
          </a:p>
          <a:p>
            <a:pPr lvl="1"/>
            <a:r>
              <a:rPr lang="cs-CZ" dirty="0"/>
              <a:t>vyhlašuje se ve Sbírce zákonů</a:t>
            </a:r>
          </a:p>
          <a:p>
            <a:r>
              <a:rPr lang="cs-CZ" dirty="0">
                <a:solidFill>
                  <a:schemeClr val="tx2"/>
                </a:solidFill>
              </a:rPr>
              <a:t>zákonné opatření</a:t>
            </a:r>
          </a:p>
          <a:p>
            <a:pPr lvl="1"/>
            <a:r>
              <a:rPr lang="cs-CZ" dirty="0"/>
              <a:t>pravomoc Senátu ČR tehdy, když je rozpuštěna Poslanecká sněmovna</a:t>
            </a:r>
          </a:p>
          <a:p>
            <a:pPr lvl="1"/>
            <a:r>
              <a:rPr lang="cs-CZ" dirty="0"/>
              <a:t>ve věcech, které nesnesou odkladu; nelze ve všech oblastech</a:t>
            </a:r>
          </a:p>
          <a:p>
            <a:pPr lvl="1"/>
            <a:r>
              <a:rPr lang="cs-CZ" dirty="0"/>
              <a:t>návrh vlády</a:t>
            </a:r>
          </a:p>
          <a:p>
            <a:pPr lvl="1"/>
            <a:r>
              <a:rPr lang="cs-CZ" dirty="0"/>
              <a:t>nutná </a:t>
            </a:r>
            <a:r>
              <a:rPr lang="cs-CZ" dirty="0" err="1"/>
              <a:t>ratihabice</a:t>
            </a:r>
            <a:r>
              <a:rPr lang="cs-CZ" dirty="0"/>
              <a:t> na prvním jednání Poslanecké sněmovny – jinak jako by nebylo</a:t>
            </a:r>
          </a:p>
          <a:p>
            <a:pPr lvl="1"/>
            <a:r>
              <a:rPr lang="cs-CZ" dirty="0"/>
              <a:t>příklad: zákonné opatření Senátu č. 340/2013 Sb., o dani z nabytí nemovitých věcí (zrušeno k r. 2020)</a:t>
            </a:r>
          </a:p>
        </p:txBody>
      </p:sp>
    </p:spTree>
    <p:extLst>
      <p:ext uri="{BB962C8B-B14F-4D97-AF65-F5344CB8AC3E}">
        <p14:creationId xmlns:p14="http://schemas.microsoft.com/office/powerpoint/2010/main" val="1831714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BE9C7B-5347-49CE-BB11-6747243CB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C5EF34-23C1-4706-A561-C44B5E1D9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E38AE2-B5BF-4E5D-BC9C-2372D68A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Podzákonné právní předpisy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50C9BB9-F5FB-4A35-8D06-1596D5EA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44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nařízení vlády</a:t>
            </a:r>
          </a:p>
          <a:p>
            <a:pPr lvl="1"/>
            <a:r>
              <a:rPr lang="cs-CZ" dirty="0"/>
              <a:t>provádí zákon (v mezích zákona)</a:t>
            </a:r>
          </a:p>
          <a:p>
            <a:pPr lvl="1"/>
            <a:r>
              <a:rPr lang="cs-CZ" dirty="0"/>
              <a:t>generální (ústavní) zmocnění – čl. 78 Ústavy ČR – není potřeba zákonné zmocnění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vyhlášky ministerstev (a jiných ústředních orgánů)</a:t>
            </a:r>
          </a:p>
          <a:p>
            <a:pPr lvl="1"/>
            <a:r>
              <a:rPr lang="cs-CZ" dirty="0"/>
              <a:t>na základě a v mezích zákona – čl. 79/3 Ústavy ČR – je potřeba zákonné zmocnění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nařízení obcí a krajů</a:t>
            </a:r>
          </a:p>
          <a:p>
            <a:pPr lvl="1"/>
            <a:r>
              <a:rPr lang="cs-CZ" dirty="0"/>
              <a:t>tzv. přenesená působnost – stát svěřil výkon státní moci ve vymezených oblastech</a:t>
            </a:r>
          </a:p>
          <a:p>
            <a:pPr lvl="1"/>
            <a:r>
              <a:rPr lang="cs-CZ" dirty="0"/>
              <a:t>zákonné zmocnění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obecně závazné vyhlášky obcí a krajů</a:t>
            </a:r>
          </a:p>
          <a:p>
            <a:pPr lvl="1"/>
            <a:r>
              <a:rPr lang="cs-CZ" dirty="0"/>
              <a:t>tzv. samostatná působnost </a:t>
            </a:r>
          </a:p>
          <a:p>
            <a:pPr lvl="1"/>
            <a:r>
              <a:rPr lang="cs-CZ" dirty="0"/>
              <a:t>není potřeba zákonné zmocnění, nejsou odvozeny od zákona – proto jsou původní (neodvozené)</a:t>
            </a:r>
          </a:p>
        </p:txBody>
      </p:sp>
    </p:spTree>
    <p:extLst>
      <p:ext uri="{BB962C8B-B14F-4D97-AF65-F5344CB8AC3E}">
        <p14:creationId xmlns:p14="http://schemas.microsoft.com/office/powerpoint/2010/main" val="1407499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2CA54-4C5A-102F-8FBD-814811256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553CEC-14E6-9C67-644B-32B4249B0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45C26-EBBF-8155-5BFB-0258E50E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právo EU a mezinárodní smlouvy?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88D56-5F41-D1D9-3086-F16F5DC16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1619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aplikační přednost</a:t>
            </a:r>
            <a:r>
              <a:rPr lang="cs-CZ" dirty="0"/>
              <a:t> před českým právem (u MS je to složitější)</a:t>
            </a:r>
            <a:endParaRPr 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7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C230C2-4C35-4543-A9AF-269BBAAB8E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7332EB-4C9B-482D-A4CF-5D173F20C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A27721-D6D6-4701-8FD9-9A5F36A5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3 ze zadání na konzultaci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247BF9-F320-4164-AE1B-8F9C9DB29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Který z uvedených pramenů má v</a:t>
            </a:r>
            <a:r>
              <a:rPr lang="cs-CZ" sz="2000" dirty="0">
                <a:solidFill>
                  <a:srgbClr val="0000DC"/>
                </a:solidFill>
              </a:rPr>
              <a:t>yšší právní sílu</a:t>
            </a:r>
            <a:r>
              <a:rPr lang="cs-CZ" sz="2000" dirty="0"/>
              <a:t>?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školský zákon – Ústava ČR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zákon o pedagogických pracovnících – nařízení vlády o stanovení rozsahu přímé vyučovací, přímé výchovné, přímé speciálně pedagogické a přímé </a:t>
            </a:r>
            <a:r>
              <a:rPr lang="cs-CZ" sz="2000" dirty="0" err="1"/>
              <a:t>pedagogicko</a:t>
            </a:r>
            <a:r>
              <a:rPr lang="cs-CZ" sz="2000" dirty="0"/>
              <a:t> -psychologické činnosti pedagogických pracovníků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vyhláška MŠMT o předškolním vzdělávání – školský zákon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vyhláška MŠMT o evidenci úrazů dětí, žáků a studentů – občanský zákoník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obecně závazná vyhláška města o příspěvku na částečnou úhradu neinvestičních nákladů pro provoz mateřských škol, školních družin a školních klubů – vyhláška MŠMT o školním stravování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školský zákon – obecně závazná vyhláška obce, kterou se stanoví část společného školského obvodu mateřské školy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nařízení Evropské unie – občanský zákoník </a:t>
            </a:r>
          </a:p>
          <a:p>
            <a:pPr marL="586350" indent="-514350">
              <a:lnSpc>
                <a:spcPct val="100000"/>
              </a:lnSpc>
              <a:buAutoNum type="alphaLcParenR"/>
            </a:pPr>
            <a:r>
              <a:rPr lang="cs-CZ" sz="2000" dirty="0"/>
              <a:t>občanský zákoník – Úmluva o právech dítěte (mezinárodní smlouva)</a:t>
            </a:r>
          </a:p>
        </p:txBody>
      </p:sp>
    </p:spTree>
    <p:extLst>
      <p:ext uri="{BB962C8B-B14F-4D97-AF65-F5344CB8AC3E}">
        <p14:creationId xmlns:p14="http://schemas.microsoft.com/office/powerpoint/2010/main" val="2025227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4B2A25-1544-4C33-A4C4-DEEDCA863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8B85B-4DC2-4B97-B56F-9445E36CF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556F83A0-D561-4CEA-96B7-0DC6F49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Soukromé a veřejné právo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58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370374-9401-4C63-813E-6F522ADE12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B1369-D157-489C-AD89-DD2A7ED9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4DC53F-457F-47F7-8AA5-24AF6C9A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1 odst. 1 občanského zákoníku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F6F618-2745-4D22-BA66-A805CDEF9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48445"/>
            <a:ext cx="10753200" cy="150368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i="1" dirty="0"/>
              <a:t>„Ustanovení právního řádu upravující vzájemná práva a povinnosti osob vytvářejí ve svém souhrnu soukromé právo. </a:t>
            </a:r>
            <a:r>
              <a:rPr lang="cs-CZ" i="1" dirty="0">
                <a:solidFill>
                  <a:schemeClr val="tx2"/>
                </a:solidFill>
              </a:rPr>
              <a:t>Uplatňování soukromého práva je nezávislé na uplatňování práva veřejného.“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EB5BE72F-5184-4274-83E0-4449825E2C4E}"/>
              </a:ext>
            </a:extLst>
          </p:cNvPr>
          <p:cNvSpPr txBox="1">
            <a:spLocks/>
          </p:cNvSpPr>
          <p:nvPr/>
        </p:nvSpPr>
        <p:spPr>
          <a:xfrm>
            <a:off x="666000" y="3332717"/>
            <a:ext cx="10753200" cy="3218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kern="0" dirty="0"/>
              <a:t>rozlišení soukromé a veřejné právo nemá hranice</a:t>
            </a:r>
          </a:p>
          <a:p>
            <a:pPr>
              <a:lnSpc>
                <a:spcPct val="150000"/>
              </a:lnSpc>
            </a:pPr>
            <a:r>
              <a:rPr lang="cs-CZ" kern="0" dirty="0"/>
              <a:t>již od římského práva tento </a:t>
            </a:r>
            <a:r>
              <a:rPr lang="cs-CZ" kern="0" dirty="0">
                <a:solidFill>
                  <a:schemeClr val="tx2"/>
                </a:solidFill>
              </a:rPr>
              <a:t>právní dualismus</a:t>
            </a:r>
          </a:p>
          <a:p>
            <a:pPr>
              <a:lnSpc>
                <a:spcPct val="150000"/>
              </a:lnSpc>
            </a:pPr>
            <a:r>
              <a:rPr lang="cs-CZ" kern="0" dirty="0"/>
              <a:t>několik teorií</a:t>
            </a:r>
          </a:p>
          <a:p>
            <a:pPr lvl="1"/>
            <a:r>
              <a:rPr lang="cs-CZ" kern="0" dirty="0"/>
              <a:t>zájmová </a:t>
            </a:r>
          </a:p>
          <a:p>
            <a:pPr lvl="1"/>
            <a:r>
              <a:rPr lang="cs-CZ" kern="0" dirty="0"/>
              <a:t>organická</a:t>
            </a:r>
          </a:p>
          <a:p>
            <a:pPr lvl="1"/>
            <a:r>
              <a:rPr lang="cs-CZ" kern="0" dirty="0"/>
              <a:t>mocenská</a:t>
            </a:r>
          </a:p>
          <a:p>
            <a:pPr lvl="1"/>
            <a:r>
              <a:rPr lang="cs-CZ" kern="0" dirty="0"/>
              <a:t>metoda právní regulace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7364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B5E3DF-B1D4-4D64-9A39-5331B2DBA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DE52A-28CC-41F2-9B42-2425B53A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46173B-3577-44C8-BAD1-A8E545CE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právo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1EFE6BE-F256-4AC5-AE2F-C1ED8A20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8880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typické je </a:t>
            </a:r>
            <a:r>
              <a:rPr lang="cs-CZ" dirty="0">
                <a:solidFill>
                  <a:schemeClr val="tx2"/>
                </a:solidFill>
              </a:rPr>
              <a:t>rovné</a:t>
            </a:r>
            <a:r>
              <a:rPr lang="cs-CZ" dirty="0"/>
              <a:t> postavení subjektů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formální rovnost </a:t>
            </a:r>
            <a:r>
              <a:rPr lang="cs-CZ" dirty="0"/>
              <a:t>před zákonem, ale současně může nastat </a:t>
            </a:r>
            <a:r>
              <a:rPr lang="cs-CZ" dirty="0">
                <a:solidFill>
                  <a:schemeClr val="tx2"/>
                </a:solidFill>
              </a:rPr>
              <a:t>faktická nerovnost </a:t>
            </a:r>
            <a:r>
              <a:rPr lang="cs-CZ" dirty="0"/>
              <a:t>(zákon se ji pak snaží narovnat – například smlouva o poskytování internetových služeb)</a:t>
            </a:r>
          </a:p>
          <a:p>
            <a:r>
              <a:rPr lang="cs-CZ" dirty="0"/>
              <a:t>osoby si mohou ujednat práva a povinnosti podle svých představ</a:t>
            </a:r>
          </a:p>
          <a:p>
            <a:pPr lvl="1"/>
            <a:r>
              <a:rPr lang="cs-CZ" dirty="0"/>
              <a:t>v rámci a v mezích zákona, nemohou ujednat něco protiprávního – například smlouva, jejímž předmětem je zabíjení chráněných zvířat či lidské otroctví</a:t>
            </a:r>
          </a:p>
          <a:p>
            <a:r>
              <a:rPr lang="cs-CZ" dirty="0"/>
              <a:t>jeden subjekt nemůže jednostranně či autoritativně ukládat druhému subjektu práva a povinnosti</a:t>
            </a:r>
          </a:p>
          <a:p>
            <a:r>
              <a:rPr lang="cs-CZ" dirty="0"/>
              <a:t>autonomie vůle subjektů </a:t>
            </a:r>
          </a:p>
          <a:p>
            <a:r>
              <a:rPr lang="cs-CZ" dirty="0"/>
              <a:t>dispozitivní právní normy (nikoliv však výlučně)</a:t>
            </a:r>
          </a:p>
          <a:p>
            <a:r>
              <a:rPr lang="cs-CZ" dirty="0"/>
              <a:t>základem je smlouva či dohoda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32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4EE90B-F1AA-4915-9E18-8F5C344AF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EABE55-3A85-4B86-AA6E-E69D7DB6C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ED93D6-4521-49B7-A631-5435F6CF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odvětví soukromého práva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24F2BFF-C02E-4C0A-9792-DFC174B602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78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49FF2A-0DA2-449A-98AD-7D0E2ACD8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A6854-52F2-4B32-B0F0-9943BE127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99982-DD8D-4D33-B7F9-9DB01018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kolokvia: Základy práva pro MŠ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1A7C84-9695-4BEA-82B0-96B803FA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645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účast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není na konzultacích vyžadována</a:t>
            </a:r>
          </a:p>
          <a:p>
            <a:r>
              <a:rPr lang="cs-CZ" dirty="0">
                <a:solidFill>
                  <a:schemeClr val="tx2"/>
                </a:solidFill>
              </a:rPr>
              <a:t>kolokvium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písemná část </a:t>
            </a:r>
            <a:r>
              <a:rPr lang="cs-CZ" dirty="0"/>
              <a:t>– individuální – test s právními předpisy (60 %)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ústní část </a:t>
            </a:r>
            <a:r>
              <a:rPr lang="cs-CZ" dirty="0"/>
              <a:t>– skupinová – diskuse ve skupině</a:t>
            </a:r>
          </a:p>
          <a:p>
            <a:r>
              <a:rPr lang="cs-CZ" dirty="0"/>
              <a:t>hodnocení prospěl (P) – neprospěl (N)</a:t>
            </a:r>
          </a:p>
          <a:p>
            <a:r>
              <a:rPr lang="cs-CZ" dirty="0"/>
              <a:t>3 kredity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A3D0A55-2BAB-4EAA-95D2-F2D5CCD40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31" y="1692002"/>
            <a:ext cx="2486338" cy="29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6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40E365-DC6F-4704-B1E0-9F95976D5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CE4851-B9D0-460B-BE7C-EEBE26049E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40623C-C6D9-4838-81BA-802F6DD6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96EFDA5-415A-4C7C-B9BC-34D9903F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10684"/>
            <a:ext cx="10753200" cy="25948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soukromé právo je někdy chápáno v užším a širším smyslu</a:t>
            </a:r>
          </a:p>
          <a:p>
            <a:pPr>
              <a:lnSpc>
                <a:spcPct val="150000"/>
              </a:lnSpc>
            </a:pPr>
            <a:r>
              <a:rPr lang="cs-CZ" dirty="0"/>
              <a:t>rodinné a dědické právo jako součást občanského práva</a:t>
            </a:r>
          </a:p>
          <a:p>
            <a:pPr>
              <a:lnSpc>
                <a:spcPct val="150000"/>
              </a:lnSpc>
            </a:pPr>
            <a:r>
              <a:rPr lang="cs-CZ" dirty="0"/>
              <a:t>některá právní odvětví svým charakterem patří jak do soukromého, tak do veřejného práva – např. pracovní právo</a:t>
            </a:r>
          </a:p>
          <a:p>
            <a:pPr lvl="1"/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7435EFCD-8C74-4A6D-A777-0E68C00BE73C}"/>
              </a:ext>
            </a:extLst>
          </p:cNvPr>
          <p:cNvSpPr txBox="1">
            <a:spLocks/>
          </p:cNvSpPr>
          <p:nvPr/>
        </p:nvSpPr>
        <p:spPr>
          <a:xfrm>
            <a:off x="718800" y="4455627"/>
            <a:ext cx="10753200" cy="1407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kern="0" dirty="0">
                <a:solidFill>
                  <a:schemeClr val="tx2"/>
                </a:solidFill>
              </a:rPr>
              <a:t>kompetenční spor </a:t>
            </a:r>
            <a:r>
              <a:rPr lang="cs-CZ" kern="0" dirty="0"/>
              <a:t>– Nejvyšší správní soud – často spor o to, zda spor patří do civilního či správního práva</a:t>
            </a:r>
          </a:p>
          <a:p>
            <a:pPr lvl="1"/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42322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8B565C-6654-44C9-BD27-EB7EA1612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E3CE3F-008D-461E-906C-0CE2BF00F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5292C0-319B-4D61-B1A0-732EE1D2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BA38BA-2565-490F-9CDB-A3F4AD90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050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typické je </a:t>
            </a:r>
            <a:r>
              <a:rPr lang="cs-CZ" dirty="0">
                <a:solidFill>
                  <a:schemeClr val="tx2"/>
                </a:solidFill>
              </a:rPr>
              <a:t>nerovné</a:t>
            </a:r>
            <a:r>
              <a:rPr lang="cs-CZ" dirty="0"/>
              <a:t> postavení subjektů</a:t>
            </a:r>
          </a:p>
          <a:p>
            <a:r>
              <a:rPr lang="cs-CZ" dirty="0"/>
              <a:t>osoby si nemohou ujednat práva a povinnosti podle svých představ</a:t>
            </a:r>
          </a:p>
          <a:p>
            <a:r>
              <a:rPr lang="cs-CZ" dirty="0"/>
              <a:t>jeden subjekt (orgán veřejné moci) jednostranně či autoritativně může ukládat druhému subjektu práva a povinnosti</a:t>
            </a:r>
          </a:p>
          <a:p>
            <a:r>
              <a:rPr lang="cs-CZ" dirty="0"/>
              <a:t>ochrana </a:t>
            </a:r>
            <a:r>
              <a:rPr lang="cs-CZ" dirty="0">
                <a:solidFill>
                  <a:schemeClr val="tx2"/>
                </a:solidFill>
              </a:rPr>
              <a:t>veřejného zájmu</a:t>
            </a:r>
          </a:p>
          <a:p>
            <a:r>
              <a:rPr lang="cs-CZ" dirty="0"/>
              <a:t>kogentní právní normy</a:t>
            </a:r>
          </a:p>
        </p:txBody>
      </p:sp>
    </p:spTree>
    <p:extLst>
      <p:ext uri="{BB962C8B-B14F-4D97-AF65-F5344CB8AC3E}">
        <p14:creationId xmlns:p14="http://schemas.microsoft.com/office/powerpoint/2010/main" val="2731711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EE572A-C651-4428-A31B-A52815C93D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DB624A-DC78-4842-8A6F-46C53AFD4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CB4CE3-2C6E-4BE8-946F-1556AF0D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odvětví veřejného práva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A7638047-EC94-422A-8655-57D314038A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519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487FF8-FB80-415D-8D61-0339ABAA1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A3C436-EDEB-4EBD-854E-B66CCAFA4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99BACB7-89E0-43D8-9CA8-1637580B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Přehled právních odvětví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21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E71E29-5CA0-4062-9AFC-AD2955A72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0AEA18-7FB3-4A3B-AC0F-7CBA3EA6A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207F95-62DB-4C3F-B443-49753A28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Občanské právo (v užším slova smyslu)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470634-CF63-4B8B-9087-71CEDF64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675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(soukromoprávních) norem, které upravují zejména</a:t>
            </a:r>
          </a:p>
          <a:p>
            <a:r>
              <a:rPr lang="cs-CZ" dirty="0"/>
              <a:t>osoby (fyzické, právnické), zastoupení </a:t>
            </a:r>
          </a:p>
          <a:p>
            <a:r>
              <a:rPr lang="cs-CZ" dirty="0"/>
              <a:t>právní skutečnosti </a:t>
            </a:r>
          </a:p>
          <a:p>
            <a:r>
              <a:rPr lang="cs-CZ" dirty="0"/>
              <a:t>věci a věcná práva – vlastnictví </a:t>
            </a:r>
          </a:p>
          <a:p>
            <a:r>
              <a:rPr lang="cs-CZ" dirty="0"/>
              <a:t>dědické právo</a:t>
            </a:r>
          </a:p>
          <a:p>
            <a:r>
              <a:rPr lang="cs-CZ" dirty="0"/>
              <a:t>smlouvy (závazkové právo)</a:t>
            </a:r>
          </a:p>
          <a:p>
            <a:r>
              <a:rPr lang="cs-CZ" dirty="0"/>
              <a:t>delikty (mimosmluvní závazkový vztah)</a:t>
            </a:r>
          </a:p>
          <a:p>
            <a:r>
              <a:rPr lang="cs-CZ" dirty="0"/>
              <a:t>náhrada škody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540E9CA-509F-4A63-8399-7FCA37623874}"/>
              </a:ext>
            </a:extLst>
          </p:cNvPr>
          <p:cNvSpPr/>
          <p:nvPr/>
        </p:nvSpPr>
        <p:spPr bwMode="auto">
          <a:xfrm>
            <a:off x="7456602" y="2673677"/>
            <a:ext cx="3110845" cy="1510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353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006FC0-A098-4EA5-B9C8-9CE9378A7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E79E07-0C90-437C-88F7-C8EF7A587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FB3E4B-5CA1-4E3D-9C4C-4663BFE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Rodinné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6343045-8547-4CDF-8D7D-E56560F7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312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(soukromoprávních) norem, které upravují zejména</a:t>
            </a:r>
          </a:p>
          <a:p>
            <a:r>
              <a:rPr lang="cs-CZ" dirty="0"/>
              <a:t>manželství </a:t>
            </a:r>
          </a:p>
          <a:p>
            <a:r>
              <a:rPr lang="cs-CZ" dirty="0"/>
              <a:t>vztahy mezi rodiči a dětmi, příp. ostatními příbuznými</a:t>
            </a:r>
          </a:p>
          <a:p>
            <a:r>
              <a:rPr lang="cs-CZ" dirty="0"/>
              <a:t>poručenství, pěstounství a další formy péče o dítě</a:t>
            </a:r>
          </a:p>
          <a:p>
            <a:r>
              <a:rPr lang="cs-CZ" dirty="0"/>
              <a:t>registrovaná partnerství</a:t>
            </a:r>
          </a:p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A560B2A-8B43-4135-8422-C6CC96C836D1}"/>
              </a:ext>
            </a:extLst>
          </p:cNvPr>
          <p:cNvSpPr/>
          <p:nvPr/>
        </p:nvSpPr>
        <p:spPr bwMode="auto">
          <a:xfrm>
            <a:off x="9376396" y="2104007"/>
            <a:ext cx="2661723" cy="6728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3B860B7-B12F-40B5-B194-58EFE10CB2F4}"/>
              </a:ext>
            </a:extLst>
          </p:cNvPr>
          <p:cNvSpPr/>
          <p:nvPr/>
        </p:nvSpPr>
        <p:spPr bwMode="auto">
          <a:xfrm>
            <a:off x="4793939" y="3567405"/>
            <a:ext cx="3679595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 o registrovaném partnerství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886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7E9BAF-4712-4007-8227-4B027E590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A3ABCC-15D3-41B0-880C-E7A58F130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89CA6E-E966-493F-96F1-D75BC7CA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Obchodní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9C226E-5AD3-4B58-95D9-7FE00D43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8988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norem (soukromoprávních, ale i veřejnoprávních), které upravují zejména</a:t>
            </a:r>
          </a:p>
          <a:p>
            <a:r>
              <a:rPr lang="cs-CZ" dirty="0"/>
              <a:t>vztahy mezi obchodníky, resp. podnikateli </a:t>
            </a:r>
          </a:p>
          <a:p>
            <a:r>
              <a:rPr lang="cs-CZ" dirty="0"/>
              <a:t>obchodní korporace</a:t>
            </a:r>
          </a:p>
          <a:p>
            <a:r>
              <a:rPr lang="cs-CZ" dirty="0"/>
              <a:t>nekalá soutěž</a:t>
            </a:r>
          </a:p>
          <a:p>
            <a:r>
              <a:rPr lang="cs-CZ" dirty="0"/>
              <a:t>hospodářská soutěž (hospodářské právo)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7DB252D-C661-41B2-93B1-1F28DF54071A}"/>
              </a:ext>
            </a:extLst>
          </p:cNvPr>
          <p:cNvSpPr/>
          <p:nvPr/>
        </p:nvSpPr>
        <p:spPr bwMode="auto">
          <a:xfrm>
            <a:off x="3396791" y="3525625"/>
            <a:ext cx="2278145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638FAB08-3CFD-48EF-B9EB-767392C35F10}"/>
              </a:ext>
            </a:extLst>
          </p:cNvPr>
          <p:cNvSpPr/>
          <p:nvPr/>
        </p:nvSpPr>
        <p:spPr bwMode="auto">
          <a:xfrm>
            <a:off x="4235778" y="3062736"/>
            <a:ext cx="3880700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zákon o obchodních korporacích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58812C8-C05A-49A8-A5F4-C543C8812C0E}"/>
              </a:ext>
            </a:extLst>
          </p:cNvPr>
          <p:cNvSpPr/>
          <p:nvPr/>
        </p:nvSpPr>
        <p:spPr bwMode="auto">
          <a:xfrm>
            <a:off x="7591299" y="3962996"/>
            <a:ext cx="4475009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zákon o ochraně hospodářské soutěže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38A01BA-97DD-4B55-9CDA-15490B2B57A4}"/>
              </a:ext>
            </a:extLst>
          </p:cNvPr>
          <p:cNvSpPr/>
          <p:nvPr/>
        </p:nvSpPr>
        <p:spPr bwMode="auto">
          <a:xfrm>
            <a:off x="7751555" y="2615559"/>
            <a:ext cx="2278145" cy="405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</a:rPr>
              <a:t>občanský zákoník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2662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BA84CF-0B94-4777-ADD7-A760CC05B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9D95-DE26-44C8-8196-C07D73A9C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1D2C8A-C402-4D76-AA5B-AE6D1418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Pracovní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6FE7D52-996D-4A9B-9A04-AA7394C5B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60693"/>
            <a:ext cx="10753200" cy="33796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norem (soukromoprávních, ale i veřejnoprávních), které upravují zejména</a:t>
            </a:r>
          </a:p>
          <a:p>
            <a:r>
              <a:rPr lang="cs-CZ" dirty="0"/>
              <a:t>individuální pracovní právo </a:t>
            </a:r>
          </a:p>
          <a:p>
            <a:pPr lvl="1"/>
            <a:r>
              <a:rPr lang="cs-CZ" dirty="0"/>
              <a:t>vztahy mezi zaměstnanci a zaměstnavateli</a:t>
            </a:r>
          </a:p>
          <a:p>
            <a:r>
              <a:rPr lang="cs-CZ" dirty="0"/>
              <a:t>kolektivní pracovní právo </a:t>
            </a:r>
          </a:p>
          <a:p>
            <a:pPr lvl="1"/>
            <a:r>
              <a:rPr lang="cs-CZ" dirty="0"/>
              <a:t>například odborové organizace</a:t>
            </a:r>
          </a:p>
          <a:p>
            <a:r>
              <a:rPr lang="cs-CZ" dirty="0"/>
              <a:t>zaměstnanost</a:t>
            </a:r>
          </a:p>
          <a:p>
            <a:pPr lvl="1"/>
            <a:r>
              <a:rPr lang="cs-CZ" dirty="0"/>
              <a:t>vztahy mezi občany, zaměstnavateli a úřady práce, MPSV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EC62292-CCE7-4525-B550-E6B00F0DED90}"/>
              </a:ext>
            </a:extLst>
          </p:cNvPr>
          <p:cNvSpPr txBox="1">
            <a:spLocks/>
          </p:cNvSpPr>
          <p:nvPr/>
        </p:nvSpPr>
        <p:spPr>
          <a:xfrm>
            <a:off x="719400" y="5101185"/>
            <a:ext cx="10753200" cy="1059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právo sociálního zabezpečení </a:t>
            </a:r>
          </a:p>
          <a:p>
            <a:pPr lvl="1"/>
            <a:r>
              <a:rPr lang="cs-CZ" kern="0" dirty="0"/>
              <a:t>veřejné právo</a:t>
            </a:r>
          </a:p>
          <a:p>
            <a:pPr lvl="1"/>
            <a:r>
              <a:rPr lang="cs-CZ" kern="0" dirty="0"/>
              <a:t>zdravotní, nemocenské, důchodové pojištění atd. 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919F9EB-6AF5-42CF-905B-DF1E7F08EFF0}"/>
              </a:ext>
            </a:extLst>
          </p:cNvPr>
          <p:cNvSpPr/>
          <p:nvPr/>
        </p:nvSpPr>
        <p:spPr bwMode="auto">
          <a:xfrm>
            <a:off x="6316353" y="3879384"/>
            <a:ext cx="2555840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 o zaměstnanosti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14975AF9-B13F-4EB9-8A7A-970ED61DA514}"/>
              </a:ext>
            </a:extLst>
          </p:cNvPr>
          <p:cNvSpPr/>
          <p:nvPr/>
        </p:nvSpPr>
        <p:spPr bwMode="auto">
          <a:xfrm>
            <a:off x="6316353" y="2452663"/>
            <a:ext cx="162101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zákoník práce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E1E9F47-733F-4728-B913-B23C0414A77D}"/>
              </a:ext>
            </a:extLst>
          </p:cNvPr>
          <p:cNvSpPr/>
          <p:nvPr/>
        </p:nvSpPr>
        <p:spPr bwMode="auto">
          <a:xfrm>
            <a:off x="7362080" y="5515407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EDB37F6-9CCA-46A0-8716-F8B3D1351634}"/>
              </a:ext>
            </a:extLst>
          </p:cNvPr>
          <p:cNvSpPr/>
          <p:nvPr/>
        </p:nvSpPr>
        <p:spPr bwMode="auto">
          <a:xfrm>
            <a:off x="6316353" y="3150502"/>
            <a:ext cx="162101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zákoník práce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7196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B940F8-6A2D-4339-A708-AF5BA221A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BBF20-7749-4756-9FEF-99715AAF9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0C5276-CF18-422C-B02C-25DD82A4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duševního vlastnictví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A61204-C7A7-4845-B3E4-F603709D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4369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autorské právo</a:t>
            </a:r>
          </a:p>
          <a:p>
            <a:r>
              <a:rPr lang="cs-CZ" dirty="0"/>
              <a:t>ochranné známky</a:t>
            </a:r>
          </a:p>
          <a:p>
            <a:r>
              <a:rPr lang="cs-CZ" dirty="0"/>
              <a:t>patenty </a:t>
            </a:r>
          </a:p>
          <a:p>
            <a:r>
              <a:rPr lang="cs-CZ" dirty="0"/>
              <a:t>označení původu</a:t>
            </a:r>
          </a:p>
          <a:p>
            <a:r>
              <a:rPr lang="cs-CZ" dirty="0"/>
              <a:t>průmyslové a užitné vzory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B7B1A5A-6EDC-42A0-92DF-BBC9A44AD15D}"/>
              </a:ext>
            </a:extLst>
          </p:cNvPr>
          <p:cNvSpPr/>
          <p:nvPr/>
        </p:nvSpPr>
        <p:spPr bwMode="auto">
          <a:xfrm>
            <a:off x="6096000" y="2574244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1570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0E4B94-1978-4B57-B285-3622080D0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37DB08-F0AC-4B82-BE52-E0161E652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DEADA9-9FD7-4D27-85EB-0F58919A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Mezinárodní právo soukromé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A3AA38E-A56F-4480-9569-3F9FFC07E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8369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není „mezinárodní“, je to součást vnitrostátního práva</a:t>
            </a:r>
          </a:p>
          <a:p>
            <a:r>
              <a:rPr lang="cs-CZ" dirty="0"/>
              <a:t>upravuje vztahy s tzv. mezinárodním prvkem</a:t>
            </a:r>
          </a:p>
          <a:p>
            <a:pPr lvl="1"/>
            <a:r>
              <a:rPr lang="cs-CZ" dirty="0"/>
              <a:t>kterým právem se bude řídit daný vztah</a:t>
            </a:r>
          </a:p>
          <a:p>
            <a:pPr lvl="1"/>
            <a:r>
              <a:rPr lang="cs-CZ" dirty="0"/>
              <a:t>kde se budeme soudit</a:t>
            </a:r>
          </a:p>
          <a:p>
            <a:pPr lvl="1"/>
            <a:r>
              <a:rPr lang="cs-CZ" dirty="0"/>
              <a:t>co se soudním rozhodnutím vydaným v zahraničí (uznání a výkon)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7A96D3-ACF6-4194-A9D1-ED7919792E3D}"/>
              </a:ext>
            </a:extLst>
          </p:cNvPr>
          <p:cNvSpPr/>
          <p:nvPr/>
        </p:nvSpPr>
        <p:spPr bwMode="auto">
          <a:xfrm>
            <a:off x="1501225" y="3802754"/>
            <a:ext cx="4480874" cy="451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zákon o mezinárodním právu soukromém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0FA9A78-77B7-4D37-A43B-B6DB4B7CACE2}"/>
              </a:ext>
            </a:extLst>
          </p:cNvPr>
          <p:cNvSpPr/>
          <p:nvPr/>
        </p:nvSpPr>
        <p:spPr bwMode="auto">
          <a:xfrm>
            <a:off x="6278647" y="3802754"/>
            <a:ext cx="1504354" cy="451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nařízení EU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7AE5693-9003-421D-9C6C-F2AF406B5F73}"/>
              </a:ext>
            </a:extLst>
          </p:cNvPr>
          <p:cNvSpPr/>
          <p:nvPr/>
        </p:nvSpPr>
        <p:spPr bwMode="auto">
          <a:xfrm>
            <a:off x="8142396" y="3802754"/>
            <a:ext cx="2368490" cy="451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mezinárodní smlouvy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03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6C5E2E-C098-4F7D-A4B2-974C011DDF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9E8691-AF0C-48BE-AC41-4849EDED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E6843A4-7B63-4F53-922A-ACAFA484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Jaký je Váš vztah k právu?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0FD49F53-025A-4358-9FF0-9AE68076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34" y="1307311"/>
            <a:ext cx="2632742" cy="33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8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A17D6-D3D4-4165-AD4E-5344254EA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045520-2112-49EF-BD68-F36B8477B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199728-44FE-45BF-908F-55BEB1B5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26D3463-710A-479B-A855-5FE768F5442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norem upravující </a:t>
            </a:r>
            <a:r>
              <a:rPr lang="cs-CZ" dirty="0" err="1"/>
              <a:t>státněmocenské</a:t>
            </a:r>
            <a:r>
              <a:rPr lang="cs-CZ" dirty="0"/>
              <a:t> vztahy, na které působí ústavněprávní normy</a:t>
            </a:r>
          </a:p>
          <a:p>
            <a:r>
              <a:rPr lang="cs-CZ" dirty="0"/>
              <a:t>ústavní pořádek ČR = soubor právních předpisů nejvyšší právní síly</a:t>
            </a:r>
          </a:p>
          <a:p>
            <a:r>
              <a:rPr lang="cs-CZ" dirty="0"/>
              <a:t>základy veřejné moci a právního řádu</a:t>
            </a:r>
          </a:p>
          <a:p>
            <a:r>
              <a:rPr lang="cs-CZ" dirty="0"/>
              <a:t>vztah státu a práva</a:t>
            </a:r>
          </a:p>
          <a:p>
            <a:r>
              <a:rPr lang="cs-CZ" dirty="0"/>
              <a:t>zákonodárná, výkonná, soudní moc</a:t>
            </a:r>
          </a:p>
          <a:p>
            <a:r>
              <a:rPr lang="cs-CZ" dirty="0"/>
              <a:t>státní občanství</a:t>
            </a:r>
          </a:p>
          <a:p>
            <a:r>
              <a:rPr lang="cs-CZ" dirty="0"/>
              <a:t>lidská práva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63E25EF-7BFD-4A10-8342-0756FB987DE8}"/>
              </a:ext>
            </a:extLst>
          </p:cNvPr>
          <p:cNvSpPr/>
          <p:nvPr/>
        </p:nvSpPr>
        <p:spPr bwMode="auto">
          <a:xfrm>
            <a:off x="8019069" y="3535756"/>
            <a:ext cx="1379455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Ústava ČR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344DBAD-18A3-4A47-ACF2-CA5887EED4CE}"/>
              </a:ext>
            </a:extLst>
          </p:cNvPr>
          <p:cNvSpPr/>
          <p:nvPr/>
        </p:nvSpPr>
        <p:spPr bwMode="auto">
          <a:xfrm>
            <a:off x="7120379" y="4157999"/>
            <a:ext cx="3497344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Listina základních práv a svobod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EE7231A-D40D-4F98-B96A-4C6DB9E78F7A}"/>
              </a:ext>
            </a:extLst>
          </p:cNvPr>
          <p:cNvSpPr/>
          <p:nvPr/>
        </p:nvSpPr>
        <p:spPr bwMode="auto">
          <a:xfrm>
            <a:off x="7905947" y="4780242"/>
            <a:ext cx="1737673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ústavní zákony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1420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85966D-215D-4BCC-A857-368793667D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B3E822-54A7-4774-9CBF-BDAA6BBC2D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E89F85-85B2-4E90-A97B-0DA71AFC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Trestní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33DF88-F6A1-45B6-A457-94E7D449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308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trestní právo hmotné – soubor právních norem, které chrání práva a oprávněné zájmy právních subjektů před trestnými činy</a:t>
            </a:r>
          </a:p>
          <a:p>
            <a:pPr lvl="1"/>
            <a:r>
              <a:rPr lang="cs-CZ" dirty="0"/>
              <a:t>co to je trestný čin</a:t>
            </a:r>
          </a:p>
          <a:p>
            <a:pPr lvl="1"/>
            <a:r>
              <a:rPr lang="cs-CZ" dirty="0"/>
              <a:t>jakou sankci lze za trestný čin uložit</a:t>
            </a:r>
          </a:p>
          <a:p>
            <a:r>
              <a:rPr lang="cs-CZ" dirty="0"/>
              <a:t>trestní právo procesní – soubor právních procesních norem, které upravují procesní postup trestních orgánů v trestních věcech – tj. trestní řízení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99D564F-FFF4-48FB-A444-97612248F493}"/>
              </a:ext>
            </a:extLst>
          </p:cNvPr>
          <p:cNvSpPr/>
          <p:nvPr/>
        </p:nvSpPr>
        <p:spPr bwMode="auto">
          <a:xfrm>
            <a:off x="3445088" y="4145436"/>
            <a:ext cx="1324875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trestní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9E46BFE-F42C-4F1C-BD3A-99CC5A5A7305}"/>
              </a:ext>
            </a:extLst>
          </p:cNvPr>
          <p:cNvSpPr/>
          <p:nvPr/>
        </p:nvSpPr>
        <p:spPr bwMode="auto">
          <a:xfrm>
            <a:off x="5301587" y="2638574"/>
            <a:ext cx="6529052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trestní zákoník (a další zákony pro právnické osoby, mladistvé)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276698C2-8898-42BA-B21A-B623C519F853}"/>
              </a:ext>
            </a:extLst>
          </p:cNvPr>
          <p:cNvSpPr/>
          <p:nvPr/>
        </p:nvSpPr>
        <p:spPr bwMode="auto">
          <a:xfrm>
            <a:off x="3068016" y="5032516"/>
            <a:ext cx="6396496" cy="127376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byla poprvé použita metoda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analýzy DNA k usvědčení vraha v ČR?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121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48BA4B-7A47-47A9-9456-A4CC0DF81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D6CBA4-C646-491F-9187-7621CCF50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689A48-5516-4609-9F0F-CD756089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51B026-EDFA-4722-9C84-6638C7CF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850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souhrn právních norem (veřejnoprávních), které upravují organizaci a výkon/fungování veřejné správy</a:t>
            </a:r>
          </a:p>
          <a:p>
            <a:r>
              <a:rPr lang="cs-CZ" dirty="0"/>
              <a:t>správní právo hmotné </a:t>
            </a:r>
          </a:p>
          <a:p>
            <a:r>
              <a:rPr lang="cs-CZ" dirty="0"/>
              <a:t>správní právo procesní</a:t>
            </a:r>
          </a:p>
          <a:p>
            <a:r>
              <a:rPr lang="cs-CZ" dirty="0"/>
              <a:t>(správní právo trestní)</a:t>
            </a:r>
          </a:p>
          <a:p>
            <a:r>
              <a:rPr lang="cs-CZ" dirty="0"/>
              <a:t>přestupek</a:t>
            </a:r>
          </a:p>
          <a:p>
            <a:r>
              <a:rPr lang="cs-CZ" dirty="0"/>
              <a:t>celá řada oblastí </a:t>
            </a:r>
          </a:p>
          <a:p>
            <a:pPr lvl="1"/>
            <a:r>
              <a:rPr lang="cs-CZ" dirty="0"/>
              <a:t>některé z nich se postupem staly samostatnými právními odvětvími – finanční, správní, právo sociálního zabezpečení atd.</a:t>
            </a:r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6FBA98C-696C-4519-9BA0-571274261628}"/>
              </a:ext>
            </a:extLst>
          </p:cNvPr>
          <p:cNvSpPr/>
          <p:nvPr/>
        </p:nvSpPr>
        <p:spPr bwMode="auto">
          <a:xfrm>
            <a:off x="4680000" y="2611952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59A5FB2-4B7D-4784-8277-E3E76B75D3FF}"/>
              </a:ext>
            </a:extLst>
          </p:cNvPr>
          <p:cNvSpPr/>
          <p:nvPr/>
        </p:nvSpPr>
        <p:spPr bwMode="auto">
          <a:xfrm>
            <a:off x="4679999" y="3202756"/>
            <a:ext cx="1416001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správní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C94E0FD-07BC-4645-ADA1-2A8358A33F4F}"/>
              </a:ext>
            </a:extLst>
          </p:cNvPr>
          <p:cNvSpPr/>
          <p:nvPr/>
        </p:nvSpPr>
        <p:spPr bwMode="auto">
          <a:xfrm>
            <a:off x="6246420" y="3202755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soudní řád správní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703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95EAB1-7234-4873-9191-20DED4AC0E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CF4F6D-6560-4DB9-B9EB-EE36CA6A9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0EEE1-D713-4E2A-9AA5-98B98DA4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Finanční právo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2AFB0A-CB4A-4ADA-B73E-27D0789A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19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souhrn právních norem, které upravují finančněprávní vztahy (mezi státními či samosprávnými orgány navzájem, mezi finančními orgány a osobami – fyzickými a právnickými)</a:t>
            </a:r>
          </a:p>
          <a:p>
            <a:r>
              <a:rPr lang="cs-CZ" dirty="0"/>
              <a:t>daně, poplatky, cla</a:t>
            </a:r>
          </a:p>
          <a:p>
            <a:r>
              <a:rPr lang="cs-CZ" dirty="0"/>
              <a:t>veřejné rozpočty, státní fondy</a:t>
            </a:r>
          </a:p>
          <a:p>
            <a:r>
              <a:rPr lang="cs-CZ" dirty="0"/>
              <a:t>měnové právo</a:t>
            </a:r>
          </a:p>
          <a:p>
            <a:r>
              <a:rPr lang="cs-CZ" dirty="0"/>
              <a:t>finanční trh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234C802-6F2B-47CF-A501-66BC9055B987}"/>
              </a:ext>
            </a:extLst>
          </p:cNvPr>
          <p:cNvSpPr/>
          <p:nvPr/>
        </p:nvSpPr>
        <p:spPr bwMode="auto">
          <a:xfrm>
            <a:off x="6933006" y="3429000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392CF45-BBC1-4F6F-8759-4B95BBFE47F9}"/>
              </a:ext>
            </a:extLst>
          </p:cNvPr>
          <p:cNvSpPr/>
          <p:nvPr/>
        </p:nvSpPr>
        <p:spPr bwMode="auto">
          <a:xfrm>
            <a:off x="7194729" y="4026043"/>
            <a:ext cx="142856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daňový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2699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BD4802-2414-4B80-B79B-49B67FC4C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E3F944-190E-421A-A06E-7C2F8F2B1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852C1F-4C31-4EAC-9536-394F73F0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životního prostředí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111B73-96B1-4423-A512-8E7A5CE35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0662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ochrana vod</a:t>
            </a:r>
          </a:p>
          <a:p>
            <a:r>
              <a:rPr lang="cs-CZ" dirty="0"/>
              <a:t>ochrana ovzduší</a:t>
            </a:r>
          </a:p>
          <a:p>
            <a:r>
              <a:rPr lang="cs-CZ" dirty="0"/>
              <a:t>ochrana přírody a krajiny, lesa</a:t>
            </a:r>
          </a:p>
          <a:p>
            <a:r>
              <a:rPr lang="cs-CZ" dirty="0"/>
              <a:t>ochrana zemědělského půdního fondu</a:t>
            </a:r>
          </a:p>
          <a:p>
            <a:r>
              <a:rPr lang="cs-CZ" dirty="0"/>
              <a:t>nakládání s odpady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A8B83A3-3DB4-4C85-BD8D-C77B28BF438F}"/>
              </a:ext>
            </a:extLst>
          </p:cNvPr>
          <p:cNvSpPr/>
          <p:nvPr/>
        </p:nvSpPr>
        <p:spPr bwMode="auto">
          <a:xfrm>
            <a:off x="7800272" y="2648466"/>
            <a:ext cx="2140139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celá řada předpisů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336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50B1B9-2B21-4182-97A7-15AB2CE864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5D7E98-6564-43B6-BDD1-725EE961C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92A16C-66F8-4B1C-9E0C-697FE7D1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Občanské právo procesní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D7E8D20-32E9-4257-88C0-291A51C2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513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soubor právních procesních norem, které upravují procesní postup civilních orgánů v civilních věcech – tj. civilní řízení</a:t>
            </a:r>
          </a:p>
          <a:p>
            <a:r>
              <a:rPr lang="cs-CZ" dirty="0"/>
              <a:t>u kterého soudu se budeme soudit</a:t>
            </a:r>
          </a:p>
          <a:p>
            <a:r>
              <a:rPr lang="cs-CZ" dirty="0"/>
              <a:t>procesní podmínky</a:t>
            </a:r>
          </a:p>
          <a:p>
            <a:r>
              <a:rPr lang="cs-CZ" dirty="0"/>
              <a:t>dokazování</a:t>
            </a:r>
          </a:p>
          <a:p>
            <a:r>
              <a:rPr lang="cs-CZ" dirty="0"/>
              <a:t>soudní rozhodnutí včetně výkonu</a:t>
            </a:r>
          </a:p>
          <a:p>
            <a:r>
              <a:rPr lang="cs-CZ" dirty="0"/>
              <a:t>opravné prostředky atd.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ABC0D3B-9385-4BA7-BB18-A2BE0B544FFF}"/>
              </a:ext>
            </a:extLst>
          </p:cNvPr>
          <p:cNvSpPr/>
          <p:nvPr/>
        </p:nvSpPr>
        <p:spPr bwMode="auto">
          <a:xfrm>
            <a:off x="6904726" y="3429000"/>
            <a:ext cx="235239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občanský soudní řád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880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869E1F-582B-4402-9E00-91C647A40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D9A2B-76D3-44C5-9FF3-4AA55628C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AA08BF-EE49-422F-917C-0484D0E4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právo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58BE48-DCBB-4A40-9220-AAFAEB4D375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mezinárodní právo = mezinárodní právo veřejné</a:t>
            </a:r>
          </a:p>
          <a:p>
            <a:pPr lvl="1"/>
            <a:r>
              <a:rPr lang="cs-CZ" dirty="0"/>
              <a:t>vs. mezinárodní právo soukromé – není „mezinárodní“, součást vnitrostátního práva</a:t>
            </a:r>
          </a:p>
          <a:p>
            <a:r>
              <a:rPr lang="cs-CZ" dirty="0"/>
              <a:t>mezinárodní právo veřejné</a:t>
            </a:r>
          </a:p>
          <a:p>
            <a:pPr lvl="1"/>
            <a:r>
              <a:rPr lang="cs-CZ" dirty="0"/>
              <a:t>vztahy mezi státy a státy, státy a mezinárodními organizacemi, mezinárodními organizacemi navzájem </a:t>
            </a:r>
          </a:p>
          <a:p>
            <a:pPr lvl="1"/>
            <a:r>
              <a:rPr lang="cs-CZ" dirty="0"/>
              <a:t>mezinárodní ekonomické právo</a:t>
            </a:r>
          </a:p>
          <a:p>
            <a:pPr lvl="1"/>
            <a:r>
              <a:rPr lang="cs-CZ" dirty="0"/>
              <a:t>mezinárodní trestní právo</a:t>
            </a:r>
          </a:p>
          <a:p>
            <a:pPr lvl="1"/>
            <a:r>
              <a:rPr lang="cs-CZ" dirty="0"/>
              <a:t>mezinárodní ochrana lidských práv</a:t>
            </a:r>
          </a:p>
          <a:p>
            <a:pPr lvl="1"/>
            <a:r>
              <a:rPr lang="cs-CZ" dirty="0"/>
              <a:t>mezinárodní kosmické právo a právo mezinárodních vod</a:t>
            </a:r>
          </a:p>
          <a:p>
            <a:pPr lvl="1"/>
            <a:r>
              <a:rPr lang="cs-CZ" dirty="0"/>
              <a:t>mezinárodní ochrana investic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C711A3-B14D-4B01-864D-ED27F7A0E62E}"/>
              </a:ext>
            </a:extLst>
          </p:cNvPr>
          <p:cNvSpPr/>
          <p:nvPr/>
        </p:nvSpPr>
        <p:spPr bwMode="auto">
          <a:xfrm>
            <a:off x="7658870" y="4239705"/>
            <a:ext cx="235239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mezinárodní smlouvy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135DD96-C605-41BB-98E6-47CEF00185DE}"/>
              </a:ext>
            </a:extLst>
          </p:cNvPr>
          <p:cNvSpPr/>
          <p:nvPr/>
        </p:nvSpPr>
        <p:spPr bwMode="auto">
          <a:xfrm>
            <a:off x="7658870" y="4809608"/>
            <a:ext cx="2352396" cy="452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mezinárodní obyčeje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8248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F644D-CD3B-4853-A7F4-1E3BFAC63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43DB6E-6F40-46D1-2A1F-E52682EA06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F4BA11-BF00-782D-8425-2A25B109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4 ze zadání na konzultaci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680FD5-A648-BD33-06E6-3DF211EF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5023870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 mateřské školy vydal rozhodnutí o přednostním přijetí tříletého žáka k předškolnímu vzdělávání, který neměl trvalý pobyt v příslušném školském obvodě před přijetím čtyřletého žáka s trvalým pobytem v takovém obvodě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učitelka nechá žáky bez dozoru na zahradě mateřské školy si hrát na pískovišti, přičemž jeden žák nešťastně spadne na hlavu a utrpí těžká zranění 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ředitelka školy přijala uklízečku a pomocnou pracovnici do kuchyně a uzavřela s ní pracovní smlouvu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ředitelka školy nesouhlasí s některými informacemi ve zprávě České školní inspekce a podává připomínky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škola porušila prostorové podmínky mateřských škol tím, že nezajistila stanovenou plochu pro denní místnosti a pro lehátko/lůžko a dopustila se tak přestupku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mateřské školy nedostal plat za nařízené přesčasy ředitelem školy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učitelka jednoho žáka zjistí, že rodiče soustavně zanedbávají povinnou výživu tohoto žáka</a:t>
            </a:r>
          </a:p>
        </p:txBody>
      </p:sp>
    </p:spTree>
    <p:extLst>
      <p:ext uri="{BB962C8B-B14F-4D97-AF65-F5344CB8AC3E}">
        <p14:creationId xmlns:p14="http://schemas.microsoft.com/office/powerpoint/2010/main" val="40143898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CF7B33-A681-445B-B9E0-E00C343EE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D76DEB-0F18-4A52-A82A-7E473B8D6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CD6EA6-CB46-4A49-A7E2-249CF863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4 ze zadání na konzultaci – </a:t>
            </a:r>
            <a:r>
              <a:rPr lang="cs-CZ" i="1" dirty="0" err="1"/>
              <a:t>pokrač</a:t>
            </a:r>
            <a:r>
              <a:rPr lang="cs-CZ" i="1" dirty="0"/>
              <a:t>.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60EE24-88A5-4AB9-BA46-C6EE80D2B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32204"/>
            <a:ext cx="10753200" cy="4139998"/>
          </a:xfrm>
        </p:spPr>
        <p:txBody>
          <a:bodyPr/>
          <a:lstStyle/>
          <a:p>
            <a:pPr marL="457200" lvl="0" indent="-457200" algn="just">
              <a:lnSpc>
                <a:spcPct val="100000"/>
              </a:lnSpc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učitelka mateřské školy vystupovala jako svědek v civilním soudním řízení ohledně zanedbání povinné výživy žáka 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ředitelka mateřské školy rozhodla (vydala rozhodnutí) o individuálním vzdělávání žáka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uzavře smlouvu s provozovatelem autobusu, který zajistí přepravu žáků na školní výlet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jeden z rodičů uplatňuje slevu na dani při umístění dítěte v předškolním zařízení (tzv. školkovné)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v kanceláři nešťastnou náhodou rozbije mobil svého kolegy, který následně požaduje nový mobil jako náhradu škody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 stanovil, že z důvodu nemocného učitele se učitel na školním výletě bude starat o 30 dětí (limity jsou 20, ve výjimečných případech 28)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 startAt="8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učitelka mateřské školy zveřejnila jméno, příjmení a věk dítěte na nástěnku ve třídě, i když neměla souhlas zákonného zástupce </a:t>
            </a:r>
          </a:p>
          <a:p>
            <a:pPr marL="342900" lvl="0" indent="-34290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15"/>
            </a:pPr>
            <a:r>
              <a:rPr 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Vaše kolegyně uzavírá manželství </a:t>
            </a:r>
          </a:p>
          <a:p>
            <a:pPr marL="342900" indent="-34290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15"/>
            </a:pPr>
            <a:r>
              <a:rPr 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vkročíte s dětmi do křižovatky na červenou při procházce</a:t>
            </a:r>
          </a:p>
          <a:p>
            <a:pPr marL="342900" lvl="0" indent="-342900"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15"/>
            </a:pPr>
            <a:r>
              <a:rPr lang="cs-CZ" sz="2000" dirty="0">
                <a:latin typeface="Arial" panose="020B0604020202020204" pitchFamily="34" charset="0"/>
                <a:cs typeface="Times New Roman" panose="02020603050405020304" pitchFamily="18" charset="0"/>
              </a:rPr>
              <a:t>uzavřete smlouvu, jejímž předmětem je nákup kancelářských potřeb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 startAt="8"/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418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4390B8-2924-4A9D-9B28-FF1FC31E08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2D8B8D-E1AE-4F52-B787-E5A2F1CC0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CBEBE6-A082-474C-9193-07CAB18E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právní norma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BD9659-DA34-4C59-8062-0C865DB7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7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neexistuje jednotná definice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stanovuje to, co má být – jak se máme chovat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2"/>
                </a:solidFill>
              </a:rPr>
              <a:t>obecně závazné pravidlo lidského chování, které je vyjádřeno prostřednictvím příkazu, zákazu či dovolení, přičemž právní normy stanovuje (či uznává) stát a jejich porušení stát sankcionuje (vynucuje)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může stanovit/vynutit i EU či mezinárodní společenství (sdružení států)</a:t>
            </a:r>
          </a:p>
        </p:txBody>
      </p:sp>
    </p:spTree>
    <p:extLst>
      <p:ext uri="{BB962C8B-B14F-4D97-AF65-F5344CB8AC3E}">
        <p14:creationId xmlns:p14="http://schemas.microsoft.com/office/powerpoint/2010/main" val="29449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1F160A-E7BA-47EA-A7A3-4F9BB21A7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D65ED-407A-4331-B32E-05BB1A0B0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49C8482-CFCC-4A8A-A481-AAFB0F35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„hesla“ na úvod</a:t>
            </a:r>
          </a:p>
        </p:txBody>
      </p:sp>
    </p:spTree>
    <p:extLst>
      <p:ext uri="{BB962C8B-B14F-4D97-AF65-F5344CB8AC3E}">
        <p14:creationId xmlns:p14="http://schemas.microsoft.com/office/powerpoint/2010/main" val="36487779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53A45B-5D44-4DB0-B22D-2B3CE82DA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9A178-9BCA-43F0-999B-52EED7F5D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809A51-DD69-4B7E-8737-18070DEA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Kogentní a dispozitivní právní normy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22D41AC-A13F-466E-A14E-0A068875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788"/>
            <a:ext cx="10753200" cy="46612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kogentní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nelze měnit dohodou stran </a:t>
            </a:r>
            <a:r>
              <a:rPr lang="cs-CZ" dirty="0"/>
              <a:t>– nelze se odchýlit, vyloučit je, pozměnit apod.</a:t>
            </a:r>
          </a:p>
          <a:p>
            <a:pPr lvl="1"/>
            <a:r>
              <a:rPr lang="cs-CZ" dirty="0"/>
              <a:t>musíme se řídit tím, co je stanoveno (chodit na zelenou, platit daně atd.)</a:t>
            </a:r>
          </a:p>
          <a:p>
            <a:pPr lvl="1"/>
            <a:r>
              <a:rPr lang="cs-CZ" dirty="0"/>
              <a:t>typické pro odvětví veřejného práva (ale máme spoustu norem kogentních i v soukromém právu – například statusové otázky – manželství je trvalý svazek muže a ženy) 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dispozitivní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mohou být měněny dohodou stran </a:t>
            </a:r>
            <a:r>
              <a:rPr lang="cs-CZ" dirty="0"/>
              <a:t>– vůlí stran – strany se mohou odchýlit – upravit si práva a povinnosti podle svého</a:t>
            </a:r>
          </a:p>
          <a:p>
            <a:pPr lvl="1"/>
            <a:r>
              <a:rPr lang="cs-CZ" dirty="0"/>
              <a:t>pokud se strany „nedomluví“, tak se uplatní dispozitivní norma</a:t>
            </a:r>
          </a:p>
          <a:p>
            <a:pPr lvl="1"/>
            <a:r>
              <a:rPr lang="cs-CZ" dirty="0"/>
              <a:t>typické pro odvětví soukromého práva</a:t>
            </a:r>
          </a:p>
          <a:p>
            <a:pPr lvl="1"/>
            <a:r>
              <a:rPr lang="cs-CZ" dirty="0"/>
              <a:t>pomůckou ale nemůže být právní předpis, ve kterém je norma upravena</a:t>
            </a:r>
          </a:p>
          <a:p>
            <a:pPr lvl="1"/>
            <a:r>
              <a:rPr lang="cs-CZ" dirty="0"/>
              <a:t>někdy je to jednoduché – pomůcka: </a:t>
            </a:r>
          </a:p>
          <a:p>
            <a:pPr lvl="1"/>
            <a:r>
              <a:rPr lang="cs-CZ" dirty="0"/>
              <a:t>někdy složité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4AD74C2-CF3E-48B5-A45A-EEE543F44021}"/>
              </a:ext>
            </a:extLst>
          </p:cNvPr>
          <p:cNvSpPr/>
          <p:nvPr/>
        </p:nvSpPr>
        <p:spPr bwMode="auto">
          <a:xfrm>
            <a:off x="5127811" y="5515973"/>
            <a:ext cx="2788024" cy="8044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není-li ujednáno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jinak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14F7777-E977-4A67-912E-00C2C53AB933}"/>
              </a:ext>
            </a:extLst>
          </p:cNvPr>
          <p:cNvSpPr/>
          <p:nvPr/>
        </p:nvSpPr>
        <p:spPr bwMode="auto">
          <a:xfrm>
            <a:off x="8049494" y="5549504"/>
            <a:ext cx="2788024" cy="8044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není-li dohodnuto 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jinak</a:t>
            </a:r>
          </a:p>
        </p:txBody>
      </p:sp>
    </p:spTree>
    <p:extLst>
      <p:ext uri="{BB962C8B-B14F-4D97-AF65-F5344CB8AC3E}">
        <p14:creationId xmlns:p14="http://schemas.microsoft.com/office/powerpoint/2010/main" val="1547200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5DA2A4-FC69-4B52-B34F-86D5845C5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4981A5-D72E-49E5-B24A-D09A34B83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E08D31-B55C-4D82-A530-21895EBA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Platnost a účinnost právní normy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56D52A-DA32-4C86-BACC-D443A0FE326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právní norma musí být publikována = zveřejněna</a:t>
            </a:r>
          </a:p>
          <a:p>
            <a:r>
              <a:rPr lang="cs-CZ" dirty="0">
                <a:solidFill>
                  <a:schemeClr val="tx2"/>
                </a:solidFill>
              </a:rPr>
              <a:t>platnost</a:t>
            </a:r>
          </a:p>
          <a:p>
            <a:pPr lvl="1"/>
            <a:r>
              <a:rPr lang="cs-CZ" dirty="0"/>
              <a:t>právní norma existuje, je publikována – je platná dnem vyhlášení ve Sbírce zákonů (Sb.) nebo Sbírce mezinárodních smluv (Sb. m. s.) – od 1.1.2024 bude jen Sbírka zákonů a mezinárodních smluv</a:t>
            </a:r>
          </a:p>
          <a:p>
            <a:pPr lvl="1"/>
            <a:r>
              <a:rPr lang="cs-CZ" dirty="0"/>
              <a:t>pravidla chování ještě nejsou závazná, norma nevyvolává právní účinky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účinnost</a:t>
            </a:r>
          </a:p>
          <a:p>
            <a:pPr lvl="1"/>
            <a:r>
              <a:rPr lang="cs-CZ" dirty="0"/>
              <a:t>právní norma se stane závaznou, vyvolává následky</a:t>
            </a:r>
          </a:p>
          <a:p>
            <a:pPr lvl="1"/>
            <a:r>
              <a:rPr lang="cs-CZ" dirty="0"/>
              <a:t>může působit i do minulosti (retroaktivita – viz příště)</a:t>
            </a:r>
          </a:p>
          <a:p>
            <a:pPr lvl="1"/>
            <a:r>
              <a:rPr lang="cs-CZ" dirty="0"/>
              <a:t>obecně 15. den po vyhlášení – lhůta může být kratší (může i splývat s dnem platnosti), nebo delší</a:t>
            </a:r>
          </a:p>
        </p:txBody>
      </p:sp>
    </p:spTree>
    <p:extLst>
      <p:ext uri="{BB962C8B-B14F-4D97-AF65-F5344CB8AC3E}">
        <p14:creationId xmlns:p14="http://schemas.microsoft.com/office/powerpoint/2010/main" val="3168692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EDDD81-1A2E-4EA8-A673-F9DDAA327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A43B3E-C4EF-4252-9A1E-2C8E238B1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AE387F-6D31-412F-B2F6-F51E6025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Legisvakační</a:t>
            </a:r>
            <a:r>
              <a:rPr lang="cs-CZ" dirty="0"/>
              <a:t> lhůta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8D9219-2709-4647-AFCC-BE778048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10002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= doba mezi platností a účinností normy</a:t>
            </a:r>
          </a:p>
          <a:p>
            <a:r>
              <a:rPr lang="cs-CZ" sz="2400" dirty="0"/>
              <a:t>abychom se seznámili s právní normou (aneb neznalost zákona neomlouvá)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0C666BAD-7B37-4648-BFA0-D5C84B14D265}"/>
              </a:ext>
            </a:extLst>
          </p:cNvPr>
          <p:cNvSpPr txBox="1">
            <a:spLocks/>
          </p:cNvSpPr>
          <p:nvPr/>
        </p:nvSpPr>
        <p:spPr>
          <a:xfrm>
            <a:off x="719400" y="2907978"/>
            <a:ext cx="10753200" cy="3672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sz="2400" dirty="0"/>
              <a:t>Tento zákon nabývá účinnosti dnem 1. ledna 2014. (občanský zákoník)</a:t>
            </a:r>
          </a:p>
          <a:p>
            <a:pPr lvl="1"/>
            <a:r>
              <a:rPr lang="cs-CZ" sz="1800" dirty="0"/>
              <a:t>Platnost: 22.3.2012	Účinnost: 1.1.2014</a:t>
            </a:r>
          </a:p>
          <a:p>
            <a:pPr lvl="0"/>
            <a:r>
              <a:rPr lang="cs-CZ" sz="2400" dirty="0"/>
              <a:t>Tento zákon nabývá účinnosti dnem následujícím po dni jeho vyhlášení. (pandemický zákon) </a:t>
            </a:r>
            <a:r>
              <a:rPr lang="cs-CZ" sz="1800" dirty="0"/>
              <a:t>Platnost: 26.2.2022	Účinnost: 27.2.2022</a:t>
            </a:r>
          </a:p>
          <a:p>
            <a:pPr lvl="0"/>
            <a:r>
              <a:rPr lang="cs-CZ" sz="2400" dirty="0"/>
              <a:t>Tento zákon nabývá účinnosti dnem 1. ledna 2005, s výjimkou….. (školský zákon) </a:t>
            </a:r>
            <a:r>
              <a:rPr lang="cs-CZ" sz="1800" dirty="0"/>
              <a:t>Platnost: 10.11.2014	Účinnost: 1.1.2005</a:t>
            </a:r>
          </a:p>
          <a:p>
            <a:pPr lvl="0"/>
            <a:r>
              <a:rPr lang="cs-CZ" sz="2400" dirty="0"/>
              <a:t>Tato vyhláška nabývá účinnosti dnem jejího vyhlášení. (vyhláška o předškolním vzdělávání) </a:t>
            </a:r>
            <a:r>
              <a:rPr lang="cs-CZ" sz="1800" dirty="0"/>
              <a:t>Platnost: 11.1.2005	Účinnost: 11.1.2005</a:t>
            </a:r>
            <a:endParaRPr lang="cs-CZ" dirty="0"/>
          </a:p>
        </p:txBody>
      </p:sp>
      <p:pic>
        <p:nvPicPr>
          <p:cNvPr id="2050" name="Picture 2" descr="Neznalost zákona neomlouvá - Home | Facebook">
            <a:extLst>
              <a:ext uri="{FF2B5EF4-FFF2-40B4-BE49-F238E27FC236}">
                <a16:creationId xmlns:a16="http://schemas.microsoft.com/office/drawing/2014/main" id="{5D6AB34F-2AC3-4058-950D-EBDF7C04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95" y="189338"/>
            <a:ext cx="4734416" cy="18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022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FF7D5-AA27-45CC-B2ED-9FD040CC5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2E2AE5-F6A8-4FA7-A758-61A1C0169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05BCEA-995F-4C95-98A4-CDB9A1D4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právní normy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2377CA-D5F0-4583-9D60-64360E726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984"/>
            <a:ext cx="10753200" cy="286886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dokdy působí právní norma</a:t>
            </a:r>
          </a:p>
          <a:p>
            <a:r>
              <a:rPr lang="cs-CZ" dirty="0">
                <a:solidFill>
                  <a:schemeClr val="tx2"/>
                </a:solidFill>
              </a:rPr>
              <a:t>derogace</a:t>
            </a:r>
          </a:p>
          <a:p>
            <a:pPr lvl="1"/>
            <a:r>
              <a:rPr lang="cs-CZ" dirty="0"/>
              <a:t>zrušení právní normy, nevyvolává právní následky</a:t>
            </a:r>
          </a:p>
          <a:p>
            <a:pPr lvl="1"/>
            <a:r>
              <a:rPr lang="cs-CZ" dirty="0"/>
              <a:t>zákon pozdější ruší zákon dřívější, zákon speciální ruší zákon obecný</a:t>
            </a:r>
            <a:endParaRPr lang="en-US" dirty="0"/>
          </a:p>
          <a:p>
            <a:r>
              <a:rPr lang="cs-CZ" dirty="0">
                <a:solidFill>
                  <a:schemeClr val="tx2"/>
                </a:solidFill>
              </a:rPr>
              <a:t>novelizace</a:t>
            </a:r>
          </a:p>
          <a:p>
            <a:pPr lvl="1"/>
            <a:r>
              <a:rPr lang="cs-CZ" dirty="0"/>
              <a:t>nahrazení právní normy jinou právní normou</a:t>
            </a:r>
          </a:p>
          <a:p>
            <a:pPr lvl="1"/>
            <a:r>
              <a:rPr lang="cs-CZ" dirty="0"/>
              <a:t>novelizuje se právní předpis, ale nikoliv celý, jen některé normy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27C051DA-2299-466D-A73F-C340B7DB4891}"/>
              </a:ext>
            </a:extLst>
          </p:cNvPr>
          <p:cNvSpPr txBox="1">
            <a:spLocks/>
          </p:cNvSpPr>
          <p:nvPr/>
        </p:nvSpPr>
        <p:spPr>
          <a:xfrm>
            <a:off x="719400" y="4637988"/>
            <a:ext cx="10753200" cy="143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lvl="0" indent="0">
              <a:buNone/>
            </a:pPr>
            <a:r>
              <a:rPr lang="cs-CZ" sz="2000" dirty="0"/>
              <a:t>Občanský zákoník</a:t>
            </a:r>
          </a:p>
          <a:p>
            <a:pPr marL="72000" lvl="0" indent="0">
              <a:buNone/>
            </a:pPr>
            <a:r>
              <a:rPr lang="cs-CZ" sz="2000" dirty="0"/>
              <a:t>Občanský zákoník, ve znění pozdějších předpisů</a:t>
            </a:r>
          </a:p>
          <a:p>
            <a:pPr marL="72000" lvl="0" indent="0">
              <a:buNone/>
            </a:pPr>
            <a:r>
              <a:rPr lang="cs-CZ" sz="2000" dirty="0"/>
              <a:t>Občanský soudní řád - </a:t>
            </a:r>
            <a:r>
              <a:rPr lang="cs-CZ" sz="2000" dirty="0">
                <a:hlinkClick r:id="rId3"/>
              </a:rPr>
              <a:t>https://www.zakonyprolidi.cz/cs/1963-99/historie</a:t>
            </a:r>
            <a:r>
              <a:rPr lang="cs-CZ" sz="20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43557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4C0B76-321D-F56B-B54D-2D1ECB44E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1180DE-7DBA-0C5F-57D1-E98AB8FF3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6D2298-11A1-935D-B205-35523622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5 ze zadání na konzultaci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840B4E-780C-E07F-CCEE-B8717275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„Školní rok začíná 1. září a končí 31. srpna následujícího kalendářního roku.“</a:t>
            </a:r>
            <a:r>
              <a:rPr lang="cs-CZ" sz="20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(§ 24/1 školského 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zákona)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„Ředitel školy nebo ředitel zařízení sociálních služeb může nařídit pedagogickému pracovníkovi konání přímé pedagogické činnosti nad jemu stanovený rozsah nejvýše v rozsahu 4 hodin týdně, další hodiny s ním může dohodnout.“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(§ 23/3 zákona o pedagogických pracovnících)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„Ve školách a školských zařízeních se zakazuje reklama, která je v rozporu s cíli a obsahem vzdělávání.“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32/2 školského zákona)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„Lesní mateřská škola nemůže být zřízena jako mateřská škola při zdravotnickém zařízení.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(§ 1b odst. 4 vyhlášky o předškolním vzdělávání)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„Zařízení školního stravování může stanovit zálohu na úplatu nejvýše na dva měsíce, nedohodne-li se se zákonným zástupcem dítěte nebo nezletilého žáka nebo zletilým žákem nebo studentem jinak.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5 odst. 4 vyhlášky o školním stravování)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367045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C03C0C-6012-4BA4-A702-04A4E9D73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D79937-092C-49F9-80E6-73AF39B0A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EFCEE1-207E-435B-BA78-FDB87E42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5 ze zadání na konzultaci – </a:t>
            </a:r>
            <a:r>
              <a:rPr lang="cs-CZ" i="1" dirty="0" err="1"/>
              <a:t>pokrač</a:t>
            </a:r>
            <a:r>
              <a:rPr lang="cs-CZ" i="1" dirty="0"/>
              <a:t>.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91725D-AB46-4FF5-906F-5CE42D24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„Pozemek musí být oplocen z důvodu ochrany zdraví a zajištění bezpečnosti dětí.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(§ 3 odst. 1 vyhlášky o hygienických požadavcích na prostory a provoz zařízení a provozoven pro výchovu a vzdělávání dětí a mladistvých)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„Výpověď z pracovního poměru musí být písemná, jinak se k ní nepřihlíží.“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(§ 50/1 zákoníku práce)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 startAt="6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„Kdo v době spáchání činu nedovršil patnáctý rok svého věku, není trestně odpovědný.“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(§ 25 trestního zákoníku)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 startAt="6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„Jde-li o výkon jiné práce než podle odstavce 2, vykonává pedagogický pracovník sjednanou práci v pracovní době, kterou si sám rozvrhuje, a na místě, které si sám určí. Náklady, které pedagogickému pracovníkovi vzniknou výlučně v souvislosti s výkonem práce na jiném místě než na pracovišti zaměstnavatele podle věty první, se nepovažují za náklady vzniklé v souvislosti s výkonem závislé práce, a není-li dohodnuto jinak, hradí je pedagogický pracovník.“</a:t>
            </a: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(§ 22a/3 zákona o pedagogických pracovnících – zabývej se jen větou druhou).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504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66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7868"/>
            <a:ext cx="11361600" cy="1645265"/>
          </a:xfrm>
        </p:spPr>
        <p:txBody>
          <a:bodyPr/>
          <a:lstStyle/>
          <a:p>
            <a:r>
              <a:rPr lang="cs-CZ" dirty="0"/>
              <a:t>Řešení sporů. Soustava soudů v ČR.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78930"/>
            <a:ext cx="11361600" cy="2554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3318910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44793C-25BA-4C86-8B16-37A0E4F72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3D00F1-0327-4559-A6F5-FA37285A3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4460F3-364C-4BDA-9614-ADB1D050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Brainstorming na úvod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99A387-B8D9-4AF4-BD9C-B32F89B9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i="1" dirty="0"/>
              <a:t>Jak lze podle Vás řešit spory v právu? Co Vás napadne?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4FDE37-7EB4-463B-8313-8A84C74B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88" y="2490420"/>
            <a:ext cx="2591974" cy="28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0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492377-75C8-4963-A491-E48573D0D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21DC51-AE86-46D5-A953-4C470F027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D68F95-B850-473A-BE24-1CBB4C1D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řešení sporů v souladu s právem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8B57E7-F843-4CAC-B3F5-1B4BDA9E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751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/>
              <a:t>svépomocí (ale nikoliv proti právu)!</a:t>
            </a:r>
          </a:p>
          <a:p>
            <a:r>
              <a:rPr lang="cs-CZ" sz="2400" dirty="0"/>
              <a:t>smírem</a:t>
            </a:r>
          </a:p>
          <a:p>
            <a:r>
              <a:rPr lang="cs-CZ" sz="2400" dirty="0"/>
              <a:t>před obecnými soudy</a:t>
            </a:r>
          </a:p>
          <a:p>
            <a:r>
              <a:rPr lang="cs-CZ" sz="2400" dirty="0"/>
              <a:t>před rozhodci či rozhodčími soudy (jen některé typy sporů)</a:t>
            </a:r>
          </a:p>
          <a:p>
            <a:r>
              <a:rPr lang="cs-CZ" sz="2400" dirty="0"/>
              <a:t>alternativními způsoby (například mediace) </a:t>
            </a:r>
          </a:p>
        </p:txBody>
      </p:sp>
    </p:spTree>
    <p:extLst>
      <p:ext uri="{BB962C8B-B14F-4D97-AF65-F5344CB8AC3E}">
        <p14:creationId xmlns:p14="http://schemas.microsoft.com/office/powerpoint/2010/main" val="24628466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6B12FC-56A8-41B2-85A9-4182DE555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00BE5-0718-42AA-A9AD-F8B46D8C0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51A933-1FD9-41A2-AC29-BE7E63D6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Soudní moc. Soud.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6EAE75-859E-4DC0-B52C-C26D5ACA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324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dělení státní moci – zákonodárná, výkonná a </a:t>
            </a:r>
            <a:r>
              <a:rPr lang="cs-CZ" sz="2400" dirty="0">
                <a:solidFill>
                  <a:schemeClr val="tx2"/>
                </a:solidFill>
              </a:rPr>
              <a:t>soudní moc</a:t>
            </a:r>
          </a:p>
          <a:p>
            <a:r>
              <a:rPr lang="cs-CZ" sz="2400" dirty="0"/>
              <a:t>soudní moc – vykonávají </a:t>
            </a:r>
            <a:r>
              <a:rPr lang="cs-CZ" sz="2400" dirty="0">
                <a:solidFill>
                  <a:schemeClr val="tx2"/>
                </a:solidFill>
              </a:rPr>
              <a:t>nezávislé a nestranné orgány = soudy </a:t>
            </a:r>
          </a:p>
          <a:p>
            <a:r>
              <a:rPr lang="cs-CZ" sz="2400" dirty="0"/>
              <a:t>poskytují ochranu subjektivním právům (a chráněným zájmům)</a:t>
            </a:r>
          </a:p>
          <a:p>
            <a:r>
              <a:rPr lang="cs-CZ" sz="2400" dirty="0"/>
              <a:t>soud má </a:t>
            </a:r>
            <a:r>
              <a:rPr lang="cs-CZ" sz="2400" dirty="0">
                <a:solidFill>
                  <a:schemeClr val="tx2"/>
                </a:solidFill>
              </a:rPr>
              <a:t>nadřazené postavení</a:t>
            </a:r>
            <a:r>
              <a:rPr lang="cs-CZ" sz="2400" dirty="0"/>
              <a:t>, je to orgán veřejné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procesní právo </a:t>
            </a:r>
            <a:r>
              <a:rPr lang="cs-CZ" sz="2400" dirty="0"/>
              <a:t>(občanské právo procesní, trestní právo procesní, správní právo procesní) – </a:t>
            </a:r>
            <a:r>
              <a:rPr lang="cs-CZ" sz="2400" dirty="0">
                <a:solidFill>
                  <a:schemeClr val="tx2"/>
                </a:solidFill>
              </a:rPr>
              <a:t>odvětví veřejného práva</a:t>
            </a:r>
          </a:p>
          <a:p>
            <a:r>
              <a:rPr lang="cs-CZ" sz="2400" dirty="0"/>
              <a:t>předpis, který obsahuje procesněprávní normy, se typicky nazývá</a:t>
            </a:r>
            <a:r>
              <a:rPr lang="cs-CZ" sz="2400" dirty="0">
                <a:solidFill>
                  <a:schemeClr val="tx2"/>
                </a:solidFill>
              </a:rPr>
              <a:t> řád </a:t>
            </a:r>
            <a:r>
              <a:rPr lang="cs-CZ" sz="2400" dirty="0"/>
              <a:t>(občanský soudní řád, trestní řád, správní řád soudní, daňový řád)</a:t>
            </a:r>
          </a:p>
        </p:txBody>
      </p:sp>
    </p:spTree>
    <p:extLst>
      <p:ext uri="{BB962C8B-B14F-4D97-AF65-F5344CB8AC3E}">
        <p14:creationId xmlns:p14="http://schemas.microsoft.com/office/powerpoint/2010/main" val="373604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59A73-94FF-4E03-8729-B98985ECAB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1D74C-F000-440C-AA77-6DECBBF9F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EEB3A2-9A84-466D-B390-8AC425BC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290452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Právo je docela bordel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2DFCED5-EB41-41B0-82BB-000770CB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254" y="2340530"/>
            <a:ext cx="4833287" cy="28825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BA4BE-2CBC-4AD1-980B-51632D27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73" y="2340529"/>
            <a:ext cx="4618175" cy="2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8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827BF0-2A30-4B19-B57E-DB9F6B80E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89DE4-A325-4309-8817-111472B56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793BC-F633-4070-9BDE-DE884864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65677FC-A10E-4FB1-9733-A53B2F98B7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92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461877-6A1F-4D4A-93A8-780B34F8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ED0286-1669-44C7-943A-EFD2A783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FFC69-0DCA-4391-B2E4-2E2F65B9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247AC7-5FAF-4B2E-B18B-A7C0D189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06252"/>
            <a:ext cx="10753200" cy="45754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okruh věcí/záležitostí, které mohou projednat a rozhodnout soudy</a:t>
            </a:r>
          </a:p>
          <a:p>
            <a:r>
              <a:rPr lang="cs-CZ" sz="2000" dirty="0">
                <a:solidFill>
                  <a:schemeClr val="tx2"/>
                </a:solidFill>
              </a:rPr>
              <a:t>ústavní soudnictví </a:t>
            </a:r>
          </a:p>
          <a:p>
            <a:pPr lvl="1"/>
            <a:r>
              <a:rPr lang="cs-CZ" sz="1800" dirty="0"/>
              <a:t>chrání ústavní práva, pravidla, hodnoty</a:t>
            </a:r>
          </a:p>
          <a:p>
            <a:pPr lvl="1"/>
            <a:r>
              <a:rPr lang="cs-CZ" sz="1800" dirty="0"/>
              <a:t>rozhoduje o ústavnosti právních předpisů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správní soudnictví</a:t>
            </a:r>
          </a:p>
          <a:p>
            <a:pPr lvl="1"/>
            <a:r>
              <a:rPr lang="cs-CZ" sz="1800" dirty="0"/>
              <a:t>přezkoumávají rozhodnutí správních orgánů ve správním řízení, řeší nečinnost správních orgánů a nezákonný zásah správních orgánů</a:t>
            </a:r>
          </a:p>
          <a:p>
            <a:pPr lvl="1"/>
            <a:r>
              <a:rPr lang="cs-CZ" sz="1800" dirty="0"/>
              <a:t>volební věci, politické strany a hnutí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trestní soudnictví</a:t>
            </a:r>
          </a:p>
          <a:p>
            <a:pPr lvl="1"/>
            <a:r>
              <a:rPr lang="cs-CZ" sz="1800" dirty="0"/>
              <a:t>rozhodování o vině a trestu (opatření)</a:t>
            </a:r>
          </a:p>
          <a:p>
            <a:r>
              <a:rPr lang="cs-CZ" sz="2000" dirty="0">
                <a:solidFill>
                  <a:schemeClr val="tx2"/>
                </a:solidFill>
              </a:rPr>
              <a:t>civilní soudnictví</a:t>
            </a:r>
          </a:p>
          <a:p>
            <a:pPr lvl="1"/>
            <a:r>
              <a:rPr lang="cs-CZ" sz="1800" dirty="0"/>
              <a:t>spory a jiné právní věci, které vyplývají ze soukromého práva (občanské právo, obchodní právo, rodinné právo, dědické právo, pracovní právo, právo duševního vlastnictví, MPS)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512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90C11A-6406-476F-9DAC-676F58D56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4BDB50-27CD-48A0-AE02-3ED914B0A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D1E215-EDEF-4AB6-BAEA-E5DF4AC3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6 – který soud je pravomocný?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F9F2DE-3474-4BCD-9A34-E2BA1B46E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1027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Vraťte se k příkladu č. 4 a určete, které soudy by řešily případné spory vyplývající z těchto situací (</a:t>
            </a:r>
            <a:r>
              <a:rPr lang="cs-CZ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civilní</a:t>
            </a:r>
            <a:r>
              <a:rPr lang="cs-CZ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cs-CZ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trestní</a:t>
            </a:r>
            <a:r>
              <a:rPr lang="cs-CZ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cs-CZ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správní </a:t>
            </a:r>
            <a:r>
              <a:rPr lang="cs-CZ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cs-CZ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ústavní</a:t>
            </a:r>
            <a:r>
              <a:rPr lang="cs-CZ" sz="2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7002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E4117-1B9B-4784-AD4B-9EBB35D2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0A7B08-DA33-4095-A485-C46C834D9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5D614F-FC45-4A20-92B6-117A8E77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Civilní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37351273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031F2-FF7D-4717-83B3-2B6704B60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883F20-CB5D-4D6F-A427-B45A36DBB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989D9-1889-4A0E-947E-9AB57890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Civilní soudnictví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A9D7E6-E8E1-44F5-B31F-BDD35ADF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277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civilní pravomoc </a:t>
            </a:r>
          </a:p>
          <a:p>
            <a:pPr lvl="1"/>
            <a:r>
              <a:rPr lang="cs-CZ" dirty="0"/>
              <a:t>okruh otázek a věcí, které mohou projednat a rozhodnout civilní soudy</a:t>
            </a:r>
          </a:p>
          <a:p>
            <a:pPr lvl="1"/>
            <a:r>
              <a:rPr lang="cs-CZ" dirty="0"/>
              <a:t>§ 7 občanského soudního řádu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sporná řízení</a:t>
            </a:r>
          </a:p>
          <a:p>
            <a:pPr lvl="1"/>
            <a:r>
              <a:rPr lang="cs-CZ" dirty="0"/>
              <a:t>účastníci jsou ve sporu – kontradiktorní postavení</a:t>
            </a:r>
          </a:p>
          <a:p>
            <a:pPr lvl="1"/>
            <a:r>
              <a:rPr lang="cs-CZ" dirty="0"/>
              <a:t>občanský soudní řád (OSŘ)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nesporná řízení</a:t>
            </a:r>
          </a:p>
          <a:p>
            <a:pPr lvl="1"/>
            <a:r>
              <a:rPr lang="cs-CZ" dirty="0"/>
              <a:t>účastníci nejsou ve sporu, není zde kontradiktorní postavení</a:t>
            </a:r>
          </a:p>
          <a:p>
            <a:pPr lvl="1"/>
            <a:r>
              <a:rPr lang="cs-CZ" dirty="0"/>
              <a:t>zákon o zvláštních řízeních soudních (ZZŘS)</a:t>
            </a:r>
          </a:p>
          <a:p>
            <a:pPr lvl="1"/>
            <a:r>
              <a:rPr lang="cs-CZ" dirty="0"/>
              <a:t>§ 2 ZZŘS – například ve věcech svéprávnosti, nezvěstnosti, smrti, pozůstalosti, manželských a rodinných, určení a popření rodičovství, osvojení atd.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752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C10276-1449-4687-957F-608A21064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727AC-B297-4456-A1FA-D70247170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E4E1E-0716-4B94-8F77-510A64A1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 (civilní soudy)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368251-25D7-4063-83C9-D9D5B6D048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1656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9E398-287A-4FE4-82B9-36B3A6B61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1F049-E669-4EC7-BD7E-089BF7D60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CF668-D27C-4E5D-BB6A-42D37008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27BA2A-FFFA-455A-BBED-422593D6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185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hovoříme o </a:t>
            </a:r>
            <a:r>
              <a:rPr lang="cs-CZ" sz="2400" dirty="0">
                <a:solidFill>
                  <a:schemeClr val="tx2"/>
                </a:solidFill>
              </a:rPr>
              <a:t>článcích soudní soustavy </a:t>
            </a:r>
            <a:r>
              <a:rPr lang="cs-CZ" sz="2400" dirty="0"/>
              <a:t>(čtyři články)</a:t>
            </a:r>
          </a:p>
          <a:p>
            <a:r>
              <a:rPr lang="cs-CZ" sz="2400" dirty="0"/>
              <a:t>stejná je i </a:t>
            </a:r>
            <a:r>
              <a:rPr lang="cs-CZ" sz="2400" dirty="0">
                <a:solidFill>
                  <a:schemeClr val="tx2"/>
                </a:solidFill>
              </a:rPr>
              <a:t>u trestních soudů </a:t>
            </a:r>
          </a:p>
          <a:p>
            <a:r>
              <a:rPr lang="cs-CZ" sz="2400" dirty="0"/>
              <a:t>pozor na terminologii: </a:t>
            </a:r>
          </a:p>
          <a:p>
            <a:pPr lvl="1"/>
            <a:r>
              <a:rPr lang="cs-CZ" sz="1600" dirty="0"/>
              <a:t>okresní soud: v Brně se nazývá Městský soud v Brně</a:t>
            </a:r>
          </a:p>
          <a:p>
            <a:pPr lvl="1"/>
            <a:r>
              <a:rPr lang="cs-CZ" sz="1600" dirty="0"/>
              <a:t>okresní soud: v Praze jsou to obvodní soudy</a:t>
            </a:r>
          </a:p>
          <a:p>
            <a:pPr lvl="1"/>
            <a:r>
              <a:rPr lang="cs-CZ" sz="1600" dirty="0"/>
              <a:t>krajský soud: v Praze je to Městský soud</a:t>
            </a:r>
          </a:p>
          <a:p>
            <a:r>
              <a:rPr lang="cs-CZ" sz="2400" dirty="0"/>
              <a:t>neplést s tzv. instancí (stupněm) – soustava soudů v ČR je </a:t>
            </a:r>
            <a:r>
              <a:rPr lang="cs-CZ" sz="2400" dirty="0">
                <a:solidFill>
                  <a:schemeClr val="tx2"/>
                </a:solidFill>
              </a:rPr>
              <a:t>dvouinstanční </a:t>
            </a:r>
            <a:r>
              <a:rPr lang="cs-CZ" sz="2400" dirty="0"/>
              <a:t>– proti rozhodnutí soudu prvního stupně je možné využít </a:t>
            </a:r>
            <a:r>
              <a:rPr lang="cs-CZ" sz="2400" dirty="0">
                <a:solidFill>
                  <a:schemeClr val="tx2"/>
                </a:solidFill>
              </a:rPr>
              <a:t>řádný opravný prostředek</a:t>
            </a:r>
            <a:r>
              <a:rPr lang="cs-CZ" sz="2400" dirty="0"/>
              <a:t>, kterým je </a:t>
            </a:r>
            <a:r>
              <a:rPr lang="cs-CZ" sz="2400" dirty="0">
                <a:solidFill>
                  <a:schemeClr val="tx2"/>
                </a:solidFill>
              </a:rPr>
              <a:t>odvolání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dovolání </a:t>
            </a:r>
            <a:r>
              <a:rPr lang="cs-CZ" sz="2400" dirty="0"/>
              <a:t>je </a:t>
            </a:r>
            <a:r>
              <a:rPr lang="cs-CZ" sz="2400" dirty="0">
                <a:solidFill>
                  <a:schemeClr val="tx2"/>
                </a:solidFill>
              </a:rPr>
              <a:t>mimořádný</a:t>
            </a:r>
            <a:r>
              <a:rPr lang="cs-CZ" sz="2400" dirty="0"/>
              <a:t> opravný prostředek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42507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5024B-0B6E-433E-89D5-87009E7AF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221E6-CBB4-435B-B29E-ED00984AC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1017E0-485C-4924-A8D5-370313FD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04212"/>
            <a:ext cx="10753200" cy="451576"/>
          </a:xfrm>
        </p:spPr>
        <p:txBody>
          <a:bodyPr/>
          <a:lstStyle/>
          <a:p>
            <a:r>
              <a:rPr lang="cs-CZ" sz="3200" dirty="0"/>
              <a:t>Doplnění k organizaci soudní soustavy (civilní soudy, platí i pro trestní)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82CF6-CB82-4898-8C2C-25D09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25388"/>
            <a:ext cx="10753200" cy="44733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Nejvyšší soud</a:t>
            </a:r>
          </a:p>
          <a:p>
            <a:pPr lvl="1"/>
            <a:r>
              <a:rPr lang="cs-CZ" sz="1600" dirty="0"/>
              <a:t>je jen jeden v Brně</a:t>
            </a:r>
          </a:p>
          <a:p>
            <a:pPr lvl="1"/>
            <a:r>
              <a:rPr lang="cs-CZ" sz="1600" dirty="0"/>
              <a:t>kolegia – občanské, obchodní, trestní </a:t>
            </a:r>
          </a:p>
          <a:p>
            <a:pPr lvl="1"/>
            <a:r>
              <a:rPr lang="cs-CZ" sz="1600" dirty="0"/>
              <a:t>rozhoduje o dovoláních, sjednocuje rozhodnutí soudů (tzv. judikaturu) </a:t>
            </a:r>
          </a:p>
          <a:p>
            <a:r>
              <a:rPr lang="cs-CZ" sz="2400" dirty="0"/>
              <a:t>vrchní soudy</a:t>
            </a:r>
          </a:p>
          <a:p>
            <a:pPr lvl="1"/>
            <a:r>
              <a:rPr lang="cs-CZ" sz="1600" dirty="0"/>
              <a:t>jsou dva – Praha a Olomouc</a:t>
            </a:r>
          </a:p>
          <a:p>
            <a:pPr lvl="1"/>
            <a:r>
              <a:rPr lang="cs-CZ" sz="1600" dirty="0"/>
              <a:t>rozhodují v tříčlenných senátech, jsou to odvolací soudy tam, kde v prvním stupni rozhoduje krajský soud</a:t>
            </a:r>
          </a:p>
          <a:p>
            <a:r>
              <a:rPr lang="cs-CZ" sz="2400" dirty="0"/>
              <a:t>krajské soudy</a:t>
            </a:r>
          </a:p>
          <a:p>
            <a:pPr lvl="1"/>
            <a:r>
              <a:rPr lang="cs-CZ" sz="1600" dirty="0"/>
              <a:t>někdy rozhodují v 1. stupni (samosoudce), někdy jako odvolací soudy (tříčlenný senát)</a:t>
            </a:r>
          </a:p>
          <a:p>
            <a:pPr lvl="1"/>
            <a:r>
              <a:rPr lang="cs-CZ" sz="1600" dirty="0"/>
              <a:t>8 v ČR (2 v Praze, České Budějovice, Plzeň, Ústí nad Labem, Hradec Králové, Brno, Ostrava)</a:t>
            </a:r>
          </a:p>
          <a:p>
            <a:r>
              <a:rPr lang="cs-CZ" sz="2400" dirty="0"/>
              <a:t>okresní soudy</a:t>
            </a:r>
          </a:p>
          <a:p>
            <a:r>
              <a:rPr lang="cs-CZ" sz="2400" dirty="0"/>
              <a:t>obecně: u soudu bývá předseda, místopředseda (místopředsedové), další soudci a někde přísedící (jen okresní, krajské soudy v určených případech)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98C202C-3C76-4B88-AD59-3C587FDB5D56}"/>
              </a:ext>
            </a:extLst>
          </p:cNvPr>
          <p:cNvSpPr txBox="1">
            <a:spLocks/>
          </p:cNvSpPr>
          <p:nvPr/>
        </p:nvSpPr>
        <p:spPr>
          <a:xfrm>
            <a:off x="718800" y="5988637"/>
            <a:ext cx="10753200" cy="49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Ústavní soud – stojí mimo soustavu obecných soudů!</a:t>
            </a:r>
          </a:p>
          <a:p>
            <a:pPr lvl="1"/>
            <a:endParaRPr lang="cs-CZ" sz="1600" kern="0" dirty="0"/>
          </a:p>
          <a:p>
            <a:pPr marL="324000" lvl="1" indent="0">
              <a:buFont typeface="Arial" panose="020B0604020202020204" pitchFamily="34" charset="0"/>
              <a:buNone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9374670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DE375-51C1-4FAC-AAA9-4F21A9574B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54933-4134-475A-AE7F-AD365061A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398EC6-80F6-4D04-ADD7-8872951A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Příslušnost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B14F77-E788-4935-AED3-73FE7455E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98452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</a:t>
            </a:r>
            <a:r>
              <a:rPr lang="cs-CZ" sz="2400" dirty="0"/>
              <a:t>vymezení okruhu působnosti mezi soudy navzájem (mezi soudy hledáme konkrétní soud, který věc rozhodne)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B3F087-90CB-4FB6-B874-1761A53DE136}"/>
              </a:ext>
            </a:extLst>
          </p:cNvPr>
          <p:cNvGraphicFramePr/>
          <p:nvPr/>
        </p:nvGraphicFramePr>
        <p:xfrm>
          <a:off x="1984375" y="2838450"/>
          <a:ext cx="7045325" cy="329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378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7B7CA-1A6D-4C69-960D-3B855EBC8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136640-3730-4C40-A55A-2F518079A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26856-5DC9-4D0F-9931-5D71D95F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8396EC-5DDA-4BB1-8D44-283217B4E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94642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který soud rozhoduje v 1. stupni v konkrétní věci</a:t>
            </a:r>
          </a:p>
          <a:p>
            <a:r>
              <a:rPr lang="cs-CZ" sz="2400" dirty="0"/>
              <a:t>pokud jde o civilní soudnictví (stejně je to i v trestním soudnictví):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839C00-14BB-4B57-AF63-4FDD2C8BA649}"/>
              </a:ext>
            </a:extLst>
          </p:cNvPr>
          <p:cNvGraphicFramePr/>
          <p:nvPr/>
        </p:nvGraphicFramePr>
        <p:xfrm>
          <a:off x="2413000" y="2905125"/>
          <a:ext cx="6608000" cy="33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4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43F9F-E63A-4EA4-8FC4-D16BFAB50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CA6D31-79B3-4C22-9BC0-D9DEE14FF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FA95DE-44F5-4759-A029-6FEA5A90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90" y="1525651"/>
            <a:ext cx="11719419" cy="451576"/>
          </a:xfrm>
        </p:spPr>
        <p:txBody>
          <a:bodyPr/>
          <a:lstStyle/>
          <a:p>
            <a:r>
              <a:rPr lang="cs-CZ" sz="4800" i="1" dirty="0"/>
              <a:t>To, co se dnes učíme, nemusí zítra platit</a:t>
            </a:r>
          </a:p>
        </p:txBody>
      </p:sp>
      <p:pic>
        <p:nvPicPr>
          <p:cNvPr id="1026" name="Picture 2" descr="Poslanci schválili nová pravidla sněmovních voleb | ČeskéNoviny.cz">
            <a:extLst>
              <a:ext uri="{FF2B5EF4-FFF2-40B4-BE49-F238E27FC236}">
                <a16:creationId xmlns:a16="http://schemas.microsoft.com/office/drawing/2014/main" id="{A375B176-8709-49C4-BDB0-7DD5E9AB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53" y="2391916"/>
            <a:ext cx="4712822" cy="31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620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2711C-B6C5-4883-BF86-ABBC918B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3994F6-E154-4305-A9B6-B5DCD6899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0D9118-58CE-4B97-8A95-D39D9428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61D258-B7EA-4C05-9D79-811C8E0F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8"/>
            <a:ext cx="10753200" cy="41233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který konkrétní soud v kterém místě rozhodne v rámci jednoho článku</a:t>
            </a:r>
          </a:p>
          <a:p>
            <a:r>
              <a:rPr lang="cs-CZ" sz="2400" dirty="0"/>
              <a:t>Městský soud v Brně, Obvodní soud Praha 3, Okresní soud Břeclav, Okresní soud Most, Okresní soud Trutnov, Krajský soud v Plzni, Krajský soud v Ostravě atd.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obecná příslušnost </a:t>
            </a:r>
            <a:r>
              <a:rPr lang="cs-CZ" sz="2400" dirty="0"/>
              <a:t>(základní pravidlo):</a:t>
            </a:r>
          </a:p>
          <a:p>
            <a:pPr lvl="1"/>
            <a:r>
              <a:rPr lang="cs-CZ" dirty="0"/>
              <a:t>pro OSŘ: obecný soud žalovaného – u FO: bydliště, u PO: sídlo</a:t>
            </a:r>
          </a:p>
          <a:p>
            <a:pPr lvl="1"/>
            <a:r>
              <a:rPr lang="cs-CZ" dirty="0"/>
              <a:t>pro ZZŘS obecný soud osoby, v jejímž zájmu se řízení koná</a:t>
            </a:r>
          </a:p>
          <a:p>
            <a:pPr lvl="1"/>
            <a:r>
              <a:rPr lang="cs-CZ" dirty="0"/>
              <a:t>zákon pamatuje na další různé situace </a:t>
            </a:r>
          </a:p>
          <a:p>
            <a:r>
              <a:rPr lang="cs-CZ" sz="2400" dirty="0"/>
              <a:t>jsou i další pravidla (fakultativní příslušnost, obligatorní příslušnost, prorogace, delegace atd.) </a:t>
            </a:r>
          </a:p>
        </p:txBody>
      </p:sp>
    </p:spTree>
    <p:extLst>
      <p:ext uri="{BB962C8B-B14F-4D97-AF65-F5344CB8AC3E}">
        <p14:creationId xmlns:p14="http://schemas.microsoft.com/office/powerpoint/2010/main" val="31083382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42C722-02BA-4970-831A-6A8F69A28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E5A9D0-B4B6-4F24-8122-B127D2CE7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DEA504-7AE1-4C31-8514-94A21CDD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92D7B1-AE17-403D-9662-EC1D57F1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55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který soud rozhoduje o opravném prostředku</a:t>
            </a:r>
          </a:p>
          <a:p>
            <a:r>
              <a:rPr lang="cs-CZ" sz="2400" dirty="0">
                <a:solidFill>
                  <a:schemeClr val="tx2"/>
                </a:solidFill>
              </a:rPr>
              <a:t>odvolání</a:t>
            </a:r>
            <a:r>
              <a:rPr lang="cs-CZ" sz="2400" dirty="0"/>
              <a:t> (řádný opravný prostředek) – vyšší článek soudní soustavy – záleží, u koho se začíná</a:t>
            </a:r>
          </a:p>
          <a:p>
            <a:pPr lvl="1"/>
            <a:r>
              <a:rPr lang="cs-CZ" sz="1600" dirty="0"/>
              <a:t>v 1. stupni rozhoduje okresní soud, pak o odvolání rozhoduje krajský soud</a:t>
            </a:r>
          </a:p>
          <a:p>
            <a:pPr lvl="1"/>
            <a:r>
              <a:rPr lang="cs-CZ" sz="1600" dirty="0"/>
              <a:t>v 1. stupni rozhoduje krajský soud, pak o odvolání rozhoduje vrchní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dovolání</a:t>
            </a:r>
            <a:r>
              <a:rPr lang="cs-CZ" sz="2400" dirty="0"/>
              <a:t> (mimořádný opravný prostředek) – Nejvyšší soud</a:t>
            </a:r>
          </a:p>
          <a:p>
            <a:pPr lvl="1"/>
            <a:r>
              <a:rPr lang="cs-CZ" sz="1600" dirty="0"/>
              <a:t>prvně musí být rozhodnuto o odvolání, pak teprve je možné podat dovolání</a:t>
            </a:r>
          </a:p>
          <a:p>
            <a:pPr lvl="1"/>
            <a:r>
              <a:rPr lang="cs-CZ" sz="1600" dirty="0"/>
              <a:t>je jedno, který soud řešil dovolání (zda krajský, či vrchní) – o dovolání rozhoduje vždy Nejvyšší soud</a:t>
            </a:r>
          </a:p>
          <a:p>
            <a:pPr lvl="1"/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E4E85196-26C2-4660-95C1-2B067BDF1A67}"/>
              </a:ext>
            </a:extLst>
          </p:cNvPr>
          <p:cNvSpPr txBox="1">
            <a:spLocks/>
          </p:cNvSpPr>
          <p:nvPr/>
        </p:nvSpPr>
        <p:spPr>
          <a:xfrm>
            <a:off x="720000" y="4851248"/>
            <a:ext cx="10753200" cy="895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mimořádné opravné prostředky – kromě dovolání také </a:t>
            </a:r>
            <a:r>
              <a:rPr lang="cs-CZ" sz="2400" kern="0" dirty="0">
                <a:solidFill>
                  <a:schemeClr val="tx2"/>
                </a:solidFill>
              </a:rPr>
              <a:t>žaloba na obnovu řízení</a:t>
            </a:r>
            <a:r>
              <a:rPr lang="cs-CZ" sz="2400" kern="0" dirty="0"/>
              <a:t> a </a:t>
            </a:r>
            <a:r>
              <a:rPr lang="cs-CZ" sz="2400" kern="0" dirty="0">
                <a:solidFill>
                  <a:schemeClr val="tx2"/>
                </a:solidFill>
              </a:rPr>
              <a:t>žaloba pro zmatečnost </a:t>
            </a:r>
            <a:r>
              <a:rPr lang="cs-CZ" sz="2400" kern="0" dirty="0"/>
              <a:t>– ale tyto mají jiný režim 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1201021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158B7F-EF1B-44E2-8AC6-8BA9237B8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48C4E3-4729-41CA-9D0C-D91A62F84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7BC0F4-9810-4B89-AFD5-F8FBD4BC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zjistíme, kde se budeme soudit?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C1D510-CE52-4A97-B611-98EA3221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13244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zákon č. 6/2002 Sb., o soudech, soudcích, přísedících a státní správě soudů</a:t>
            </a:r>
          </a:p>
          <a:p>
            <a:r>
              <a:rPr lang="cs-CZ" sz="2400" dirty="0"/>
              <a:t>obsahuje přílohu se všemi obcemi v ČR a přiřazení k soudům </a:t>
            </a:r>
          </a:p>
          <a:p>
            <a:r>
              <a:rPr lang="cs-CZ" sz="2400" dirty="0">
                <a:hlinkClick r:id="rId2"/>
              </a:rPr>
              <a:t>https://www.zakonyprolidi.cz/cs/2002-6</a:t>
            </a:r>
            <a:r>
              <a:rPr lang="cs-CZ" sz="2400" dirty="0"/>
              <a:t> 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975014B-6C6E-47E0-9E7A-4F5376CFBB11}"/>
              </a:ext>
            </a:extLst>
          </p:cNvPr>
          <p:cNvSpPr txBox="1">
            <a:spLocks/>
          </p:cNvSpPr>
          <p:nvPr/>
        </p:nvSpPr>
        <p:spPr>
          <a:xfrm>
            <a:off x="720000" y="3106449"/>
            <a:ext cx="10753200" cy="3031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i="1" kern="0" dirty="0"/>
              <a:t>Pan Novák (bydliště v Kořenci) půjčil svému známému panu Dvořákovi (bydliště v Šebetově) 15 000 Kč, které pan Dvořák dodnes ani po výzvách nevrátil. Pan Novák chce pana Dvořáka žalovat. </a:t>
            </a:r>
          </a:p>
          <a:p>
            <a:pPr>
              <a:lnSpc>
                <a:spcPct val="100000"/>
              </a:lnSpc>
            </a:pPr>
            <a:r>
              <a:rPr lang="cs-CZ" sz="2400" kern="0" dirty="0"/>
              <a:t>v 1. stupni bude příslušný okresní soud – který – zjistíme z přílohy: Okresní soud v Blansku</a:t>
            </a:r>
          </a:p>
          <a:p>
            <a:pPr>
              <a:lnSpc>
                <a:spcPct val="100000"/>
              </a:lnSpc>
            </a:pPr>
            <a:r>
              <a:rPr lang="cs-CZ" sz="2400" kern="0" dirty="0"/>
              <a:t>v 2. stupni bude příslušný krajský soud – který – zjistíme z přílohy: Krajský soud v Brně</a:t>
            </a:r>
          </a:p>
          <a:p>
            <a:pPr>
              <a:lnSpc>
                <a:spcPct val="100000"/>
              </a:lnSpc>
            </a:pPr>
            <a:r>
              <a:rPr lang="cs-CZ" sz="2400" kern="0" dirty="0"/>
              <a:t>dovolání bude řešit Nejvyšší soud v Brně </a:t>
            </a:r>
          </a:p>
        </p:txBody>
      </p:sp>
    </p:spTree>
    <p:extLst>
      <p:ext uri="{BB962C8B-B14F-4D97-AF65-F5344CB8AC3E}">
        <p14:creationId xmlns:p14="http://schemas.microsoft.com/office/powerpoint/2010/main" val="14544236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8E273-AE9C-4E49-ADE8-5A01122711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2F96B5-BA29-41DC-8676-6D2D0B2A9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2D51F6-C77E-4BBC-91B1-406BABB1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7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FF07DB-EEE1-4B6B-AA2A-97C3A42A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60873"/>
          </a:xfrm>
        </p:spPr>
        <p:txBody>
          <a:bodyPr/>
          <a:lstStyle/>
          <a:p>
            <a:pPr marL="720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Uveďte, s pomocí přílohy k zákonu č. 6/2002 Sb., o soudech, soudcích, přísedících a státní správě soudů, který konkrétní soud v rámci ČR bude příslušný rozhodovat níže uvedenou věc v prvním stupni, který soud bude rozhodovat o odvolání a který soud bude rozhodovat o dovolání v případě, že budete žalováni Vy, pokud se dopustíte sporu, který řeší civilní soudy.  </a:t>
            </a:r>
          </a:p>
          <a:p>
            <a:pPr marL="72000" indent="0">
              <a:buNone/>
            </a:pPr>
            <a:endParaRPr lang="cs-CZ" sz="2000" dirty="0"/>
          </a:p>
          <a:p>
            <a:pPr marL="529200" indent="-457200">
              <a:buFont typeface="+mj-lt"/>
              <a:buAutoNum type="alphaLcParenR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412246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E75818-C246-44B7-9C71-24E66A34E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6E5031-305A-497E-9473-FCF692D4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7EB4A5-E575-4188-A9CF-DE6AC933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Související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9E32DF-79F6-440C-9B8A-B70B73DA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33640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samosoudce</a:t>
            </a:r>
            <a:r>
              <a:rPr lang="cs-CZ" sz="2400" dirty="0"/>
              <a:t> – soudce rozhoduje sám (předseda senátu)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senát</a:t>
            </a:r>
            <a:r>
              <a:rPr lang="cs-CZ" sz="2400" dirty="0"/>
              <a:t> – tvoří soudci z povolání, v zákonem vymezených případech, často tříčlenné senáty (předseda senátu a 2 soudci)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přísedící</a:t>
            </a:r>
            <a:r>
              <a:rPr lang="cs-CZ" sz="2400" dirty="0"/>
              <a:t> – účast laického prvku při rozhodování, jen v zákonem vymezených případech (pracovněprávní vztahy při rozhodování v 1. stupni, některé trestní věci, kde rozhoduje krajský soud v 1. stupni)</a:t>
            </a:r>
          </a:p>
          <a:p>
            <a:pPr lvl="1"/>
            <a:r>
              <a:rPr lang="cs-CZ" sz="1600" dirty="0"/>
              <a:t>občan ČR, svéprávný, bezúhonný, věk 30 let, poskytuje jisté záruky – nemusí to být právník, má to být laik </a:t>
            </a:r>
          </a:p>
          <a:p>
            <a:pPr lvl="1"/>
            <a:r>
              <a:rPr lang="cs-CZ" sz="1600" dirty="0"/>
              <a:t>často diskutovaná otázka, jaká je role přísedících 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7AC42BD-EAFB-3B58-543A-C1AF95975B53}"/>
              </a:ext>
            </a:extLst>
          </p:cNvPr>
          <p:cNvSpPr/>
          <p:nvPr/>
        </p:nvSpPr>
        <p:spPr bwMode="auto">
          <a:xfrm>
            <a:off x="6755908" y="720000"/>
            <a:ext cx="2583402" cy="824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37880060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82712-6723-4D9F-B546-0F57B5FBB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5D80B-6595-4F22-B394-A1A48AC8D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8AB9DD-5AA9-4547-807B-D8E00A3F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v civilním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97F9DE-18FA-43D1-914F-5CB27714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6743"/>
            <a:ext cx="10753200" cy="182123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žalobce, žalovaný </a:t>
            </a:r>
            <a:r>
              <a:rPr lang="cs-CZ" sz="2400" dirty="0"/>
              <a:t>– ve sporném řízení (OSŘ)</a:t>
            </a:r>
          </a:p>
          <a:p>
            <a:r>
              <a:rPr lang="cs-CZ" sz="1800" b="0" i="0" dirty="0">
                <a:solidFill>
                  <a:srgbClr val="000000"/>
                </a:solidFill>
                <a:effectLst/>
              </a:rPr>
              <a:t>navrhovatel a ten, o jehož právech nebo povinnostech má být v řízení jednáno – v nesporném řízení (ZZŘS)</a:t>
            </a:r>
          </a:p>
          <a:p>
            <a:r>
              <a:rPr lang="cs-CZ" sz="1800" dirty="0">
                <a:solidFill>
                  <a:srgbClr val="000000"/>
                </a:solidFill>
              </a:rPr>
              <a:t>navrhovatel a ten, kterého zákon za účastníka označuje – v nesporném řízení (ZZŘS) </a:t>
            </a:r>
            <a:endParaRPr lang="cs-CZ" sz="1800" dirty="0"/>
          </a:p>
          <a:p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5297FE3-0544-418D-AD5D-0E5CDD7E2BDE}"/>
              </a:ext>
            </a:extLst>
          </p:cNvPr>
          <p:cNvSpPr txBox="1">
            <a:spLocks/>
          </p:cNvSpPr>
          <p:nvPr/>
        </p:nvSpPr>
        <p:spPr>
          <a:xfrm>
            <a:off x="719400" y="3429000"/>
            <a:ext cx="10753200" cy="3204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chemeClr val="tx2"/>
                </a:solidFill>
              </a:rPr>
              <a:t>žaloba</a:t>
            </a:r>
            <a:r>
              <a:rPr lang="cs-CZ" sz="2400" kern="0" dirty="0"/>
              <a:t> = procesní úkon, jejím doručením soudu se zahajuje soudní řízení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rozsudek</a:t>
            </a:r>
            <a:r>
              <a:rPr lang="cs-CZ" sz="2400" kern="0" dirty="0"/>
              <a:t> = forma rozhodnutí soudu, kdy soud rozhodne v tzv. věci samé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usnesení </a:t>
            </a:r>
            <a:r>
              <a:rPr lang="cs-CZ" sz="2400" kern="0" dirty="0"/>
              <a:t>= forma rozhodnutí soudu tam, kde se nevydává rozsudek – kde to stanoví zákon  </a:t>
            </a:r>
            <a:r>
              <a:rPr lang="cs-CZ" sz="2000" kern="0" dirty="0"/>
              <a:t>(procesní záležitosti – např. doplnit/opravit podání, ustanovení opatrovníka, uložení pořádkové pokuty, předběžná opatření, schválení míru, zastavení řízení) 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platební rozkaz </a:t>
            </a:r>
            <a:r>
              <a:rPr lang="cs-CZ" sz="2400" kern="0" dirty="0"/>
              <a:t>= rozhodnutí ve zkráceném řízení, jde o právo na zaplacení peněžité částky; lze podat </a:t>
            </a:r>
            <a:r>
              <a:rPr lang="cs-CZ" sz="2400" kern="0" dirty="0">
                <a:solidFill>
                  <a:schemeClr val="tx2"/>
                </a:solidFill>
              </a:rPr>
              <a:t>odpor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63E059B-D292-E1C8-53D0-399B5FF207B9}"/>
              </a:ext>
            </a:extLst>
          </p:cNvPr>
          <p:cNvSpPr/>
          <p:nvPr/>
        </p:nvSpPr>
        <p:spPr bwMode="auto">
          <a:xfrm>
            <a:off x="7759085" y="508147"/>
            <a:ext cx="2583402" cy="824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36280182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DF61BE-0681-4AEA-8A67-5A37DCF83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7781D6-1B71-49F1-A56C-76311E11E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ED0026-54A2-40B5-BF4D-8700E4A2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soud</a:t>
            </a:r>
          </a:p>
        </p:txBody>
      </p:sp>
      <p:pic>
        <p:nvPicPr>
          <p:cNvPr id="1026" name="Picture 2" descr="Nejvyšší soud České republiky – Wikipedie">
            <a:extLst>
              <a:ext uri="{FF2B5EF4-FFF2-40B4-BE49-F238E27FC236}">
                <a16:creationId xmlns:a16="http://schemas.microsoft.com/office/drawing/2014/main" id="{DBF7FC0D-0D8C-4BF3-B4C7-C2370DF62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42" y="2153770"/>
            <a:ext cx="4568265" cy="27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07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E4117-1B9B-4784-AD4B-9EBB35D2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0A7B08-DA33-4095-A485-C46C834D9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5D614F-FC45-4A20-92B6-117A8E77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Trestní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10730488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BD416A-DCE3-4BAD-8851-3A6F00346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6459C6-257C-4BEB-A876-86A6E3B9B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62192F-225C-4B2A-B98F-3CBF5082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Trestní soudnictví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7A92AD-661C-4698-8105-BDF4A2DE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6813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pravomoc trestních soudů </a:t>
            </a:r>
            <a:r>
              <a:rPr lang="cs-CZ" sz="2400" dirty="0"/>
              <a:t>– řeší vinu a trest (opatření)</a:t>
            </a:r>
          </a:p>
          <a:p>
            <a:r>
              <a:rPr lang="cs-CZ" sz="2400" dirty="0"/>
              <a:t>co do </a:t>
            </a:r>
            <a:r>
              <a:rPr lang="cs-CZ" sz="2400" dirty="0">
                <a:solidFill>
                  <a:schemeClr val="tx2"/>
                </a:solidFill>
              </a:rPr>
              <a:t>organizace soudů</a:t>
            </a:r>
            <a:r>
              <a:rPr lang="cs-CZ" sz="2400" dirty="0"/>
              <a:t>, je soustava stejná – 4 články – okresní, krajské, vrchní soudy a Nejvyšší soud (jiné pojmosloví v Praze a Brně) – platí i pro počty soudů</a:t>
            </a:r>
          </a:p>
          <a:p>
            <a:r>
              <a:rPr lang="cs-CZ" sz="2400" dirty="0"/>
              <a:t>totéž platí o </a:t>
            </a:r>
            <a:r>
              <a:rPr lang="cs-CZ" sz="2400" dirty="0">
                <a:solidFill>
                  <a:schemeClr val="tx2"/>
                </a:solidFill>
              </a:rPr>
              <a:t>dvouinstančním řízení </a:t>
            </a:r>
            <a:r>
              <a:rPr lang="cs-CZ" sz="2400" dirty="0"/>
              <a:t>(rozhodování v 1. stupni + řádný opravný prostředek – odvolání) </a:t>
            </a:r>
          </a:p>
          <a:p>
            <a:r>
              <a:rPr lang="cs-CZ" sz="2400" dirty="0"/>
              <a:t>jiné je </a:t>
            </a:r>
            <a:r>
              <a:rPr lang="cs-CZ" sz="2400" dirty="0">
                <a:solidFill>
                  <a:schemeClr val="tx2"/>
                </a:solidFill>
              </a:rPr>
              <a:t>určení příslušnosti </a:t>
            </a:r>
            <a:r>
              <a:rPr lang="cs-CZ" sz="2400" dirty="0"/>
              <a:t>(věcné, místní)</a:t>
            </a:r>
          </a:p>
          <a:p>
            <a:r>
              <a:rPr lang="cs-CZ" sz="2400" dirty="0"/>
              <a:t>základní předpis je </a:t>
            </a:r>
            <a:r>
              <a:rPr lang="cs-CZ" sz="2400" dirty="0">
                <a:solidFill>
                  <a:schemeClr val="tx2"/>
                </a:solidFill>
              </a:rPr>
              <a:t>trestní řád</a:t>
            </a:r>
          </a:p>
          <a:p>
            <a:pPr lvl="1"/>
            <a:r>
              <a:rPr lang="cs-CZ" sz="1600" dirty="0"/>
              <a:t>pro mladistvé /od 15 do 18 let/ - </a:t>
            </a:r>
            <a:r>
              <a:rPr lang="cs-CZ" sz="1600" dirty="0">
                <a:solidFill>
                  <a:schemeClr val="tx2"/>
                </a:solidFill>
              </a:rPr>
              <a:t>zákon o soudnictví ve věcech mládeže </a:t>
            </a:r>
            <a:r>
              <a:rPr lang="cs-CZ" sz="1600" dirty="0"/>
              <a:t>(zkráceně)</a:t>
            </a:r>
          </a:p>
          <a:p>
            <a:pPr lvl="1"/>
            <a:r>
              <a:rPr lang="cs-CZ" sz="1600" dirty="0"/>
              <a:t>pro PO: </a:t>
            </a:r>
            <a:r>
              <a:rPr lang="cs-CZ" sz="1600" dirty="0">
                <a:solidFill>
                  <a:schemeClr val="tx2"/>
                </a:solidFill>
              </a:rPr>
              <a:t>zákon o trestní odpovědnosti právnických osob </a:t>
            </a:r>
            <a:r>
              <a:rPr lang="cs-CZ" sz="1600" dirty="0"/>
              <a:t>a řízení proti nim</a:t>
            </a:r>
          </a:p>
        </p:txBody>
      </p:sp>
      <p:graphicFrame>
        <p:nvGraphicFramePr>
          <p:cNvPr id="7" name="Zástupný obsah 5">
            <a:extLst>
              <a:ext uri="{FF2B5EF4-FFF2-40B4-BE49-F238E27FC236}">
                <a16:creationId xmlns:a16="http://schemas.microsoft.com/office/drawing/2014/main" id="{1CB6D2B4-18DD-4AA8-B204-418B8107BC92}"/>
              </a:ext>
            </a:extLst>
          </p:cNvPr>
          <p:cNvGraphicFramePr>
            <a:graphicFrameLocks/>
          </p:cNvGraphicFramePr>
          <p:nvPr/>
        </p:nvGraphicFramePr>
        <p:xfrm>
          <a:off x="7037294" y="4047185"/>
          <a:ext cx="5531223" cy="223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606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D0F0F8-482C-4B0C-9F4F-A886AC0F8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F4B3C7-2249-44C1-B594-0B719B3DC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E2CF3-635B-4C7C-853E-83DDDE5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6E9E5D-AFBF-4304-A59F-2C38F29F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303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okresní soud</a:t>
            </a:r>
          </a:p>
          <a:p>
            <a:pPr lvl="1"/>
            <a:r>
              <a:rPr lang="cs-CZ" sz="1800" dirty="0"/>
              <a:t>1. stupeň, pokud zákon nestanoví něco jiného</a:t>
            </a:r>
          </a:p>
          <a:p>
            <a:r>
              <a:rPr lang="cs-CZ" sz="2400" dirty="0"/>
              <a:t>krajský soud </a:t>
            </a:r>
          </a:p>
          <a:p>
            <a:pPr lvl="1"/>
            <a:r>
              <a:rPr lang="cs-CZ" sz="1600" dirty="0"/>
              <a:t>jako 1. stupeň – trestné činy, za které lze uložit trest odnětí svobody na min. 5 let či výjimečný trest + výslovně vyjmenované případy (i v případě, kdy lze uložit i méně jak 5 let – např. zabití, obchodování s lidmi, podpora a propagace terorismu – tříčlenný senát (předseda senátu a 2 přísedící)</a:t>
            </a:r>
          </a:p>
          <a:p>
            <a:pPr lvl="1"/>
            <a:r>
              <a:rPr lang="cs-CZ" sz="1600" dirty="0"/>
              <a:t>jinak rozhoduje jako odvolací soud proti rozhodnutím okresních soudů – tříčlenný senát (předseda senátu a 2 soudci z povolání)</a:t>
            </a:r>
          </a:p>
        </p:txBody>
      </p:sp>
    </p:spTree>
    <p:extLst>
      <p:ext uri="{BB962C8B-B14F-4D97-AF65-F5344CB8AC3E}">
        <p14:creationId xmlns:p14="http://schemas.microsoft.com/office/powerpoint/2010/main" val="37058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C3E7A3-9DD3-4F10-B628-106F2CDAD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6D955-238C-4819-B850-2B1C58BD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6768B-ADFF-4708-BD3C-0F143BC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35" y="1092966"/>
            <a:ext cx="10753200" cy="451576"/>
          </a:xfrm>
        </p:spPr>
        <p:txBody>
          <a:bodyPr/>
          <a:lstStyle/>
          <a:p>
            <a:pPr algn="ctr"/>
            <a:r>
              <a:rPr lang="cs-CZ" sz="4800" i="1" dirty="0"/>
              <a:t>Barbara a Alexandr fakt ne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35E8A4-4DDC-4B63-8482-8A4A786C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59" y="1772893"/>
            <a:ext cx="4533425" cy="25387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5537F3-3AD2-48C2-AA8D-11DBF09EF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3" y="4367262"/>
            <a:ext cx="9882231" cy="15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3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3A2421-AECC-453F-806A-2D31907A3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562F-92E4-4806-99E6-D5E9891E2B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EF4188-5EE1-47F3-AC47-BD72F6A2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848F0D-F203-48FB-9573-245DFE2C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9517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tam, kde byl trestný čin spáchán</a:t>
            </a:r>
          </a:p>
          <a:p>
            <a:pPr lvl="1"/>
            <a:r>
              <a:rPr lang="cs-CZ" dirty="0"/>
              <a:t>nelze-li zjistit, nebo byl-li spáchán v cizině – tam, kde obviněný bydlí, pracuje, zdržuje se (u PO sídlo)</a:t>
            </a:r>
          </a:p>
          <a:p>
            <a:pPr lvl="1"/>
            <a:r>
              <a:rPr lang="cs-CZ" dirty="0"/>
              <a:t>nedají se tato místa zjistit, nebo jsou mimo území ČR – tam, kde čin vyšel najevo</a:t>
            </a:r>
          </a:p>
          <a:p>
            <a:r>
              <a:rPr lang="cs-CZ" sz="2400" dirty="0">
                <a:solidFill>
                  <a:schemeClr val="tx2"/>
                </a:solidFill>
              </a:rPr>
              <a:t>mladiství</a:t>
            </a:r>
            <a:r>
              <a:rPr lang="cs-CZ" sz="2400" dirty="0"/>
              <a:t> /15-18 let/ mají jiná pravidla</a:t>
            </a:r>
          </a:p>
          <a:p>
            <a:pPr lvl="1"/>
            <a:r>
              <a:rPr lang="cs-CZ" dirty="0"/>
              <a:t>základní pravidlo bydliště mladistvého – pokud není, tak tam, kde pracuje nebo se zdržuje</a:t>
            </a:r>
          </a:p>
          <a:p>
            <a:pPr lvl="1"/>
            <a:r>
              <a:rPr lang="cs-CZ" dirty="0"/>
              <a:t>tam, kde bylo provinění spácháno – pokud nelze zjistit, tam kde provinění vyšlo najevo</a:t>
            </a:r>
          </a:p>
          <a:p>
            <a:pPr lvl="1"/>
            <a:r>
              <a:rPr lang="cs-CZ" dirty="0"/>
              <a:t>P.S.: provinění = označení pro trestný čin u mladistvých</a:t>
            </a:r>
          </a:p>
          <a:p>
            <a:pPr marL="7200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34568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906E2F-2F19-4EBD-A121-7E579CFFB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EDC3AB-AE6B-4B9F-A7DC-C308B6ADB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99E68-7E69-4D9A-AFD3-55B4783C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88FD04-FEEC-45E3-85F6-86F32E69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550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stejná jako u civilních soudů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odvolání</a:t>
            </a:r>
            <a:r>
              <a:rPr lang="cs-CZ" sz="2400" dirty="0"/>
              <a:t> (řádný opravný prostředek) – vyšší článek soudní soustavy – záleží, u koho se začíná</a:t>
            </a:r>
          </a:p>
          <a:p>
            <a:pPr lvl="1"/>
            <a:r>
              <a:rPr lang="cs-CZ" sz="1600" dirty="0"/>
              <a:t>v 1. stupni rozhoduje okresní soud, pak o odvolání rozhoduje krajský soud</a:t>
            </a:r>
          </a:p>
          <a:p>
            <a:pPr lvl="1"/>
            <a:r>
              <a:rPr lang="cs-CZ" sz="1600" dirty="0"/>
              <a:t>v 1. stupni rozhoduje krajský soud, pak o odvolání rozhoduje vrchní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dovolání</a:t>
            </a:r>
            <a:r>
              <a:rPr lang="cs-CZ" sz="2400" dirty="0"/>
              <a:t> (mimořádný opravný prostředek) – Nejvyšší soud</a:t>
            </a:r>
          </a:p>
          <a:p>
            <a:pPr lvl="1"/>
            <a:r>
              <a:rPr lang="cs-CZ" sz="1600" dirty="0"/>
              <a:t>prvně musí být rozhodnuto o odvolání, pak teprve je možné podat dovolání</a:t>
            </a:r>
          </a:p>
          <a:p>
            <a:pPr lvl="1"/>
            <a:r>
              <a:rPr lang="cs-CZ" sz="1600" dirty="0"/>
              <a:t>je jedno, který soud řešil dovolání (zda krajský, či vrchní) – o dovolání rozhoduje Nejvyšší soud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5557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41CCAB-94AA-4706-866E-B8BDE2E5E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F01961-3B54-4A02-AAB1-3EDCFE9B2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32B44C-4296-475D-BE6D-5D98AAC0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v trestním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194F6E-EF67-420F-BF50-73972D1D9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48"/>
            <a:ext cx="10753200" cy="475115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podezřelý</a:t>
            </a:r>
            <a:r>
              <a:rPr lang="cs-CZ" sz="2400" dirty="0"/>
              <a:t> – dokud není zahájeno trestní stíhání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obviněný</a:t>
            </a:r>
            <a:r>
              <a:rPr lang="cs-CZ" sz="2400" dirty="0"/>
              <a:t> – od zahájení trestního stíhání do nařízení hlavního líčení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obžalovaný</a:t>
            </a:r>
            <a:r>
              <a:rPr lang="cs-CZ" sz="2400" dirty="0"/>
              <a:t> – po nařízení hlavního líčení do vydání odsuzujícího rozsudku</a:t>
            </a:r>
          </a:p>
          <a:p>
            <a:r>
              <a:rPr lang="cs-CZ" sz="2400" dirty="0">
                <a:solidFill>
                  <a:schemeClr val="tx2"/>
                </a:solidFill>
              </a:rPr>
              <a:t>odsouzený</a:t>
            </a:r>
            <a:r>
              <a:rPr lang="cs-CZ" sz="2400" dirty="0"/>
              <a:t> – od vydání rozsudku, kterým se osoba odsuzuje (a nabytí právní moci), resp. od vydání trestního příkazu, kterým se osoba odsuzuje</a:t>
            </a:r>
          </a:p>
          <a:p>
            <a:r>
              <a:rPr lang="cs-CZ" sz="2400" dirty="0">
                <a:solidFill>
                  <a:schemeClr val="tx2"/>
                </a:solidFill>
              </a:rPr>
              <a:t>orgány činné v trestním řízení </a:t>
            </a:r>
            <a:r>
              <a:rPr lang="cs-CZ" sz="2400" dirty="0"/>
              <a:t>= soud, státní zástupce a policejní orgán </a:t>
            </a:r>
          </a:p>
          <a:p>
            <a:r>
              <a:rPr lang="cs-CZ" sz="2400" dirty="0">
                <a:solidFill>
                  <a:schemeClr val="tx2"/>
                </a:solidFill>
              </a:rPr>
              <a:t>mladistvý </a:t>
            </a:r>
            <a:r>
              <a:rPr lang="cs-CZ" sz="2400" dirty="0"/>
              <a:t>= 15 až 18 let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trestný čin </a:t>
            </a:r>
            <a:r>
              <a:rPr lang="cs-CZ" sz="2400" dirty="0"/>
              <a:t>=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 protiprávní čin, který trestní zákon označuje za trestný a který vykazuje znaky uvedené v takovém zákoně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provinění</a:t>
            </a:r>
            <a:r>
              <a:rPr lang="cs-CZ" sz="2400" dirty="0">
                <a:solidFill>
                  <a:srgbClr val="000000"/>
                </a:solidFill>
              </a:rPr>
              <a:t> = trestný čin spáchaný mladistvým 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1E0920C-1402-B707-B3EA-54F3AE9F83D2}"/>
              </a:ext>
            </a:extLst>
          </p:cNvPr>
          <p:cNvSpPr/>
          <p:nvPr/>
        </p:nvSpPr>
        <p:spPr bwMode="auto">
          <a:xfrm>
            <a:off x="7759085" y="508147"/>
            <a:ext cx="2583402" cy="824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20374452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C7AE19-E719-4EB4-A1BD-808DBA1AA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B30D01-5D9C-4A19-84FC-808222A3B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1E223C-C906-4074-8B80-2522FF94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v trestním soudnictví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B0353-A928-4086-AC0B-2BFFE40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58920"/>
            <a:ext cx="10753200" cy="467908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rozsudek</a:t>
            </a:r>
            <a:r>
              <a:rPr lang="cs-CZ" sz="2400" dirty="0"/>
              <a:t> = forma rozhodnutí tam, kde to zákon výslovně stanoví (vina, trest)</a:t>
            </a:r>
          </a:p>
          <a:p>
            <a:r>
              <a:rPr lang="cs-CZ" sz="2400" dirty="0">
                <a:solidFill>
                  <a:schemeClr val="tx2"/>
                </a:solidFill>
              </a:rPr>
              <a:t>usnesení</a:t>
            </a:r>
            <a:r>
              <a:rPr lang="cs-CZ" sz="2400" dirty="0"/>
              <a:t> = forma rozhodnutí v ostatních případech (usnesení o zahájení trestního řízení, o zastavení trestního stíhání, o ustanovení opatrovníka, o vydání či zničení věci, o odložení věci, o vazbě atd.)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trestní příkaz </a:t>
            </a:r>
            <a:r>
              <a:rPr lang="cs-CZ" sz="2400" dirty="0"/>
              <a:t>= forma rozhodnutí bez projednání v hlavním líčení, skutkový stav je spolehlivě prokázán opatřenými důkazy; lze podat </a:t>
            </a:r>
            <a:r>
              <a:rPr lang="cs-CZ" sz="2400" dirty="0">
                <a:solidFill>
                  <a:schemeClr val="tx2"/>
                </a:solidFill>
              </a:rPr>
              <a:t>odpor 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obžaloba </a:t>
            </a:r>
            <a:r>
              <a:rPr lang="cs-CZ" sz="2400" dirty="0"/>
              <a:t>= procesní úkon, podává státní zástupce – na základě ní „půjde obviněný k soudu“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návrh na potrestání </a:t>
            </a:r>
            <a:r>
              <a:rPr lang="cs-CZ" sz="2400" dirty="0"/>
              <a:t>= jako obžaloba, ale bez odůvodnění, zjednodušené řízení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65B0BD7-B55C-DECA-68E5-80E6DEE7C06A}"/>
              </a:ext>
            </a:extLst>
          </p:cNvPr>
          <p:cNvSpPr/>
          <p:nvPr/>
        </p:nvSpPr>
        <p:spPr bwMode="auto">
          <a:xfrm>
            <a:off x="8371645" y="378000"/>
            <a:ext cx="2583402" cy="8247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Nemusíte znát</a:t>
            </a:r>
          </a:p>
        </p:txBody>
      </p:sp>
    </p:spTree>
    <p:extLst>
      <p:ext uri="{BB962C8B-B14F-4D97-AF65-F5344CB8AC3E}">
        <p14:creationId xmlns:p14="http://schemas.microsoft.com/office/powerpoint/2010/main" val="35858670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298DED-9484-4F4E-AAB4-A5DA588D4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D7EE6-700B-4E40-94FE-C5D15AC1F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021851F-5E50-4188-B585-8C34AFD3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42856316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EE60BD-8EA1-4EE3-A16C-2D6B21AC6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4AEE39-53FD-49F9-939B-5B12F9216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D3D25-6A4F-45F9-82A5-38806060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AC7685-5478-4EDD-9E68-3429C1DD7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4496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správní řád </a:t>
            </a:r>
            <a:r>
              <a:rPr lang="cs-CZ" sz="2400" dirty="0"/>
              <a:t>– upravuje postup správních orgánů,</a:t>
            </a:r>
            <a:r>
              <a:rPr lang="cs-CZ" sz="2400" dirty="0">
                <a:latin typeface="+mj-lt"/>
              </a:rPr>
              <a:t> po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+mj-lt"/>
              </a:rPr>
              <a:t>kud vykonávají působnost v oblasti veřejné správy</a:t>
            </a:r>
            <a:endParaRPr lang="cs-CZ" sz="2400" dirty="0">
              <a:latin typeface="+mj-lt"/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soudní řád správní </a:t>
            </a:r>
            <a:r>
              <a:rPr lang="cs-CZ" sz="2400" dirty="0"/>
              <a:t>– upravuje pravomoc a příslušnost správních soudů a postup soudů, účastníků a dalších osob ve správním soudnictví </a:t>
            </a:r>
          </a:p>
          <a:p>
            <a:r>
              <a:rPr lang="cs-CZ" sz="2400" dirty="0"/>
              <a:t>odlišná organizace (struktura) soudů</a:t>
            </a:r>
          </a:p>
        </p:txBody>
      </p:sp>
    </p:spTree>
    <p:extLst>
      <p:ext uri="{BB962C8B-B14F-4D97-AF65-F5344CB8AC3E}">
        <p14:creationId xmlns:p14="http://schemas.microsoft.com/office/powerpoint/2010/main" val="24778341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BB950-3636-43FF-9E4F-697AA15F8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CEFE9-9BC5-4395-AA1A-59C6ABA6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8A095-C84D-460C-9495-8A505FA7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správních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487FE6-E415-4F74-B73C-34435C08E45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§ 4 soudního řádu správního (SŘS)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Soudy ve správním soudnictví rozhodují o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žalobách proti rozhodnutím vydaným v oblasti veřejné správy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orgánem moci výkonné, orgánem územního samosprávného celku, jakož i fyzickou nebo právnickou osobou nebo jiným orgánem, pokud jim bylo svěřeno rozhodování o právech a povinnostech fyzických a právnických osob v oblasti veřejné správy, (dále jen "správní orgán"),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proti nečinnosti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před nezákonným zásahem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kompetenčních žalobách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Ve správním soudnictví dále soudy rozhodují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volebních a ve věcech místního a krajského referenda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politických stran a politických hnutí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o </a:t>
            </a:r>
            <a:r>
              <a:rPr lang="cs-CZ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opatření obecné povahy 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nebo jeho částí pro rozpor se zákonem.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8354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D0427D-439F-4BB5-A549-5206A4155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299DF2-B525-4AE5-A9C4-A98B34157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A44E2-E836-404B-855D-2E95F2A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– správní soudnictví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4762EB9-8B15-4381-A995-DBDD112B1C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1530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29CC5-BA0C-40F3-9FBE-1C6F9EA7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3FC70-69D5-4DBE-A6F1-0B7713692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AF17E1-6E47-413A-803D-9D6DA569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BBE789-06B4-49A7-B2A7-C6C488CC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v počátku máte rozhodnutí správního orgánu – ale to není soud (není garance nezávislosti, nestrannosti atd.) </a:t>
            </a:r>
          </a:p>
          <a:p>
            <a:r>
              <a:rPr lang="cs-CZ" sz="2000" dirty="0"/>
              <a:t>v 1. stupni obecně – </a:t>
            </a:r>
            <a:r>
              <a:rPr lang="cs-CZ" sz="2000" dirty="0">
                <a:solidFill>
                  <a:schemeClr val="tx2"/>
                </a:solidFill>
              </a:rPr>
              <a:t>věcná příslušnost </a:t>
            </a:r>
            <a:r>
              <a:rPr lang="cs-CZ" sz="2000" dirty="0"/>
              <a:t>– </a:t>
            </a:r>
            <a:r>
              <a:rPr lang="cs-CZ" sz="2000" dirty="0">
                <a:solidFill>
                  <a:schemeClr val="tx2"/>
                </a:solidFill>
              </a:rPr>
              <a:t>krajský soud </a:t>
            </a:r>
          </a:p>
          <a:p>
            <a:pPr lvl="1"/>
            <a:r>
              <a:rPr lang="cs-CZ" sz="1600" dirty="0"/>
              <a:t>speciální senáty – trojčlenné (předseda senátu a 2 soudci), někdy i samosoudce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není řádný opravný prostředek </a:t>
            </a:r>
            <a:r>
              <a:rPr lang="cs-CZ" sz="2000" dirty="0"/>
              <a:t>– nelze se nikam odvolávat, jsou jen </a:t>
            </a:r>
            <a:r>
              <a:rPr lang="cs-CZ" sz="2000" dirty="0">
                <a:solidFill>
                  <a:schemeClr val="tx2"/>
                </a:solidFill>
              </a:rPr>
              <a:t>mimořádné opravné prostředky – kasační stížnost a obnova řízení </a:t>
            </a:r>
            <a:r>
              <a:rPr lang="cs-CZ" sz="2000" dirty="0"/>
              <a:t>– rozhoduje o nich </a:t>
            </a:r>
            <a:r>
              <a:rPr lang="cs-CZ" sz="2000" dirty="0">
                <a:solidFill>
                  <a:schemeClr val="tx2"/>
                </a:solidFill>
              </a:rPr>
              <a:t>Nejvyšší správní soud</a:t>
            </a:r>
            <a:r>
              <a:rPr lang="cs-CZ" sz="2000" dirty="0"/>
              <a:t> (sídlo v Brně) – proto je řízení vlastně jednoinstanční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místní příslušnost </a:t>
            </a:r>
            <a:r>
              <a:rPr lang="cs-CZ" sz="2000" dirty="0"/>
              <a:t>– zásadně soud, v jehož obvodu je sídlo správního orgánu, který vydal rozhodnutí </a:t>
            </a:r>
          </a:p>
          <a:p>
            <a:r>
              <a:rPr lang="cs-CZ" sz="2000" dirty="0"/>
              <a:t>Nejvyšší správní soud rozhoduje tam, kde stanoví zákon; jinak slouží jako Nejvyšší soud k řešení mimořádných opravných prostředků a ke sjednocování judikatury </a:t>
            </a:r>
          </a:p>
        </p:txBody>
      </p:sp>
    </p:spTree>
    <p:extLst>
      <p:ext uri="{BB962C8B-B14F-4D97-AF65-F5344CB8AC3E}">
        <p14:creationId xmlns:p14="http://schemas.microsoft.com/office/powerpoint/2010/main" val="9306171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F286EE-090D-4696-B24B-88017789F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44EB-FA7F-4D46-B1E9-00CBFF86C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E3ED3-88B3-4371-8D5A-9FCB2DC9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</a:t>
            </a:r>
          </a:p>
        </p:txBody>
      </p:sp>
      <p:pic>
        <p:nvPicPr>
          <p:cNvPr id="2050" name="Picture 2" descr="Nejvyšší správní soud České republiky – Wikipedie">
            <a:extLst>
              <a:ext uri="{FF2B5EF4-FFF2-40B4-BE49-F238E27FC236}">
                <a16:creationId xmlns:a16="http://schemas.microsoft.com/office/drawing/2014/main" id="{1245280F-3FA2-4C77-A692-99EA08D33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50" y="2106425"/>
            <a:ext cx="3924596" cy="2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639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30</TotalTime>
  <Words>9266</Words>
  <Application>Microsoft Office PowerPoint</Application>
  <PresentationFormat>Širokoúhlá obrazovka</PresentationFormat>
  <Paragraphs>1152</Paragraphs>
  <Slides>140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140</vt:i4>
      </vt:variant>
    </vt:vector>
  </HeadingPairs>
  <TitlesOfParts>
    <vt:vector size="145" baseType="lpstr">
      <vt:lpstr>Arial</vt:lpstr>
      <vt:lpstr>Tahoma</vt:lpstr>
      <vt:lpstr>Times New Roman</vt:lpstr>
      <vt:lpstr>Wingdings</vt:lpstr>
      <vt:lpstr>Prezentace_MU_CZ</vt:lpstr>
      <vt:lpstr>Základy práva pro MŠ 1. konzultace  </vt:lpstr>
      <vt:lpstr>Organizační pokyny</vt:lpstr>
      <vt:lpstr>Obecné informace</vt:lpstr>
      <vt:lpstr>Podmínky kolokvia: Základy práva pro MŠ</vt:lpstr>
      <vt:lpstr>Jaký je Váš vztah k právu?</vt:lpstr>
      <vt:lpstr>Tři „hesla“ na úvod</vt:lpstr>
      <vt:lpstr>Právo je docela bordel </vt:lpstr>
      <vt:lpstr>To, co se dnes učíme, nemusí zítra platit</vt:lpstr>
      <vt:lpstr>Barbara a Alexandr fakt ne</vt:lpstr>
      <vt:lpstr>Spravedlnost</vt:lpstr>
      <vt:lpstr>Co to je spravedlnost</vt:lpstr>
      <vt:lpstr>Úvod k právu. Mít právo, mít nárok, mít povinnost. Základní dělení práva. </vt:lpstr>
      <vt:lpstr>Co to je právo</vt:lpstr>
      <vt:lpstr>Co to je morálka</vt:lpstr>
      <vt:lpstr>Objektivní a subjektivní právo</vt:lpstr>
      <vt:lpstr>Objektivní právo </vt:lpstr>
      <vt:lpstr>Subjektivní právo</vt:lpstr>
      <vt:lpstr>Čeština v tomto není dokonalá…</vt:lpstr>
      <vt:lpstr>Mít právo (nárok, oprávnění) – mít povinnost</vt:lpstr>
      <vt:lpstr>Příklad 1 ze zadání na konzultaci</vt:lpstr>
      <vt:lpstr>Prezentace aplikace PowerPoint</vt:lpstr>
      <vt:lpstr>Právo hmotné a procesní</vt:lpstr>
      <vt:lpstr>Hmotné právo</vt:lpstr>
      <vt:lpstr>Procesní právo</vt:lpstr>
      <vt:lpstr>Vědomí ALE</vt:lpstr>
      <vt:lpstr>Příklad 2 ze zadání na konzultaci</vt:lpstr>
      <vt:lpstr>Prameny práva obecně. Právní řád ČR.</vt:lpstr>
      <vt:lpstr>Prameny práva</vt:lpstr>
      <vt:lpstr>Pojem právní řád ČR</vt:lpstr>
      <vt:lpstr>Hierarchie mezi prameny práva </vt:lpstr>
      <vt:lpstr>Ústavní úroveň</vt:lpstr>
      <vt:lpstr>Zákony a zákonná opatření</vt:lpstr>
      <vt:lpstr>Podzákonné právní předpisy</vt:lpstr>
      <vt:lpstr>A co právo EU a mezinárodní smlouvy?</vt:lpstr>
      <vt:lpstr>Příklad 3 ze zadání na konzultaci</vt:lpstr>
      <vt:lpstr>Soukromé a veřejné právo</vt:lpstr>
      <vt:lpstr>§ 1 odst. 1 občanského zákoníku</vt:lpstr>
      <vt:lpstr>Soukromé právo </vt:lpstr>
      <vt:lpstr>Právní odvětví soukromého práva</vt:lpstr>
      <vt:lpstr>Poznámka</vt:lpstr>
      <vt:lpstr>Veřejné právo</vt:lpstr>
      <vt:lpstr>Právní odvětví veřejného práva</vt:lpstr>
      <vt:lpstr>Přehled právních odvětví</vt:lpstr>
      <vt:lpstr>Občanské právo (v užším slova smyslu)</vt:lpstr>
      <vt:lpstr>Rodinné právo</vt:lpstr>
      <vt:lpstr>Obchodní právo</vt:lpstr>
      <vt:lpstr>Pracovní právo</vt:lpstr>
      <vt:lpstr>Právo duševního vlastnictví </vt:lpstr>
      <vt:lpstr>Mezinárodní právo soukromé</vt:lpstr>
      <vt:lpstr>Ústavní právo</vt:lpstr>
      <vt:lpstr>Trestní právo</vt:lpstr>
      <vt:lpstr>Správní právo</vt:lpstr>
      <vt:lpstr>Finanční právo</vt:lpstr>
      <vt:lpstr>Právo životního prostředí</vt:lpstr>
      <vt:lpstr>Občanské právo procesní</vt:lpstr>
      <vt:lpstr>Mezinárodní právo </vt:lpstr>
      <vt:lpstr>Příklad 4 ze zadání na konzultaci</vt:lpstr>
      <vt:lpstr>Příklad 4 ze zadání na konzultaci – pokrač.</vt:lpstr>
      <vt:lpstr>Pojem právní norma</vt:lpstr>
      <vt:lpstr>Kogentní a dispozitivní právní normy</vt:lpstr>
      <vt:lpstr>Platnost a účinnost právní normy</vt:lpstr>
      <vt:lpstr>Legisvakační lhůta</vt:lpstr>
      <vt:lpstr>Zánik právní normy</vt:lpstr>
      <vt:lpstr>Příklad 5 ze zadání na konzultaci</vt:lpstr>
      <vt:lpstr>Příklad 5 ze zadání na konzultaci – pokrač.</vt:lpstr>
      <vt:lpstr>Řešení sporů. Soustava soudů v ČR.   </vt:lpstr>
      <vt:lpstr>Brainstorming na úvod</vt:lpstr>
      <vt:lpstr>Způsoby řešení sporů v souladu s právem</vt:lpstr>
      <vt:lpstr>Soudní moc. Soud. </vt:lpstr>
      <vt:lpstr>Druhy</vt:lpstr>
      <vt:lpstr>Pravomoc soudů</vt:lpstr>
      <vt:lpstr>Příklad 6 – který soud je pravomocný?</vt:lpstr>
      <vt:lpstr>Civilní soudnictví</vt:lpstr>
      <vt:lpstr>Civilní soudnictví</vt:lpstr>
      <vt:lpstr>Organizace soudní soustavy (civilní soudy)</vt:lpstr>
      <vt:lpstr>Organizace soudní soustavy</vt:lpstr>
      <vt:lpstr>Doplnění k organizaci soudní soustavy (civilní soudy, platí i pro trestní)</vt:lpstr>
      <vt:lpstr>Příslušnost soudů</vt:lpstr>
      <vt:lpstr>Věcná příslušnost</vt:lpstr>
      <vt:lpstr>Místní příslušnost</vt:lpstr>
      <vt:lpstr>Funkční příslušnost</vt:lpstr>
      <vt:lpstr>Jak zjistíme, kde se budeme soudit?</vt:lpstr>
      <vt:lpstr>Příklad 7</vt:lpstr>
      <vt:lpstr>Související pojmy</vt:lpstr>
      <vt:lpstr>Pojmy v civilním soudnictví </vt:lpstr>
      <vt:lpstr>Nejvyšší soud</vt:lpstr>
      <vt:lpstr>Trestní soudnictví</vt:lpstr>
      <vt:lpstr>Trestní soudnictví</vt:lpstr>
      <vt:lpstr>Věcná příslušnost</vt:lpstr>
      <vt:lpstr>Místní příslušnost</vt:lpstr>
      <vt:lpstr>Funkční příslušnost</vt:lpstr>
      <vt:lpstr>Pojmy v trestním soudnictví </vt:lpstr>
      <vt:lpstr>Pojmy v trestním soudnictví II</vt:lpstr>
      <vt:lpstr>Správní soudnictví</vt:lpstr>
      <vt:lpstr>Podstata</vt:lpstr>
      <vt:lpstr>Pravomoc správních soudů</vt:lpstr>
      <vt:lpstr>Struktura – správní soudnictví </vt:lpstr>
      <vt:lpstr>Správní soudnictví </vt:lpstr>
      <vt:lpstr>Nejvyšší správní soud </vt:lpstr>
      <vt:lpstr>Příklad 8</vt:lpstr>
      <vt:lpstr>Ústavní soud ČR</vt:lpstr>
      <vt:lpstr>Pozice</vt:lpstr>
      <vt:lpstr>Článek 87 Ústavy ČR – ÚS rozhoduje</vt:lpstr>
      <vt:lpstr>Výběr z jeho činnosti</vt:lpstr>
      <vt:lpstr>Pojmosloví</vt:lpstr>
      <vt:lpstr>Ústavní soud</vt:lpstr>
      <vt:lpstr>A co dále? </vt:lpstr>
      <vt:lpstr>Rozhodčí soud </vt:lpstr>
      <vt:lpstr>Charakteristika právnických povolání  </vt:lpstr>
      <vt:lpstr>Právník </vt:lpstr>
      <vt:lpstr>Právník</vt:lpstr>
      <vt:lpstr>Právnická a jiná povolání</vt:lpstr>
      <vt:lpstr>Soudce</vt:lpstr>
      <vt:lpstr>Co dělá soudce?</vt:lpstr>
      <vt:lpstr>Soudce – ústavní rámec</vt:lpstr>
      <vt:lpstr>Nezávislost soudců </vt:lpstr>
      <vt:lpstr>Soudce – plat – pro zajímavost </vt:lpstr>
      <vt:lpstr>U soudu dále působí…</vt:lpstr>
      <vt:lpstr>Ústavní soudce – rozdíly </vt:lpstr>
      <vt:lpstr>Státní zástupce</vt:lpstr>
      <vt:lpstr>Co dělá státní zástupce?</vt:lpstr>
      <vt:lpstr>Státní zástupce</vt:lpstr>
      <vt:lpstr>Státní zastupitelství – doplnění </vt:lpstr>
      <vt:lpstr>Advokát</vt:lpstr>
      <vt:lpstr>Co dělá advokát? Poskytuje právní služby:</vt:lpstr>
      <vt:lpstr>Advokát</vt:lpstr>
      <vt:lpstr>Notář</vt:lpstr>
      <vt:lpstr>Co dělá notář?</vt:lpstr>
      <vt:lpstr>Exekutor</vt:lpstr>
      <vt:lpstr>Exekutor</vt:lpstr>
      <vt:lpstr>Jak exekutor dostane peníze?</vt:lpstr>
      <vt:lpstr>Insolvenční správce</vt:lpstr>
      <vt:lpstr>Insolvenční správce</vt:lpstr>
      <vt:lpstr>Rozhodce</vt:lpstr>
      <vt:lpstr>Podstata rozhodčího řízení</vt:lpstr>
      <vt:lpstr>Mediátor</vt:lpstr>
      <vt:lpstr>Podstata mediace</vt:lpstr>
      <vt:lpstr>Veřejný ochránce práv</vt:lpstr>
      <vt:lpstr>Veřejný ochránce práv = ombudsman</vt:lpstr>
      <vt:lpstr>Děkuji za pozornost malachta@mail.muni.cz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 a právo Úvodní seminář</dc:title>
  <dc:creator>Radovan Malachta</dc:creator>
  <cp:lastModifiedBy>Radovan Malachta</cp:lastModifiedBy>
  <cp:revision>30</cp:revision>
  <cp:lastPrinted>1601-01-01T00:00:00Z</cp:lastPrinted>
  <dcterms:created xsi:type="dcterms:W3CDTF">2022-02-12T19:12:13Z</dcterms:created>
  <dcterms:modified xsi:type="dcterms:W3CDTF">2023-10-27T07:43:13Z</dcterms:modified>
</cp:coreProperties>
</file>