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605" r:id="rId3"/>
    <p:sldId id="578" r:id="rId4"/>
    <p:sldId id="597" r:id="rId5"/>
    <p:sldId id="598" r:id="rId6"/>
    <p:sldId id="599" r:id="rId7"/>
    <p:sldId id="600" r:id="rId8"/>
    <p:sldId id="601" r:id="rId9"/>
    <p:sldId id="604" r:id="rId10"/>
    <p:sldId id="602" r:id="rId11"/>
    <p:sldId id="603" r:id="rId12"/>
    <p:sldId id="606" r:id="rId13"/>
    <p:sldId id="608" r:id="rId14"/>
    <p:sldId id="579" r:id="rId15"/>
    <p:sldId id="580" r:id="rId16"/>
    <p:sldId id="581" r:id="rId17"/>
    <p:sldId id="582" r:id="rId18"/>
    <p:sldId id="583" r:id="rId19"/>
    <p:sldId id="584" r:id="rId20"/>
    <p:sldId id="585" r:id="rId21"/>
    <p:sldId id="586" r:id="rId22"/>
    <p:sldId id="587" r:id="rId23"/>
    <p:sldId id="588" r:id="rId24"/>
    <p:sldId id="589" r:id="rId25"/>
    <p:sldId id="590" r:id="rId26"/>
    <p:sldId id="591" r:id="rId27"/>
    <p:sldId id="592" r:id="rId28"/>
    <p:sldId id="577" r:id="rId2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605"/>
            <p14:sldId id="578"/>
            <p14:sldId id="597"/>
            <p14:sldId id="598"/>
            <p14:sldId id="599"/>
            <p14:sldId id="600"/>
            <p14:sldId id="601"/>
            <p14:sldId id="604"/>
            <p14:sldId id="602"/>
            <p14:sldId id="603"/>
            <p14:sldId id="606"/>
          </p14:sldIdLst>
        </p14:section>
        <p14:section name="Výchozí oddíl" id="{BA35BF93-89B1-401D-8107-B40A213EB514}">
          <p14:sldIdLst>
            <p14:sldId id="608"/>
            <p14:sldId id="579"/>
            <p14:sldId id="580"/>
            <p14:sldId id="581"/>
            <p14:sldId id="582"/>
            <p14:sldId id="583"/>
            <p14:sldId id="584"/>
            <p14:sldId id="585"/>
            <p14:sldId id="586"/>
            <p14:sldId id="587"/>
            <p14:sldId id="588"/>
            <p14:sldId id="589"/>
            <p14:sldId id="590"/>
            <p14:sldId id="591"/>
            <p14:sldId id="592"/>
            <p14:sldId id="5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01A65F-B184-492D-B90B-EFBE91EF828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EE81F42-FC87-4A84-B142-BEC5B006958F}">
      <dgm:prSet phldrT="[Text]"/>
      <dgm:spPr/>
      <dgm:t>
        <a:bodyPr/>
        <a:lstStyle/>
        <a:p>
          <a:r>
            <a:rPr lang="cs-CZ" dirty="0"/>
            <a:t>dohodou</a:t>
          </a:r>
        </a:p>
      </dgm:t>
    </dgm:pt>
    <dgm:pt modelId="{249FAC62-C3C8-4BA7-889A-6ABFACF6AE3B}" type="parTrans" cxnId="{FE6BE0FC-BB54-4C4E-B72E-F8CF2681F43D}">
      <dgm:prSet/>
      <dgm:spPr/>
      <dgm:t>
        <a:bodyPr/>
        <a:lstStyle/>
        <a:p>
          <a:endParaRPr lang="cs-CZ"/>
        </a:p>
      </dgm:t>
    </dgm:pt>
    <dgm:pt modelId="{E0DEADBA-A484-4B87-BFF3-933489029C5F}" type="sibTrans" cxnId="{FE6BE0FC-BB54-4C4E-B72E-F8CF2681F43D}">
      <dgm:prSet/>
      <dgm:spPr/>
      <dgm:t>
        <a:bodyPr/>
        <a:lstStyle/>
        <a:p>
          <a:endParaRPr lang="cs-CZ"/>
        </a:p>
      </dgm:t>
    </dgm:pt>
    <dgm:pt modelId="{6E5D0DB5-2B15-4EB3-8BF1-39A9ADDB7151}">
      <dgm:prSet phldrT="[Text]"/>
      <dgm:spPr/>
      <dgm:t>
        <a:bodyPr/>
        <a:lstStyle/>
        <a:p>
          <a:r>
            <a:rPr lang="cs-CZ" dirty="0"/>
            <a:t>výpovědí</a:t>
          </a:r>
        </a:p>
      </dgm:t>
    </dgm:pt>
    <dgm:pt modelId="{6E50ADF1-9DAB-439E-B8C3-FC3525883FA0}" type="parTrans" cxnId="{9B787196-8E89-4C84-95B2-F1F173CE7670}">
      <dgm:prSet/>
      <dgm:spPr/>
      <dgm:t>
        <a:bodyPr/>
        <a:lstStyle/>
        <a:p>
          <a:endParaRPr lang="cs-CZ"/>
        </a:p>
      </dgm:t>
    </dgm:pt>
    <dgm:pt modelId="{C18B3FEC-B961-4E4A-80F4-A9AA6B7EDE1F}" type="sibTrans" cxnId="{9B787196-8E89-4C84-95B2-F1F173CE7670}">
      <dgm:prSet/>
      <dgm:spPr/>
      <dgm:t>
        <a:bodyPr/>
        <a:lstStyle/>
        <a:p>
          <a:endParaRPr lang="cs-CZ"/>
        </a:p>
      </dgm:t>
    </dgm:pt>
    <dgm:pt modelId="{CAE1C342-9121-43E7-B17E-D1066631713E}">
      <dgm:prSet phldrT="[Text]"/>
      <dgm:spPr/>
      <dgm:t>
        <a:bodyPr/>
        <a:lstStyle/>
        <a:p>
          <a:r>
            <a:rPr lang="cs-CZ" dirty="0"/>
            <a:t>zrušením ve zkušební době</a:t>
          </a:r>
        </a:p>
      </dgm:t>
    </dgm:pt>
    <dgm:pt modelId="{4C562BFA-9EF2-4C08-B63C-B2D0F7D45006}" type="parTrans" cxnId="{C8847E44-C279-404D-8B0C-3A9332AF905F}">
      <dgm:prSet/>
      <dgm:spPr/>
      <dgm:t>
        <a:bodyPr/>
        <a:lstStyle/>
        <a:p>
          <a:endParaRPr lang="cs-CZ"/>
        </a:p>
      </dgm:t>
    </dgm:pt>
    <dgm:pt modelId="{33504204-C065-4D62-B12A-3FA41A824817}" type="sibTrans" cxnId="{C8847E44-C279-404D-8B0C-3A9332AF905F}">
      <dgm:prSet/>
      <dgm:spPr/>
      <dgm:t>
        <a:bodyPr/>
        <a:lstStyle/>
        <a:p>
          <a:endParaRPr lang="cs-CZ"/>
        </a:p>
      </dgm:t>
    </dgm:pt>
    <dgm:pt modelId="{8CBF71E5-3138-4936-ADC3-07F0AC4AA6E4}">
      <dgm:prSet/>
      <dgm:spPr/>
      <dgm:t>
        <a:bodyPr/>
        <a:lstStyle/>
        <a:p>
          <a:r>
            <a:rPr lang="cs-CZ" dirty="0"/>
            <a:t>okamžitým zrušením</a:t>
          </a:r>
        </a:p>
      </dgm:t>
    </dgm:pt>
    <dgm:pt modelId="{85A369C9-EAA5-4FFA-BE84-FCA7637E8752}" type="parTrans" cxnId="{84045D0E-0F1D-493A-8A31-828092B0641E}">
      <dgm:prSet/>
      <dgm:spPr/>
    </dgm:pt>
    <dgm:pt modelId="{70998C95-B598-4779-A262-0FCCCF9D9D67}" type="sibTrans" cxnId="{84045D0E-0F1D-493A-8A31-828092B0641E}">
      <dgm:prSet/>
      <dgm:spPr/>
    </dgm:pt>
    <dgm:pt modelId="{D8ADAA28-33A7-44D5-8BFC-DD18A36F6A5C}" type="pres">
      <dgm:prSet presAssocID="{8901A65F-B184-492D-B90B-EFBE91EF828D}" presName="Name0" presStyleCnt="0">
        <dgm:presLayoutVars>
          <dgm:chMax val="7"/>
          <dgm:chPref val="7"/>
          <dgm:dir/>
        </dgm:presLayoutVars>
      </dgm:prSet>
      <dgm:spPr/>
    </dgm:pt>
    <dgm:pt modelId="{2FC13838-B39B-4843-AE37-E61796A33946}" type="pres">
      <dgm:prSet presAssocID="{8901A65F-B184-492D-B90B-EFBE91EF828D}" presName="Name1" presStyleCnt="0"/>
      <dgm:spPr/>
    </dgm:pt>
    <dgm:pt modelId="{9257ED65-3C3C-403E-8E02-4D3EED1A5195}" type="pres">
      <dgm:prSet presAssocID="{8901A65F-B184-492D-B90B-EFBE91EF828D}" presName="cycle" presStyleCnt="0"/>
      <dgm:spPr/>
    </dgm:pt>
    <dgm:pt modelId="{9E35B296-E863-4E06-B756-2D9BDBCF8E74}" type="pres">
      <dgm:prSet presAssocID="{8901A65F-B184-492D-B90B-EFBE91EF828D}" presName="srcNode" presStyleLbl="node1" presStyleIdx="0" presStyleCnt="4"/>
      <dgm:spPr/>
    </dgm:pt>
    <dgm:pt modelId="{A01BE4E5-9B36-4809-BBB4-05964D76C612}" type="pres">
      <dgm:prSet presAssocID="{8901A65F-B184-492D-B90B-EFBE91EF828D}" presName="conn" presStyleLbl="parChTrans1D2" presStyleIdx="0" presStyleCnt="1"/>
      <dgm:spPr/>
    </dgm:pt>
    <dgm:pt modelId="{4B04483E-0926-4CA3-A681-6B0493271218}" type="pres">
      <dgm:prSet presAssocID="{8901A65F-B184-492D-B90B-EFBE91EF828D}" presName="extraNode" presStyleLbl="node1" presStyleIdx="0" presStyleCnt="4"/>
      <dgm:spPr/>
    </dgm:pt>
    <dgm:pt modelId="{C00B0074-FE82-4D28-AC30-78CC31BED289}" type="pres">
      <dgm:prSet presAssocID="{8901A65F-B184-492D-B90B-EFBE91EF828D}" presName="dstNode" presStyleLbl="node1" presStyleIdx="0" presStyleCnt="4"/>
      <dgm:spPr/>
    </dgm:pt>
    <dgm:pt modelId="{408ADA48-CB93-4B1D-BA76-ECC57947BEE2}" type="pres">
      <dgm:prSet presAssocID="{AEE81F42-FC87-4A84-B142-BEC5B006958F}" presName="text_1" presStyleLbl="node1" presStyleIdx="0" presStyleCnt="4">
        <dgm:presLayoutVars>
          <dgm:bulletEnabled val="1"/>
        </dgm:presLayoutVars>
      </dgm:prSet>
      <dgm:spPr/>
    </dgm:pt>
    <dgm:pt modelId="{8474C0E0-CA16-4F62-BA98-855EBC3B2130}" type="pres">
      <dgm:prSet presAssocID="{AEE81F42-FC87-4A84-B142-BEC5B006958F}" presName="accent_1" presStyleCnt="0"/>
      <dgm:spPr/>
    </dgm:pt>
    <dgm:pt modelId="{594896FE-CBDA-450C-9883-DC707C469F55}" type="pres">
      <dgm:prSet presAssocID="{AEE81F42-FC87-4A84-B142-BEC5B006958F}" presName="accentRepeatNode" presStyleLbl="solidFgAcc1" presStyleIdx="0" presStyleCnt="4"/>
      <dgm:spPr/>
    </dgm:pt>
    <dgm:pt modelId="{DAA94DC7-5F39-491A-A42F-88B84851A5F6}" type="pres">
      <dgm:prSet presAssocID="{6E5D0DB5-2B15-4EB3-8BF1-39A9ADDB7151}" presName="text_2" presStyleLbl="node1" presStyleIdx="1" presStyleCnt="4">
        <dgm:presLayoutVars>
          <dgm:bulletEnabled val="1"/>
        </dgm:presLayoutVars>
      </dgm:prSet>
      <dgm:spPr/>
    </dgm:pt>
    <dgm:pt modelId="{FA904F4E-9287-435A-B11C-F9FD9286CD97}" type="pres">
      <dgm:prSet presAssocID="{6E5D0DB5-2B15-4EB3-8BF1-39A9ADDB7151}" presName="accent_2" presStyleCnt="0"/>
      <dgm:spPr/>
    </dgm:pt>
    <dgm:pt modelId="{BF304C4C-C41C-478F-A9A4-5FF54A3A3AEE}" type="pres">
      <dgm:prSet presAssocID="{6E5D0DB5-2B15-4EB3-8BF1-39A9ADDB7151}" presName="accentRepeatNode" presStyleLbl="solidFgAcc1" presStyleIdx="1" presStyleCnt="4"/>
      <dgm:spPr/>
    </dgm:pt>
    <dgm:pt modelId="{5CCE05E9-2235-4254-870F-9F6895338C52}" type="pres">
      <dgm:prSet presAssocID="{8CBF71E5-3138-4936-ADC3-07F0AC4AA6E4}" presName="text_3" presStyleLbl="node1" presStyleIdx="2" presStyleCnt="4">
        <dgm:presLayoutVars>
          <dgm:bulletEnabled val="1"/>
        </dgm:presLayoutVars>
      </dgm:prSet>
      <dgm:spPr/>
    </dgm:pt>
    <dgm:pt modelId="{DE034B94-2A8D-49A7-B000-89E22DD2595D}" type="pres">
      <dgm:prSet presAssocID="{8CBF71E5-3138-4936-ADC3-07F0AC4AA6E4}" presName="accent_3" presStyleCnt="0"/>
      <dgm:spPr/>
    </dgm:pt>
    <dgm:pt modelId="{E0B51D2C-BBF9-4DB0-AC19-1D28BD1DE9D2}" type="pres">
      <dgm:prSet presAssocID="{8CBF71E5-3138-4936-ADC3-07F0AC4AA6E4}" presName="accentRepeatNode" presStyleLbl="solidFgAcc1" presStyleIdx="2" presStyleCnt="4"/>
      <dgm:spPr/>
    </dgm:pt>
    <dgm:pt modelId="{DB71D40D-3F80-46F1-AC07-9203008E7FB1}" type="pres">
      <dgm:prSet presAssocID="{CAE1C342-9121-43E7-B17E-D1066631713E}" presName="text_4" presStyleLbl="node1" presStyleIdx="3" presStyleCnt="4">
        <dgm:presLayoutVars>
          <dgm:bulletEnabled val="1"/>
        </dgm:presLayoutVars>
      </dgm:prSet>
      <dgm:spPr/>
    </dgm:pt>
    <dgm:pt modelId="{EEEDF6AA-4369-41BA-A0C7-666DCF476839}" type="pres">
      <dgm:prSet presAssocID="{CAE1C342-9121-43E7-B17E-D1066631713E}" presName="accent_4" presStyleCnt="0"/>
      <dgm:spPr/>
    </dgm:pt>
    <dgm:pt modelId="{5D6368BB-ACF7-42EF-B074-CC9DA78C1326}" type="pres">
      <dgm:prSet presAssocID="{CAE1C342-9121-43E7-B17E-D1066631713E}" presName="accentRepeatNode" presStyleLbl="solidFgAcc1" presStyleIdx="3" presStyleCnt="4"/>
      <dgm:spPr/>
    </dgm:pt>
  </dgm:ptLst>
  <dgm:cxnLst>
    <dgm:cxn modelId="{84045D0E-0F1D-493A-8A31-828092B0641E}" srcId="{8901A65F-B184-492D-B90B-EFBE91EF828D}" destId="{8CBF71E5-3138-4936-ADC3-07F0AC4AA6E4}" srcOrd="2" destOrd="0" parTransId="{85A369C9-EAA5-4FFA-BE84-FCA7637E8752}" sibTransId="{70998C95-B598-4779-A262-0FCCCF9D9D67}"/>
    <dgm:cxn modelId="{90B49213-1E91-4092-AEFE-526B9FB57CAC}" type="presOf" srcId="{8CBF71E5-3138-4936-ADC3-07F0AC4AA6E4}" destId="{5CCE05E9-2235-4254-870F-9F6895338C52}" srcOrd="0" destOrd="0" presId="urn:microsoft.com/office/officeart/2008/layout/VerticalCurvedList"/>
    <dgm:cxn modelId="{368DDF2C-8524-4AC5-8624-1C0089DAF1F5}" type="presOf" srcId="{8901A65F-B184-492D-B90B-EFBE91EF828D}" destId="{D8ADAA28-33A7-44D5-8BFC-DD18A36F6A5C}" srcOrd="0" destOrd="0" presId="urn:microsoft.com/office/officeart/2008/layout/VerticalCurvedList"/>
    <dgm:cxn modelId="{C8847E44-C279-404D-8B0C-3A9332AF905F}" srcId="{8901A65F-B184-492D-B90B-EFBE91EF828D}" destId="{CAE1C342-9121-43E7-B17E-D1066631713E}" srcOrd="3" destOrd="0" parTransId="{4C562BFA-9EF2-4C08-B63C-B2D0F7D45006}" sibTransId="{33504204-C065-4D62-B12A-3FA41A824817}"/>
    <dgm:cxn modelId="{7D2B948B-2197-45A2-B00E-4E595892BB78}" type="presOf" srcId="{6E5D0DB5-2B15-4EB3-8BF1-39A9ADDB7151}" destId="{DAA94DC7-5F39-491A-A42F-88B84851A5F6}" srcOrd="0" destOrd="0" presId="urn:microsoft.com/office/officeart/2008/layout/VerticalCurvedList"/>
    <dgm:cxn modelId="{FC3FAA93-BC87-4A86-9EFB-CC3788D90476}" type="presOf" srcId="{CAE1C342-9121-43E7-B17E-D1066631713E}" destId="{DB71D40D-3F80-46F1-AC07-9203008E7FB1}" srcOrd="0" destOrd="0" presId="urn:microsoft.com/office/officeart/2008/layout/VerticalCurvedList"/>
    <dgm:cxn modelId="{9B787196-8E89-4C84-95B2-F1F173CE7670}" srcId="{8901A65F-B184-492D-B90B-EFBE91EF828D}" destId="{6E5D0DB5-2B15-4EB3-8BF1-39A9ADDB7151}" srcOrd="1" destOrd="0" parTransId="{6E50ADF1-9DAB-439E-B8C3-FC3525883FA0}" sibTransId="{C18B3FEC-B961-4E4A-80F4-A9AA6B7EDE1F}"/>
    <dgm:cxn modelId="{200FD1E1-45BA-485A-ACEA-3249D1B07055}" type="presOf" srcId="{AEE81F42-FC87-4A84-B142-BEC5B006958F}" destId="{408ADA48-CB93-4B1D-BA76-ECC57947BEE2}" srcOrd="0" destOrd="0" presId="urn:microsoft.com/office/officeart/2008/layout/VerticalCurvedList"/>
    <dgm:cxn modelId="{9148EFFA-C146-4D3C-A342-3E3CC2822320}" type="presOf" srcId="{E0DEADBA-A484-4B87-BFF3-933489029C5F}" destId="{A01BE4E5-9B36-4809-BBB4-05964D76C612}" srcOrd="0" destOrd="0" presId="urn:microsoft.com/office/officeart/2008/layout/VerticalCurvedList"/>
    <dgm:cxn modelId="{FE6BE0FC-BB54-4C4E-B72E-F8CF2681F43D}" srcId="{8901A65F-B184-492D-B90B-EFBE91EF828D}" destId="{AEE81F42-FC87-4A84-B142-BEC5B006958F}" srcOrd="0" destOrd="0" parTransId="{249FAC62-C3C8-4BA7-889A-6ABFACF6AE3B}" sibTransId="{E0DEADBA-A484-4B87-BFF3-933489029C5F}"/>
    <dgm:cxn modelId="{E854C66C-8E0A-44EB-B42F-052382CC728B}" type="presParOf" srcId="{D8ADAA28-33A7-44D5-8BFC-DD18A36F6A5C}" destId="{2FC13838-B39B-4843-AE37-E61796A33946}" srcOrd="0" destOrd="0" presId="urn:microsoft.com/office/officeart/2008/layout/VerticalCurvedList"/>
    <dgm:cxn modelId="{991CFA69-CD59-4C25-9BB4-767B2C6BCC74}" type="presParOf" srcId="{2FC13838-B39B-4843-AE37-E61796A33946}" destId="{9257ED65-3C3C-403E-8E02-4D3EED1A5195}" srcOrd="0" destOrd="0" presId="urn:microsoft.com/office/officeart/2008/layout/VerticalCurvedList"/>
    <dgm:cxn modelId="{7B2075F3-ABF5-407D-B86A-2D4140020B1D}" type="presParOf" srcId="{9257ED65-3C3C-403E-8E02-4D3EED1A5195}" destId="{9E35B296-E863-4E06-B756-2D9BDBCF8E74}" srcOrd="0" destOrd="0" presId="urn:microsoft.com/office/officeart/2008/layout/VerticalCurvedList"/>
    <dgm:cxn modelId="{5F96294E-4921-49CA-A903-7EE1B41BDC24}" type="presParOf" srcId="{9257ED65-3C3C-403E-8E02-4D3EED1A5195}" destId="{A01BE4E5-9B36-4809-BBB4-05964D76C612}" srcOrd="1" destOrd="0" presId="urn:microsoft.com/office/officeart/2008/layout/VerticalCurvedList"/>
    <dgm:cxn modelId="{883204FB-29A4-473D-9F88-7C09BD0B5B50}" type="presParOf" srcId="{9257ED65-3C3C-403E-8E02-4D3EED1A5195}" destId="{4B04483E-0926-4CA3-A681-6B0493271218}" srcOrd="2" destOrd="0" presId="urn:microsoft.com/office/officeart/2008/layout/VerticalCurvedList"/>
    <dgm:cxn modelId="{372C1C82-B102-46A7-8409-6148FAF2B36B}" type="presParOf" srcId="{9257ED65-3C3C-403E-8E02-4D3EED1A5195}" destId="{C00B0074-FE82-4D28-AC30-78CC31BED289}" srcOrd="3" destOrd="0" presId="urn:microsoft.com/office/officeart/2008/layout/VerticalCurvedList"/>
    <dgm:cxn modelId="{0B07ED31-44E3-4380-AB6C-F144F10D6624}" type="presParOf" srcId="{2FC13838-B39B-4843-AE37-E61796A33946}" destId="{408ADA48-CB93-4B1D-BA76-ECC57947BEE2}" srcOrd="1" destOrd="0" presId="urn:microsoft.com/office/officeart/2008/layout/VerticalCurvedList"/>
    <dgm:cxn modelId="{4DC8DAC9-A904-486E-AD97-8DB0FE0F7391}" type="presParOf" srcId="{2FC13838-B39B-4843-AE37-E61796A33946}" destId="{8474C0E0-CA16-4F62-BA98-855EBC3B2130}" srcOrd="2" destOrd="0" presId="urn:microsoft.com/office/officeart/2008/layout/VerticalCurvedList"/>
    <dgm:cxn modelId="{4D0CA66E-1014-4822-ACD2-4200DA59CEFA}" type="presParOf" srcId="{8474C0E0-CA16-4F62-BA98-855EBC3B2130}" destId="{594896FE-CBDA-450C-9883-DC707C469F55}" srcOrd="0" destOrd="0" presId="urn:microsoft.com/office/officeart/2008/layout/VerticalCurvedList"/>
    <dgm:cxn modelId="{31FAFEA3-8455-4222-9A61-214C7EB885E2}" type="presParOf" srcId="{2FC13838-B39B-4843-AE37-E61796A33946}" destId="{DAA94DC7-5F39-491A-A42F-88B84851A5F6}" srcOrd="3" destOrd="0" presId="urn:microsoft.com/office/officeart/2008/layout/VerticalCurvedList"/>
    <dgm:cxn modelId="{6EDC674C-C814-424D-A9E9-65D84908F6F8}" type="presParOf" srcId="{2FC13838-B39B-4843-AE37-E61796A33946}" destId="{FA904F4E-9287-435A-B11C-F9FD9286CD97}" srcOrd="4" destOrd="0" presId="urn:microsoft.com/office/officeart/2008/layout/VerticalCurvedList"/>
    <dgm:cxn modelId="{C901F768-1BBC-4275-A4A8-6E1830DB6E6B}" type="presParOf" srcId="{FA904F4E-9287-435A-B11C-F9FD9286CD97}" destId="{BF304C4C-C41C-478F-A9A4-5FF54A3A3AEE}" srcOrd="0" destOrd="0" presId="urn:microsoft.com/office/officeart/2008/layout/VerticalCurvedList"/>
    <dgm:cxn modelId="{94D6002A-CDE3-4E83-ABF8-7DFA96B24880}" type="presParOf" srcId="{2FC13838-B39B-4843-AE37-E61796A33946}" destId="{5CCE05E9-2235-4254-870F-9F6895338C52}" srcOrd="5" destOrd="0" presId="urn:microsoft.com/office/officeart/2008/layout/VerticalCurvedList"/>
    <dgm:cxn modelId="{2F1EEA37-B664-4F19-AB8E-5C8DB333A3BE}" type="presParOf" srcId="{2FC13838-B39B-4843-AE37-E61796A33946}" destId="{DE034B94-2A8D-49A7-B000-89E22DD2595D}" srcOrd="6" destOrd="0" presId="urn:microsoft.com/office/officeart/2008/layout/VerticalCurvedList"/>
    <dgm:cxn modelId="{EE2AC4C0-DEF5-4762-99E1-E253E594DB26}" type="presParOf" srcId="{DE034B94-2A8D-49A7-B000-89E22DD2595D}" destId="{E0B51D2C-BBF9-4DB0-AC19-1D28BD1DE9D2}" srcOrd="0" destOrd="0" presId="urn:microsoft.com/office/officeart/2008/layout/VerticalCurvedList"/>
    <dgm:cxn modelId="{D67DD0F0-295C-4A90-AD83-33BC14A6A720}" type="presParOf" srcId="{2FC13838-B39B-4843-AE37-E61796A33946}" destId="{DB71D40D-3F80-46F1-AC07-9203008E7FB1}" srcOrd="7" destOrd="0" presId="urn:microsoft.com/office/officeart/2008/layout/VerticalCurvedList"/>
    <dgm:cxn modelId="{866ED124-C893-45CF-A0AB-CE1C4C2BE0DB}" type="presParOf" srcId="{2FC13838-B39B-4843-AE37-E61796A33946}" destId="{EEEDF6AA-4369-41BA-A0C7-666DCF476839}" srcOrd="8" destOrd="0" presId="urn:microsoft.com/office/officeart/2008/layout/VerticalCurvedList"/>
    <dgm:cxn modelId="{FE7B34A8-D653-4CD5-A5C2-68D04D1CDFE7}" type="presParOf" srcId="{EEEDF6AA-4369-41BA-A0C7-666DCF476839}" destId="{5D6368BB-ACF7-42EF-B074-CC9DA78C132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C10486-2EDD-426C-A48F-18F609AF9EC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E232C6D-31E1-4597-812C-2CEAD0B88AD5}">
      <dgm:prSet phldrT="[Text]"/>
      <dgm:spPr/>
      <dgm:t>
        <a:bodyPr/>
        <a:lstStyle/>
        <a:p>
          <a:r>
            <a:rPr lang="cs-CZ" dirty="0"/>
            <a:t>DPP</a:t>
          </a:r>
        </a:p>
      </dgm:t>
    </dgm:pt>
    <dgm:pt modelId="{3551797C-62EA-4578-8366-55B1328D082D}" type="parTrans" cxnId="{4824EF1C-1831-48C9-808D-5239F2F1E610}">
      <dgm:prSet/>
      <dgm:spPr/>
      <dgm:t>
        <a:bodyPr/>
        <a:lstStyle/>
        <a:p>
          <a:endParaRPr lang="cs-CZ"/>
        </a:p>
      </dgm:t>
    </dgm:pt>
    <dgm:pt modelId="{57C95688-30D9-42B3-B0B6-4E96CB4EA3D3}" type="sibTrans" cxnId="{4824EF1C-1831-48C9-808D-5239F2F1E610}">
      <dgm:prSet/>
      <dgm:spPr/>
      <dgm:t>
        <a:bodyPr/>
        <a:lstStyle/>
        <a:p>
          <a:endParaRPr lang="cs-CZ"/>
        </a:p>
      </dgm:t>
    </dgm:pt>
    <dgm:pt modelId="{9A5AE4D4-6D83-46D2-BED7-6C78B6BC3B1E}">
      <dgm:prSet phldrT="[Text]"/>
      <dgm:spPr/>
      <dgm:t>
        <a:bodyPr/>
        <a:lstStyle/>
        <a:p>
          <a:r>
            <a:rPr lang="cs-CZ" dirty="0"/>
            <a:t>Dohoda o provedení práce</a:t>
          </a:r>
        </a:p>
      </dgm:t>
    </dgm:pt>
    <dgm:pt modelId="{1BC43823-9B3A-47EE-AA53-66273D73850E}" type="parTrans" cxnId="{145D2D4A-6A3D-4EAD-9577-B28EED5FCFF0}">
      <dgm:prSet/>
      <dgm:spPr/>
      <dgm:t>
        <a:bodyPr/>
        <a:lstStyle/>
        <a:p>
          <a:endParaRPr lang="cs-CZ"/>
        </a:p>
      </dgm:t>
    </dgm:pt>
    <dgm:pt modelId="{D2859C46-D12D-4251-88B6-38299E5054FA}" type="sibTrans" cxnId="{145D2D4A-6A3D-4EAD-9577-B28EED5FCFF0}">
      <dgm:prSet/>
      <dgm:spPr/>
      <dgm:t>
        <a:bodyPr/>
        <a:lstStyle/>
        <a:p>
          <a:endParaRPr lang="cs-CZ"/>
        </a:p>
      </dgm:t>
    </dgm:pt>
    <dgm:pt modelId="{510B7947-40D7-4C51-AD61-E241776B52E4}">
      <dgm:prSet phldrT="[Text]"/>
      <dgm:spPr/>
      <dgm:t>
        <a:bodyPr/>
        <a:lstStyle/>
        <a:p>
          <a:r>
            <a:rPr lang="cs-CZ" dirty="0"/>
            <a:t>max. 300 hodin v kalendářním roce</a:t>
          </a:r>
        </a:p>
      </dgm:t>
    </dgm:pt>
    <dgm:pt modelId="{9ECE848D-20C2-4787-9AF5-DAE93C20BF86}" type="parTrans" cxnId="{5B5D6CA9-C880-4E7D-A011-986B20CCAE41}">
      <dgm:prSet/>
      <dgm:spPr/>
      <dgm:t>
        <a:bodyPr/>
        <a:lstStyle/>
        <a:p>
          <a:endParaRPr lang="cs-CZ"/>
        </a:p>
      </dgm:t>
    </dgm:pt>
    <dgm:pt modelId="{CD4BF314-8A3A-4E1F-9335-C723D7B9D93D}" type="sibTrans" cxnId="{5B5D6CA9-C880-4E7D-A011-986B20CCAE41}">
      <dgm:prSet/>
      <dgm:spPr/>
      <dgm:t>
        <a:bodyPr/>
        <a:lstStyle/>
        <a:p>
          <a:endParaRPr lang="cs-CZ"/>
        </a:p>
      </dgm:t>
    </dgm:pt>
    <dgm:pt modelId="{FFA44D43-07DA-4DE4-B8DB-9D1B1C12AFA8}">
      <dgm:prSet phldrT="[Text]"/>
      <dgm:spPr/>
      <dgm:t>
        <a:bodyPr/>
        <a:lstStyle/>
        <a:p>
          <a:r>
            <a:rPr lang="cs-CZ" dirty="0"/>
            <a:t>DPČ</a:t>
          </a:r>
        </a:p>
      </dgm:t>
    </dgm:pt>
    <dgm:pt modelId="{5EA7F838-0AE0-42AA-8896-73000AE399D5}" type="parTrans" cxnId="{1721019F-4967-4C72-9892-CC032C6F9FBB}">
      <dgm:prSet/>
      <dgm:spPr/>
      <dgm:t>
        <a:bodyPr/>
        <a:lstStyle/>
        <a:p>
          <a:endParaRPr lang="cs-CZ"/>
        </a:p>
      </dgm:t>
    </dgm:pt>
    <dgm:pt modelId="{5004A740-4795-4D8C-AF77-86CEA3CD9999}" type="sibTrans" cxnId="{1721019F-4967-4C72-9892-CC032C6F9FBB}">
      <dgm:prSet/>
      <dgm:spPr/>
      <dgm:t>
        <a:bodyPr/>
        <a:lstStyle/>
        <a:p>
          <a:endParaRPr lang="cs-CZ"/>
        </a:p>
      </dgm:t>
    </dgm:pt>
    <dgm:pt modelId="{27D73A3F-239C-4F31-9950-AC91542B5E71}">
      <dgm:prSet phldrT="[Text]"/>
      <dgm:spPr/>
      <dgm:t>
        <a:bodyPr/>
        <a:lstStyle/>
        <a:p>
          <a:r>
            <a:rPr lang="cs-CZ" dirty="0"/>
            <a:t>Dohoda o provedení činnosti</a:t>
          </a:r>
        </a:p>
      </dgm:t>
    </dgm:pt>
    <dgm:pt modelId="{1D924AC7-D2C8-4EFA-9D3D-2F8978C48270}" type="parTrans" cxnId="{776DC501-1080-43F7-9CD3-1AACCAA2693B}">
      <dgm:prSet/>
      <dgm:spPr/>
      <dgm:t>
        <a:bodyPr/>
        <a:lstStyle/>
        <a:p>
          <a:endParaRPr lang="cs-CZ"/>
        </a:p>
      </dgm:t>
    </dgm:pt>
    <dgm:pt modelId="{90619C31-CB5E-41A7-B027-37DC36450DE1}" type="sibTrans" cxnId="{776DC501-1080-43F7-9CD3-1AACCAA2693B}">
      <dgm:prSet/>
      <dgm:spPr/>
      <dgm:t>
        <a:bodyPr/>
        <a:lstStyle/>
        <a:p>
          <a:endParaRPr lang="cs-CZ"/>
        </a:p>
      </dgm:t>
    </dgm:pt>
    <dgm:pt modelId="{F79A8AE6-2C81-4862-95AB-CB0758903F88}">
      <dgm:prSet phldrT="[Text]"/>
      <dgm:spPr/>
      <dgm:t>
        <a:bodyPr/>
        <a:lstStyle/>
        <a:p>
          <a:r>
            <a:rPr lang="cs-CZ" dirty="0"/>
            <a:t>max. polovina týdenní pracovní doby</a:t>
          </a:r>
        </a:p>
      </dgm:t>
    </dgm:pt>
    <dgm:pt modelId="{5872D767-0204-4A14-8AA0-1CC78B334277}" type="parTrans" cxnId="{4DA2C413-19D6-42A9-91D3-C1E937437A85}">
      <dgm:prSet/>
      <dgm:spPr/>
      <dgm:t>
        <a:bodyPr/>
        <a:lstStyle/>
        <a:p>
          <a:endParaRPr lang="cs-CZ"/>
        </a:p>
      </dgm:t>
    </dgm:pt>
    <dgm:pt modelId="{15032060-0FAF-4F3B-A5CC-BEBB7CF7C8B1}" type="sibTrans" cxnId="{4DA2C413-19D6-42A9-91D3-C1E937437A85}">
      <dgm:prSet/>
      <dgm:spPr/>
      <dgm:t>
        <a:bodyPr/>
        <a:lstStyle/>
        <a:p>
          <a:endParaRPr lang="cs-CZ"/>
        </a:p>
      </dgm:t>
    </dgm:pt>
    <dgm:pt modelId="{560E3AAA-DE15-43B3-B971-0D5DE359D761}">
      <dgm:prSet phldrT="[Text]"/>
      <dgm:spPr/>
      <dgm:t>
        <a:bodyPr/>
        <a:lstStyle/>
        <a:p>
          <a:endParaRPr lang="cs-CZ" dirty="0"/>
        </a:p>
      </dgm:t>
    </dgm:pt>
    <dgm:pt modelId="{7BF17A1F-A1DE-4A38-89AB-B48A3A0067B8}" type="parTrans" cxnId="{97FEEEEA-0EC5-4F62-B5EB-EA7F8F34775A}">
      <dgm:prSet/>
      <dgm:spPr/>
      <dgm:t>
        <a:bodyPr/>
        <a:lstStyle/>
        <a:p>
          <a:endParaRPr lang="cs-CZ"/>
        </a:p>
      </dgm:t>
    </dgm:pt>
    <dgm:pt modelId="{6A6DF4F6-FF7E-4D7A-B139-C4CF18AC38DD}" type="sibTrans" cxnId="{97FEEEEA-0EC5-4F62-B5EB-EA7F8F34775A}">
      <dgm:prSet/>
      <dgm:spPr/>
      <dgm:t>
        <a:bodyPr/>
        <a:lstStyle/>
        <a:p>
          <a:endParaRPr lang="cs-CZ"/>
        </a:p>
      </dgm:t>
    </dgm:pt>
    <dgm:pt modelId="{170AED09-9927-47FD-8C07-FD677E9F5E7B}">
      <dgm:prSet phldrT="[Text]"/>
      <dgm:spPr/>
      <dgm:t>
        <a:bodyPr/>
        <a:lstStyle/>
        <a:p>
          <a:endParaRPr lang="cs-CZ" dirty="0"/>
        </a:p>
      </dgm:t>
    </dgm:pt>
    <dgm:pt modelId="{C4F4B182-7420-4F6A-99B4-6448B8ACCA5A}" type="parTrans" cxnId="{CBE5E397-6458-4A08-A49E-2973EF082EA4}">
      <dgm:prSet/>
      <dgm:spPr/>
      <dgm:t>
        <a:bodyPr/>
        <a:lstStyle/>
        <a:p>
          <a:endParaRPr lang="cs-CZ"/>
        </a:p>
      </dgm:t>
    </dgm:pt>
    <dgm:pt modelId="{73EEDE7E-3DA2-4838-9654-3E593A0FF710}" type="sibTrans" cxnId="{CBE5E397-6458-4A08-A49E-2973EF082EA4}">
      <dgm:prSet/>
      <dgm:spPr/>
      <dgm:t>
        <a:bodyPr/>
        <a:lstStyle/>
        <a:p>
          <a:endParaRPr lang="cs-CZ"/>
        </a:p>
      </dgm:t>
    </dgm:pt>
    <dgm:pt modelId="{83247D38-A747-4B59-B9D9-FA199AC8C69F}">
      <dgm:prSet phldrT="[Text]"/>
      <dgm:spPr/>
      <dgm:t>
        <a:bodyPr/>
        <a:lstStyle/>
        <a:p>
          <a:r>
            <a:rPr lang="cs-CZ" dirty="0"/>
            <a:t>písemná</a:t>
          </a:r>
        </a:p>
      </dgm:t>
    </dgm:pt>
    <dgm:pt modelId="{48EB0651-E604-41FF-A0A6-40E2A1479DBB}" type="parTrans" cxnId="{DDA9C8A0-8339-4B9A-BB91-EE37B3DAA8EA}">
      <dgm:prSet/>
      <dgm:spPr/>
      <dgm:t>
        <a:bodyPr/>
        <a:lstStyle/>
        <a:p>
          <a:endParaRPr lang="cs-CZ"/>
        </a:p>
      </dgm:t>
    </dgm:pt>
    <dgm:pt modelId="{06D6218B-887A-464E-A8C2-2D59C66FF3FB}" type="sibTrans" cxnId="{DDA9C8A0-8339-4B9A-BB91-EE37B3DAA8EA}">
      <dgm:prSet/>
      <dgm:spPr/>
      <dgm:t>
        <a:bodyPr/>
        <a:lstStyle/>
        <a:p>
          <a:endParaRPr lang="cs-CZ"/>
        </a:p>
      </dgm:t>
    </dgm:pt>
    <dgm:pt modelId="{B62A85BF-505A-4AFD-BA75-50BED73FFAD0}">
      <dgm:prSet phldrT="[Text]"/>
      <dgm:spPr/>
      <dgm:t>
        <a:bodyPr/>
        <a:lstStyle/>
        <a:p>
          <a:r>
            <a:rPr lang="cs-CZ" dirty="0"/>
            <a:t>písemná</a:t>
          </a:r>
        </a:p>
      </dgm:t>
    </dgm:pt>
    <dgm:pt modelId="{ADF7D2A7-2432-431E-BDD3-8A566231756D}" type="parTrans" cxnId="{F1C93447-D103-4C9C-A98B-1043F8EF3276}">
      <dgm:prSet/>
      <dgm:spPr/>
      <dgm:t>
        <a:bodyPr/>
        <a:lstStyle/>
        <a:p>
          <a:endParaRPr lang="cs-CZ"/>
        </a:p>
      </dgm:t>
    </dgm:pt>
    <dgm:pt modelId="{0BCA09F2-AECB-469D-BB10-3C7EFBA001F1}" type="sibTrans" cxnId="{F1C93447-D103-4C9C-A98B-1043F8EF3276}">
      <dgm:prSet/>
      <dgm:spPr/>
      <dgm:t>
        <a:bodyPr/>
        <a:lstStyle/>
        <a:p>
          <a:endParaRPr lang="cs-CZ"/>
        </a:p>
      </dgm:t>
    </dgm:pt>
    <dgm:pt modelId="{DADE7A7E-782F-49E9-B68E-B2747C99CA4B}" type="pres">
      <dgm:prSet presAssocID="{94C10486-2EDD-426C-A48F-18F609AF9EC9}" presName="Name0" presStyleCnt="0">
        <dgm:presLayoutVars>
          <dgm:dir/>
          <dgm:animLvl val="lvl"/>
          <dgm:resizeHandles val="exact"/>
        </dgm:presLayoutVars>
      </dgm:prSet>
      <dgm:spPr/>
    </dgm:pt>
    <dgm:pt modelId="{6A18DEAD-287B-47CC-8AF2-FA87A2FA5EEA}" type="pres">
      <dgm:prSet presAssocID="{8E232C6D-31E1-4597-812C-2CEAD0B88AD5}" presName="linNode" presStyleCnt="0"/>
      <dgm:spPr/>
    </dgm:pt>
    <dgm:pt modelId="{74C5D4B3-EE7F-4A7D-913C-4F7C4D8335A2}" type="pres">
      <dgm:prSet presAssocID="{8E232C6D-31E1-4597-812C-2CEAD0B88AD5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153CB761-FB7B-4659-B9C9-C7EC30FFED0C}" type="pres">
      <dgm:prSet presAssocID="{8E232C6D-31E1-4597-812C-2CEAD0B88AD5}" presName="descendantText" presStyleLbl="alignAccFollowNode1" presStyleIdx="0" presStyleCnt="2">
        <dgm:presLayoutVars>
          <dgm:bulletEnabled val="1"/>
        </dgm:presLayoutVars>
      </dgm:prSet>
      <dgm:spPr/>
    </dgm:pt>
    <dgm:pt modelId="{63659B71-D8B3-4AB3-B7B4-570D56381F20}" type="pres">
      <dgm:prSet presAssocID="{57C95688-30D9-42B3-B0B6-4E96CB4EA3D3}" presName="sp" presStyleCnt="0"/>
      <dgm:spPr/>
    </dgm:pt>
    <dgm:pt modelId="{05AD9C97-22DA-4D81-B509-B5CB84D242B0}" type="pres">
      <dgm:prSet presAssocID="{FFA44D43-07DA-4DE4-B8DB-9D1B1C12AFA8}" presName="linNode" presStyleCnt="0"/>
      <dgm:spPr/>
    </dgm:pt>
    <dgm:pt modelId="{66A109CC-5EE1-412C-90D7-1F4363E83181}" type="pres">
      <dgm:prSet presAssocID="{FFA44D43-07DA-4DE4-B8DB-9D1B1C12AFA8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105BB013-EBDD-47F4-926F-48BE6F957ACB}" type="pres">
      <dgm:prSet presAssocID="{FFA44D43-07DA-4DE4-B8DB-9D1B1C12AFA8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776DC501-1080-43F7-9CD3-1AACCAA2693B}" srcId="{FFA44D43-07DA-4DE4-B8DB-9D1B1C12AFA8}" destId="{27D73A3F-239C-4F31-9950-AC91542B5E71}" srcOrd="0" destOrd="0" parTransId="{1D924AC7-D2C8-4EFA-9D3D-2F8978C48270}" sibTransId="{90619C31-CB5E-41A7-B027-37DC36450DE1}"/>
    <dgm:cxn modelId="{4DA2C413-19D6-42A9-91D3-C1E937437A85}" srcId="{FFA44D43-07DA-4DE4-B8DB-9D1B1C12AFA8}" destId="{F79A8AE6-2C81-4862-95AB-CB0758903F88}" srcOrd="1" destOrd="0" parTransId="{5872D767-0204-4A14-8AA0-1CC78B334277}" sibTransId="{15032060-0FAF-4F3B-A5CC-BEBB7CF7C8B1}"/>
    <dgm:cxn modelId="{97ED4A18-0A5C-42E3-AC07-7B3FA3DE4E6A}" type="presOf" srcId="{560E3AAA-DE15-43B3-B971-0D5DE359D761}" destId="{153CB761-FB7B-4659-B9C9-C7EC30FFED0C}" srcOrd="0" destOrd="3" presId="urn:microsoft.com/office/officeart/2005/8/layout/vList5"/>
    <dgm:cxn modelId="{4824EF1C-1831-48C9-808D-5239F2F1E610}" srcId="{94C10486-2EDD-426C-A48F-18F609AF9EC9}" destId="{8E232C6D-31E1-4597-812C-2CEAD0B88AD5}" srcOrd="0" destOrd="0" parTransId="{3551797C-62EA-4578-8366-55B1328D082D}" sibTransId="{57C95688-30D9-42B3-B0B6-4E96CB4EA3D3}"/>
    <dgm:cxn modelId="{9FB2F55B-FB4A-430E-92DB-D3D5E01C6E9B}" type="presOf" srcId="{FFA44D43-07DA-4DE4-B8DB-9D1B1C12AFA8}" destId="{66A109CC-5EE1-412C-90D7-1F4363E83181}" srcOrd="0" destOrd="0" presId="urn:microsoft.com/office/officeart/2005/8/layout/vList5"/>
    <dgm:cxn modelId="{0FFBDB64-633B-423C-9A9F-C9E582AFB146}" type="presOf" srcId="{8E232C6D-31E1-4597-812C-2CEAD0B88AD5}" destId="{74C5D4B3-EE7F-4A7D-913C-4F7C4D8335A2}" srcOrd="0" destOrd="0" presId="urn:microsoft.com/office/officeart/2005/8/layout/vList5"/>
    <dgm:cxn modelId="{477BB746-737E-499A-B026-4E89D26BC156}" type="presOf" srcId="{B62A85BF-505A-4AFD-BA75-50BED73FFAD0}" destId="{105BB013-EBDD-47F4-926F-48BE6F957ACB}" srcOrd="0" destOrd="2" presId="urn:microsoft.com/office/officeart/2005/8/layout/vList5"/>
    <dgm:cxn modelId="{F1C93447-D103-4C9C-A98B-1043F8EF3276}" srcId="{FFA44D43-07DA-4DE4-B8DB-9D1B1C12AFA8}" destId="{B62A85BF-505A-4AFD-BA75-50BED73FFAD0}" srcOrd="2" destOrd="0" parTransId="{ADF7D2A7-2432-431E-BDD3-8A566231756D}" sibTransId="{0BCA09F2-AECB-469D-BB10-3C7EFBA001F1}"/>
    <dgm:cxn modelId="{145D2D4A-6A3D-4EAD-9577-B28EED5FCFF0}" srcId="{8E232C6D-31E1-4597-812C-2CEAD0B88AD5}" destId="{9A5AE4D4-6D83-46D2-BED7-6C78B6BC3B1E}" srcOrd="0" destOrd="0" parTransId="{1BC43823-9B3A-47EE-AA53-66273D73850E}" sibTransId="{D2859C46-D12D-4251-88B6-38299E5054FA}"/>
    <dgm:cxn modelId="{8246CC4B-D04D-4D9E-B78F-3ED64417E1E0}" type="presOf" srcId="{27D73A3F-239C-4F31-9950-AC91542B5E71}" destId="{105BB013-EBDD-47F4-926F-48BE6F957ACB}" srcOrd="0" destOrd="0" presId="urn:microsoft.com/office/officeart/2005/8/layout/vList5"/>
    <dgm:cxn modelId="{1D198C8B-9734-42EB-AEE3-A56694964A47}" type="presOf" srcId="{F79A8AE6-2C81-4862-95AB-CB0758903F88}" destId="{105BB013-EBDD-47F4-926F-48BE6F957ACB}" srcOrd="0" destOrd="1" presId="urn:microsoft.com/office/officeart/2005/8/layout/vList5"/>
    <dgm:cxn modelId="{CBE5E397-6458-4A08-A49E-2973EF082EA4}" srcId="{FFA44D43-07DA-4DE4-B8DB-9D1B1C12AFA8}" destId="{170AED09-9927-47FD-8C07-FD677E9F5E7B}" srcOrd="3" destOrd="0" parTransId="{C4F4B182-7420-4F6A-99B4-6448B8ACCA5A}" sibTransId="{73EEDE7E-3DA2-4838-9654-3E593A0FF710}"/>
    <dgm:cxn modelId="{1721019F-4967-4C72-9892-CC032C6F9FBB}" srcId="{94C10486-2EDD-426C-A48F-18F609AF9EC9}" destId="{FFA44D43-07DA-4DE4-B8DB-9D1B1C12AFA8}" srcOrd="1" destOrd="0" parTransId="{5EA7F838-0AE0-42AA-8896-73000AE399D5}" sibTransId="{5004A740-4795-4D8C-AF77-86CEA3CD9999}"/>
    <dgm:cxn modelId="{DDA9C8A0-8339-4B9A-BB91-EE37B3DAA8EA}" srcId="{8E232C6D-31E1-4597-812C-2CEAD0B88AD5}" destId="{83247D38-A747-4B59-B9D9-FA199AC8C69F}" srcOrd="2" destOrd="0" parTransId="{48EB0651-E604-41FF-A0A6-40E2A1479DBB}" sibTransId="{06D6218B-887A-464E-A8C2-2D59C66FF3FB}"/>
    <dgm:cxn modelId="{5B5D6CA9-C880-4E7D-A011-986B20CCAE41}" srcId="{8E232C6D-31E1-4597-812C-2CEAD0B88AD5}" destId="{510B7947-40D7-4C51-AD61-E241776B52E4}" srcOrd="1" destOrd="0" parTransId="{9ECE848D-20C2-4787-9AF5-DAE93C20BF86}" sibTransId="{CD4BF314-8A3A-4E1F-9335-C723D7B9D93D}"/>
    <dgm:cxn modelId="{304083CD-8441-43A4-BE5B-6390A1832E73}" type="presOf" srcId="{170AED09-9927-47FD-8C07-FD677E9F5E7B}" destId="{105BB013-EBDD-47F4-926F-48BE6F957ACB}" srcOrd="0" destOrd="3" presId="urn:microsoft.com/office/officeart/2005/8/layout/vList5"/>
    <dgm:cxn modelId="{517CA5D4-0A43-4ED7-A19D-B5F04D38EF38}" type="presOf" srcId="{9A5AE4D4-6D83-46D2-BED7-6C78B6BC3B1E}" destId="{153CB761-FB7B-4659-B9C9-C7EC30FFED0C}" srcOrd="0" destOrd="0" presId="urn:microsoft.com/office/officeart/2005/8/layout/vList5"/>
    <dgm:cxn modelId="{97FEEEEA-0EC5-4F62-B5EB-EA7F8F34775A}" srcId="{8E232C6D-31E1-4597-812C-2CEAD0B88AD5}" destId="{560E3AAA-DE15-43B3-B971-0D5DE359D761}" srcOrd="3" destOrd="0" parTransId="{7BF17A1F-A1DE-4A38-89AB-B48A3A0067B8}" sibTransId="{6A6DF4F6-FF7E-4D7A-B139-C4CF18AC38DD}"/>
    <dgm:cxn modelId="{E22DE0EF-C6B5-46B9-8BB6-15D6D2E02791}" type="presOf" srcId="{94C10486-2EDD-426C-A48F-18F609AF9EC9}" destId="{DADE7A7E-782F-49E9-B68E-B2747C99CA4B}" srcOrd="0" destOrd="0" presId="urn:microsoft.com/office/officeart/2005/8/layout/vList5"/>
    <dgm:cxn modelId="{67186FF6-5DA6-4FBC-9F31-553186A7A78A}" type="presOf" srcId="{83247D38-A747-4B59-B9D9-FA199AC8C69F}" destId="{153CB761-FB7B-4659-B9C9-C7EC30FFED0C}" srcOrd="0" destOrd="2" presId="urn:microsoft.com/office/officeart/2005/8/layout/vList5"/>
    <dgm:cxn modelId="{DDABBFFC-82E4-4474-B73E-35F174AE12B6}" type="presOf" srcId="{510B7947-40D7-4C51-AD61-E241776B52E4}" destId="{153CB761-FB7B-4659-B9C9-C7EC30FFED0C}" srcOrd="0" destOrd="1" presId="urn:microsoft.com/office/officeart/2005/8/layout/vList5"/>
    <dgm:cxn modelId="{AD593E61-BF2F-40E1-AF22-761789EC7D24}" type="presParOf" srcId="{DADE7A7E-782F-49E9-B68E-B2747C99CA4B}" destId="{6A18DEAD-287B-47CC-8AF2-FA87A2FA5EEA}" srcOrd="0" destOrd="0" presId="urn:microsoft.com/office/officeart/2005/8/layout/vList5"/>
    <dgm:cxn modelId="{D9F4CB92-601C-493A-B01F-345DC73B31A7}" type="presParOf" srcId="{6A18DEAD-287B-47CC-8AF2-FA87A2FA5EEA}" destId="{74C5D4B3-EE7F-4A7D-913C-4F7C4D8335A2}" srcOrd="0" destOrd="0" presId="urn:microsoft.com/office/officeart/2005/8/layout/vList5"/>
    <dgm:cxn modelId="{F72DA088-ED39-4C55-B5BB-65714C789922}" type="presParOf" srcId="{6A18DEAD-287B-47CC-8AF2-FA87A2FA5EEA}" destId="{153CB761-FB7B-4659-B9C9-C7EC30FFED0C}" srcOrd="1" destOrd="0" presId="urn:microsoft.com/office/officeart/2005/8/layout/vList5"/>
    <dgm:cxn modelId="{278B276F-EAB4-40AF-A9F6-6BC940C981C4}" type="presParOf" srcId="{DADE7A7E-782F-49E9-B68E-B2747C99CA4B}" destId="{63659B71-D8B3-4AB3-B7B4-570D56381F20}" srcOrd="1" destOrd="0" presId="urn:microsoft.com/office/officeart/2005/8/layout/vList5"/>
    <dgm:cxn modelId="{03BD8899-DE43-4C98-8D66-89706BB97D48}" type="presParOf" srcId="{DADE7A7E-782F-49E9-B68E-B2747C99CA4B}" destId="{05AD9C97-22DA-4D81-B509-B5CB84D242B0}" srcOrd="2" destOrd="0" presId="urn:microsoft.com/office/officeart/2005/8/layout/vList5"/>
    <dgm:cxn modelId="{80640711-BA94-4E85-A061-45234F2D3045}" type="presParOf" srcId="{05AD9C97-22DA-4D81-B509-B5CB84D242B0}" destId="{66A109CC-5EE1-412C-90D7-1F4363E83181}" srcOrd="0" destOrd="0" presId="urn:microsoft.com/office/officeart/2005/8/layout/vList5"/>
    <dgm:cxn modelId="{BB50D031-DFE2-4FBE-AC37-557F6236BB24}" type="presParOf" srcId="{05AD9C97-22DA-4D81-B509-B5CB84D242B0}" destId="{105BB013-EBDD-47F4-926F-48BE6F957AC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BE4E5-9B36-4809-BBB4-05964D76C612}">
      <dsp:nvSpPr>
        <dsp:cNvPr id="0" name=""/>
        <dsp:cNvSpPr/>
      </dsp:nvSpPr>
      <dsp:spPr>
        <a:xfrm>
          <a:off x="-4680547" y="-717514"/>
          <a:ext cx="5575228" cy="5575228"/>
        </a:xfrm>
        <a:prstGeom prst="blockArc">
          <a:avLst>
            <a:gd name="adj1" fmla="val 18900000"/>
            <a:gd name="adj2" fmla="val 2700000"/>
            <a:gd name="adj3" fmla="val 38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8ADA48-CB93-4B1D-BA76-ECC57947BEE2}">
      <dsp:nvSpPr>
        <dsp:cNvPr id="0" name=""/>
        <dsp:cNvSpPr/>
      </dsp:nvSpPr>
      <dsp:spPr>
        <a:xfrm>
          <a:off x="468587" y="318298"/>
          <a:ext cx="10227160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dohodou</a:t>
          </a:r>
        </a:p>
      </dsp:txBody>
      <dsp:txXfrm>
        <a:off x="468587" y="318298"/>
        <a:ext cx="10227160" cy="636928"/>
      </dsp:txXfrm>
    </dsp:sp>
    <dsp:sp modelId="{594896FE-CBDA-450C-9883-DC707C469F55}">
      <dsp:nvSpPr>
        <dsp:cNvPr id="0" name=""/>
        <dsp:cNvSpPr/>
      </dsp:nvSpPr>
      <dsp:spPr>
        <a:xfrm>
          <a:off x="70507" y="238682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A94DC7-5F39-491A-A42F-88B84851A5F6}">
      <dsp:nvSpPr>
        <dsp:cNvPr id="0" name=""/>
        <dsp:cNvSpPr/>
      </dsp:nvSpPr>
      <dsp:spPr>
        <a:xfrm>
          <a:off x="833752" y="1273856"/>
          <a:ext cx="9861995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výpovědí</a:t>
          </a:r>
        </a:p>
      </dsp:txBody>
      <dsp:txXfrm>
        <a:off x="833752" y="1273856"/>
        <a:ext cx="9861995" cy="636928"/>
      </dsp:txXfrm>
    </dsp:sp>
    <dsp:sp modelId="{BF304C4C-C41C-478F-A9A4-5FF54A3A3AEE}">
      <dsp:nvSpPr>
        <dsp:cNvPr id="0" name=""/>
        <dsp:cNvSpPr/>
      </dsp:nvSpPr>
      <dsp:spPr>
        <a:xfrm>
          <a:off x="435672" y="1194240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CE05E9-2235-4254-870F-9F6895338C52}">
      <dsp:nvSpPr>
        <dsp:cNvPr id="0" name=""/>
        <dsp:cNvSpPr/>
      </dsp:nvSpPr>
      <dsp:spPr>
        <a:xfrm>
          <a:off x="833752" y="2229414"/>
          <a:ext cx="9861995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okamžitým zrušením</a:t>
          </a:r>
        </a:p>
      </dsp:txBody>
      <dsp:txXfrm>
        <a:off x="833752" y="2229414"/>
        <a:ext cx="9861995" cy="636928"/>
      </dsp:txXfrm>
    </dsp:sp>
    <dsp:sp modelId="{E0B51D2C-BBF9-4DB0-AC19-1D28BD1DE9D2}">
      <dsp:nvSpPr>
        <dsp:cNvPr id="0" name=""/>
        <dsp:cNvSpPr/>
      </dsp:nvSpPr>
      <dsp:spPr>
        <a:xfrm>
          <a:off x="435672" y="2149798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71D40D-3F80-46F1-AC07-9203008E7FB1}">
      <dsp:nvSpPr>
        <dsp:cNvPr id="0" name=""/>
        <dsp:cNvSpPr/>
      </dsp:nvSpPr>
      <dsp:spPr>
        <a:xfrm>
          <a:off x="468587" y="3184973"/>
          <a:ext cx="10227160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zrušením ve zkušební době</a:t>
          </a:r>
        </a:p>
      </dsp:txBody>
      <dsp:txXfrm>
        <a:off x="468587" y="3184973"/>
        <a:ext cx="10227160" cy="636928"/>
      </dsp:txXfrm>
    </dsp:sp>
    <dsp:sp modelId="{5D6368BB-ACF7-42EF-B074-CC9DA78C1326}">
      <dsp:nvSpPr>
        <dsp:cNvPr id="0" name=""/>
        <dsp:cNvSpPr/>
      </dsp:nvSpPr>
      <dsp:spPr>
        <a:xfrm>
          <a:off x="70507" y="3105357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CB761-FB7B-4659-B9C9-C7EC30FFED0C}">
      <dsp:nvSpPr>
        <dsp:cNvPr id="0" name=""/>
        <dsp:cNvSpPr/>
      </dsp:nvSpPr>
      <dsp:spPr>
        <a:xfrm rot="5400000">
          <a:off x="6278986" y="-2474832"/>
          <a:ext cx="1231560" cy="64891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Dohoda o provedení práce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max. 300 hodin v kalendářním roce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písemná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/>
        </a:p>
      </dsp:txBody>
      <dsp:txXfrm rot="-5400000">
        <a:off x="3650170" y="214104"/>
        <a:ext cx="6429072" cy="1111320"/>
      </dsp:txXfrm>
    </dsp:sp>
    <dsp:sp modelId="{74C5D4B3-EE7F-4A7D-913C-4F7C4D8335A2}">
      <dsp:nvSpPr>
        <dsp:cNvPr id="0" name=""/>
        <dsp:cNvSpPr/>
      </dsp:nvSpPr>
      <dsp:spPr>
        <a:xfrm>
          <a:off x="0" y="38"/>
          <a:ext cx="3650170" cy="1539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DPP</a:t>
          </a:r>
        </a:p>
      </dsp:txBody>
      <dsp:txXfrm>
        <a:off x="75150" y="75188"/>
        <a:ext cx="3499870" cy="1389150"/>
      </dsp:txXfrm>
    </dsp:sp>
    <dsp:sp modelId="{105BB013-EBDD-47F4-926F-48BE6F957ACB}">
      <dsp:nvSpPr>
        <dsp:cNvPr id="0" name=""/>
        <dsp:cNvSpPr/>
      </dsp:nvSpPr>
      <dsp:spPr>
        <a:xfrm rot="5400000">
          <a:off x="6278986" y="-858409"/>
          <a:ext cx="1231560" cy="64891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Dohoda o provedení činnosti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max. polovina týdenní pracovní doby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písemná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/>
        </a:p>
      </dsp:txBody>
      <dsp:txXfrm rot="-5400000">
        <a:off x="3650170" y="1830527"/>
        <a:ext cx="6429072" cy="1111320"/>
      </dsp:txXfrm>
    </dsp:sp>
    <dsp:sp modelId="{66A109CC-5EE1-412C-90D7-1F4363E83181}">
      <dsp:nvSpPr>
        <dsp:cNvPr id="0" name=""/>
        <dsp:cNvSpPr/>
      </dsp:nvSpPr>
      <dsp:spPr>
        <a:xfrm>
          <a:off x="0" y="1616461"/>
          <a:ext cx="3650170" cy="1539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DPČ</a:t>
          </a:r>
        </a:p>
      </dsp:txBody>
      <dsp:txXfrm>
        <a:off x="75150" y="1691611"/>
        <a:ext cx="3499870" cy="1389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404499"/>
            <a:ext cx="11361600" cy="1171580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Kvalifikace učitele a ředitele MŠ</a:t>
            </a:r>
            <a:br>
              <a:rPr lang="cs-CZ" dirty="0">
                <a:solidFill>
                  <a:srgbClr val="C00000"/>
                </a:solidFill>
              </a:rPr>
            </a:br>
            <a:r>
              <a:rPr lang="cs-CZ" dirty="0">
                <a:solidFill>
                  <a:srgbClr val="C00000"/>
                </a:solidFill>
              </a:rPr>
              <a:t>Vznik a zánik pracovního poměru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pro MŠ</a:t>
            </a:r>
          </a:p>
          <a:p>
            <a:pPr algn="ctr"/>
            <a:r>
              <a:rPr lang="cs-CZ" dirty="0"/>
              <a:t>podzim 2023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34E601-2ADD-8DA2-2C27-1356BE06A1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0EA27E-D78F-8084-C066-463277B100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326F6C-EC14-6145-DA21-4668107F2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dalšího vzdělávání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610D88E-628D-3049-D67C-F8E40E6F6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o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bnovování, udržování a doplňování kvalifikace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právo na zvýšení kvalifikace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ředitel stanovuje plán dalšího vzdělávání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zájem pedagogického pracovníka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potřeba školy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rozpočet školy</a:t>
            </a:r>
            <a:endParaRPr lang="cs-CZ" dirty="0"/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na VŠ či jiné vzdělávací instituci (osvědčení), ale i samostudium či neformální vzdělávání či sdílení zkušeností (lze volno až 12 pracovních dní v roce při „plném“ úvazku, ale nesmí tomu bránit např. vážné provozní důvody)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ředitel stanovuje plán dalšího vzdělávání</a:t>
            </a:r>
          </a:p>
          <a:p>
            <a:endParaRPr lang="cs-CZ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8AC440F4-0730-4E25-8F5E-64FB83158BAC}"/>
              </a:ext>
            </a:extLst>
          </p:cNvPr>
          <p:cNvSpPr/>
          <p:nvPr/>
        </p:nvSpPr>
        <p:spPr bwMode="auto">
          <a:xfrm>
            <a:off x="8290112" y="537894"/>
            <a:ext cx="2250141" cy="8157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24 ZPP</a:t>
            </a:r>
          </a:p>
        </p:txBody>
      </p:sp>
    </p:spTree>
    <p:extLst>
      <p:ext uri="{BB962C8B-B14F-4D97-AF65-F5344CB8AC3E}">
        <p14:creationId xmlns:p14="http://schemas.microsoft.com/office/powerpoint/2010/main" val="1063443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0A3F92-1A3C-84F0-18F6-5992F9BDA4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2CFABB-D88B-F219-40DE-12258E8CF2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1545B2-657E-F64A-9109-1C5E1D5BC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práce v zahraničí? Situace v EU.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52C0BB-CFDF-24CE-957D-B962E7657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21269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Můžete vykonávat činnost učitelky MŠ či ředitelky MŠ v jiném členském státě EU? A obráceně, může občan jiného členského státu EU vykonávat práci učitelky či ředitelky MŠ u nás?</a:t>
            </a:r>
          </a:p>
          <a:p>
            <a:pPr lvl="1"/>
            <a:r>
              <a:rPr lang="cs-CZ" dirty="0"/>
              <a:t>otázka </a:t>
            </a:r>
            <a:r>
              <a:rPr lang="cs-CZ" dirty="0">
                <a:solidFill>
                  <a:schemeClr val="tx2"/>
                </a:solidFill>
              </a:rPr>
              <a:t>uznávání kvalifikace </a:t>
            </a:r>
            <a:r>
              <a:rPr lang="cs-CZ" dirty="0"/>
              <a:t>(směrnice EU o uznání odborných kvalifikací, i pro EHP prostor; implementace do zákona o uznávání odborných kvalifikací)</a:t>
            </a:r>
          </a:p>
        </p:txBody>
      </p:sp>
    </p:spTree>
    <p:extLst>
      <p:ext uri="{BB962C8B-B14F-4D97-AF65-F5344CB8AC3E}">
        <p14:creationId xmlns:p14="http://schemas.microsoft.com/office/powerpoint/2010/main" val="2821529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F08676-7447-4B05-8F01-43B6B4069E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F56187-7357-4E42-9D66-15087C2608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4007485-A636-4DDC-B768-C277596FE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Vznik a zánik pracovního poměru</a:t>
            </a:r>
          </a:p>
        </p:txBody>
      </p:sp>
    </p:spTree>
    <p:extLst>
      <p:ext uri="{BB962C8B-B14F-4D97-AF65-F5344CB8AC3E}">
        <p14:creationId xmlns:p14="http://schemas.microsoft.com/office/powerpoint/2010/main" val="1519772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F4FAF5-3744-42E7-ABCA-0AFEEFBD71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A3359D-D675-4BCD-B329-8A5C1088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28AD6-2B3A-4EE8-B1D6-81A55230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3BB0FA-D8E3-4860-8B23-D10094CE3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5844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0" dirty="0">
                <a:effectLst/>
                <a:latin typeface="Arial" panose="020B0604020202020204" pitchFamily="34" charset="0"/>
              </a:rPr>
              <a:t>zákon č. 262/2006 Sb., </a:t>
            </a:r>
            <a:r>
              <a:rPr lang="cs-CZ" b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zákoník práce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7602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00EBD1-F8AD-4A4E-AFBE-C6C82DEB5B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41E19A-92E6-424E-86D4-0358F9626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37E719-E2E5-4A9D-B6D3-92BC634A4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94BE51-E3A3-4FBE-B343-7D5BC6A2D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pracovní poměr </a:t>
            </a:r>
            <a:r>
              <a:rPr lang="cs-CZ" dirty="0"/>
              <a:t>– zakládá se pracovní smlouvou mezi zaměstnavatelem a zaměstnancem</a:t>
            </a:r>
          </a:p>
          <a:p>
            <a:r>
              <a:rPr lang="cs-CZ" dirty="0"/>
              <a:t>pracovní smlouva </a:t>
            </a:r>
            <a:r>
              <a:rPr lang="cs-CZ" dirty="0">
                <a:solidFill>
                  <a:schemeClr val="tx2"/>
                </a:solidFill>
              </a:rPr>
              <a:t>musí </a:t>
            </a:r>
            <a:r>
              <a:rPr lang="cs-CZ" dirty="0"/>
              <a:t>obsahovat: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druh práce</a:t>
            </a:r>
            <a:r>
              <a:rPr lang="cs-CZ" sz="2400" dirty="0"/>
              <a:t> – musí být sjednáno určitě (učitel, asistent pedagoga apod.)</a:t>
            </a:r>
            <a:endParaRPr lang="cs-CZ" sz="2400" dirty="0">
              <a:solidFill>
                <a:schemeClr val="tx2"/>
              </a:solidFill>
            </a:endParaRP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místo nebo místa výkonu práce – </a:t>
            </a:r>
            <a:r>
              <a:rPr lang="cs-CZ" sz="2400" dirty="0"/>
              <a:t>adresa Vaší školky, příp. někam do doložky ve smlouvě sjednat práci z domova – pro „nepřímou“ pedagogickou činnost (nutná platná Dohoda o práci na dálku od r. 2023)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den nástupu do práce </a:t>
            </a:r>
            <a:r>
              <a:rPr lang="cs-CZ" sz="2400" dirty="0"/>
              <a:t>– tímto dnem vzniká pracovní poměr (ne podpisem smlouvy)</a:t>
            </a:r>
          </a:p>
          <a:p>
            <a:r>
              <a:rPr lang="cs-CZ" sz="2400" dirty="0"/>
              <a:t>musí být sjednána </a:t>
            </a:r>
            <a:r>
              <a:rPr lang="cs-CZ" sz="2400" dirty="0">
                <a:solidFill>
                  <a:schemeClr val="tx2"/>
                </a:solidFill>
              </a:rPr>
              <a:t>písemně</a:t>
            </a:r>
            <a:r>
              <a:rPr lang="cs-CZ" sz="2400" dirty="0"/>
              <a:t>, každá strana jedno vyhotovení</a:t>
            </a:r>
          </a:p>
          <a:p>
            <a:r>
              <a:rPr lang="cs-CZ" sz="2400" dirty="0"/>
              <a:t>pokud zaměstnanec nenastoupí, lze odstoupit od smlouvy</a:t>
            </a:r>
          </a:p>
          <a:p>
            <a:pPr marL="324000" lvl="1" indent="0">
              <a:buNone/>
            </a:pPr>
            <a:endParaRPr lang="cs-CZ" sz="24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F4487A65-8B6B-404B-990D-16DC60A73BFD}"/>
              </a:ext>
            </a:extLst>
          </p:cNvPr>
          <p:cNvSpPr/>
          <p:nvPr/>
        </p:nvSpPr>
        <p:spPr bwMode="auto">
          <a:xfrm>
            <a:off x="6257925" y="581025"/>
            <a:ext cx="306705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33 a 34 ZP</a:t>
            </a:r>
          </a:p>
        </p:txBody>
      </p:sp>
    </p:spTree>
    <p:extLst>
      <p:ext uri="{BB962C8B-B14F-4D97-AF65-F5344CB8AC3E}">
        <p14:creationId xmlns:p14="http://schemas.microsoft.com/office/powerpoint/2010/main" val="798469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EEEA8A-A117-4BBA-BDA0-6C6F9D0949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2660C3-2B8A-4670-A001-A62FEBF80B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F0F9F9-2AA1-4CAC-84E5-92D1C0DBE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 dále běžně obsahuje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9CAED6C-BE94-4325-974B-3530DCE8F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0002"/>
            <a:ext cx="10753200" cy="53365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jméno a příjmení zaměstnance a zaměstnavatele (název, sídlo)</a:t>
            </a:r>
          </a:p>
          <a:p>
            <a:r>
              <a:rPr lang="cs-CZ" dirty="0"/>
              <a:t>bližší označení druhu a místa výkonu práce</a:t>
            </a:r>
          </a:p>
          <a:p>
            <a:r>
              <a:rPr lang="cs-CZ" dirty="0"/>
              <a:t>délka dovolené či způsob určování dovolené</a:t>
            </a:r>
          </a:p>
          <a:p>
            <a:r>
              <a:rPr lang="cs-CZ" dirty="0"/>
              <a:t>výpovědní doba, příp. zkušební doba</a:t>
            </a:r>
          </a:p>
          <a:p>
            <a:r>
              <a:rPr lang="cs-CZ" dirty="0"/>
              <a:t>týdenní pracovní doba a její rozvržení </a:t>
            </a:r>
          </a:p>
          <a:p>
            <a:pPr lvl="1"/>
            <a:r>
              <a:rPr lang="cs-CZ" dirty="0"/>
              <a:t>napojte si na ustanovení § 23 zákona o pedagogických pracovnících</a:t>
            </a:r>
          </a:p>
          <a:p>
            <a:r>
              <a:rPr lang="cs-CZ" dirty="0"/>
              <a:t>údaje o mzdě (výše, splatnost, místo a způsob)</a:t>
            </a:r>
          </a:p>
          <a:p>
            <a:r>
              <a:rPr lang="cs-CZ" dirty="0"/>
              <a:t>údaje o kolektivních smlouvách upravující podmínky zaměstnance</a:t>
            </a:r>
          </a:p>
          <a:p>
            <a:endParaRPr lang="cs-CZ" dirty="0"/>
          </a:p>
          <a:p>
            <a:r>
              <a:rPr lang="cs-CZ" dirty="0"/>
              <a:t>údaje nemusí být nutně ve smlouvě (např. odkaz na vnitřní předpis), povinnost informovat do 7 dnů od vzniku pracovního poměru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893C5B7C-19FC-4B70-9EC0-2C903100FCD7}"/>
              </a:ext>
            </a:extLst>
          </p:cNvPr>
          <p:cNvSpPr/>
          <p:nvPr/>
        </p:nvSpPr>
        <p:spPr bwMode="auto">
          <a:xfrm>
            <a:off x="10269900" y="401812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37 ZP</a:t>
            </a:r>
          </a:p>
        </p:txBody>
      </p:sp>
    </p:spTree>
    <p:extLst>
      <p:ext uri="{BB962C8B-B14F-4D97-AF65-F5344CB8AC3E}">
        <p14:creationId xmlns:p14="http://schemas.microsoft.com/office/powerpoint/2010/main" val="4107132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64439F6-61E7-4A7D-BB0D-7973568AFC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0B5B77-A465-4E7E-83AF-451C91D964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AFB133-62C8-45E4-BD9D-7FDA3132B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Zkušební doba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385D656-4BAF-47E9-8058-56DD616EE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515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může být ujednána </a:t>
            </a:r>
            <a:r>
              <a:rPr lang="cs-CZ" dirty="0">
                <a:solidFill>
                  <a:schemeClr val="tx2"/>
                </a:solidFill>
              </a:rPr>
              <a:t>písemně</a:t>
            </a:r>
            <a:r>
              <a:rPr lang="cs-CZ" dirty="0"/>
              <a:t>, neplyne „automaticky“ ze zákona</a:t>
            </a:r>
          </a:p>
          <a:p>
            <a:r>
              <a:rPr lang="cs-CZ" dirty="0"/>
              <a:t>3 po sobě jdoucí měsíce, resp. 6 po sobě jdoucích měsíců u vedoucích zaměstnanců</a:t>
            </a:r>
          </a:p>
          <a:p>
            <a:r>
              <a:rPr lang="cs-CZ" dirty="0">
                <a:solidFill>
                  <a:schemeClr val="tx2"/>
                </a:solidFill>
              </a:rPr>
              <a:t>nesmí být prodlužována</a:t>
            </a:r>
            <a:r>
              <a:rPr lang="cs-CZ" dirty="0"/>
              <a:t>, ale prodlužuje se o celodenní překážky v práci</a:t>
            </a:r>
          </a:p>
          <a:p>
            <a:r>
              <a:rPr lang="cs-CZ" dirty="0"/>
              <a:t>nesmí být delší, než polovina sjednané doby trvání </a:t>
            </a:r>
            <a:r>
              <a:rPr lang="cs-CZ" dirty="0" err="1"/>
              <a:t>prac</a:t>
            </a:r>
            <a:r>
              <a:rPr lang="cs-CZ" dirty="0"/>
              <a:t>. poměru</a:t>
            </a:r>
          </a:p>
          <a:p>
            <a:r>
              <a:rPr lang="cs-CZ" dirty="0"/>
              <a:t>pokud práce nevyhovuje: </a:t>
            </a:r>
            <a:r>
              <a:rPr lang="cs-CZ" dirty="0">
                <a:solidFill>
                  <a:schemeClr val="tx2"/>
                </a:solidFill>
              </a:rPr>
              <a:t>zrušení pracovního poměru ve zkušební době kteroukoliv stranou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0972D4B0-D99E-47B2-8696-00787FDD0E35}"/>
              </a:ext>
            </a:extLst>
          </p:cNvPr>
          <p:cNvSpPr/>
          <p:nvPr/>
        </p:nvSpPr>
        <p:spPr bwMode="auto">
          <a:xfrm>
            <a:off x="5134950" y="516299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35 ZP</a:t>
            </a:r>
          </a:p>
        </p:txBody>
      </p:sp>
    </p:spTree>
    <p:extLst>
      <p:ext uri="{BB962C8B-B14F-4D97-AF65-F5344CB8AC3E}">
        <p14:creationId xmlns:p14="http://schemas.microsoft.com/office/powerpoint/2010/main" val="3756456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89A300E-C9EB-452E-8385-3EA7AC3445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4AD484-610E-45F1-9AC8-31BD88608B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6DE064B-D2C6-4A06-867D-6AD7ACC94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Rozvázání pracovního poměru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C134381-FFD5-44AB-820D-6D7D140E205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ál 6">
            <a:extLst>
              <a:ext uri="{FF2B5EF4-FFF2-40B4-BE49-F238E27FC236}">
                <a16:creationId xmlns:a16="http://schemas.microsoft.com/office/drawing/2014/main" id="{96F48347-8816-4B80-8001-D89BEF0E8F73}"/>
              </a:ext>
            </a:extLst>
          </p:cNvPr>
          <p:cNvSpPr/>
          <p:nvPr/>
        </p:nvSpPr>
        <p:spPr bwMode="auto">
          <a:xfrm>
            <a:off x="8478225" y="596036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48 ZP</a:t>
            </a:r>
          </a:p>
        </p:txBody>
      </p:sp>
    </p:spTree>
    <p:extLst>
      <p:ext uri="{BB962C8B-B14F-4D97-AF65-F5344CB8AC3E}">
        <p14:creationId xmlns:p14="http://schemas.microsoft.com/office/powerpoint/2010/main" val="585347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9E9ECC9-19C8-4D82-898A-11140F9A2A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92B574-FD66-43CA-A4D3-EBCA713D02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A2594C-F73D-4264-A7A2-C12F0FFDE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způsoby zániku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4814150-40C4-4A50-8611-3396C0F70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9424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uplynutím sjednané doby, pokud jde o pracovní poměr na dobu určitou</a:t>
            </a:r>
          </a:p>
          <a:p>
            <a:r>
              <a:rPr lang="cs-CZ" dirty="0"/>
              <a:t>smrtí zaměstnance (zaměstnavatele dle podmínek)</a:t>
            </a:r>
          </a:p>
          <a:p>
            <a:r>
              <a:rPr lang="cs-CZ" dirty="0"/>
              <a:t>skončením pobytu na území ČR</a:t>
            </a:r>
          </a:p>
          <a:p>
            <a:r>
              <a:rPr lang="cs-CZ" dirty="0"/>
              <a:t>vyhoštěním z území ČR</a:t>
            </a: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07F9956F-71A3-4390-BF94-3623550A103A}"/>
              </a:ext>
            </a:extLst>
          </p:cNvPr>
          <p:cNvSpPr/>
          <p:nvPr/>
        </p:nvSpPr>
        <p:spPr bwMode="auto">
          <a:xfrm>
            <a:off x="6249375" y="572812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48 ZP</a:t>
            </a:r>
          </a:p>
        </p:txBody>
      </p:sp>
    </p:spTree>
    <p:extLst>
      <p:ext uri="{BB962C8B-B14F-4D97-AF65-F5344CB8AC3E}">
        <p14:creationId xmlns:p14="http://schemas.microsoft.com/office/powerpoint/2010/main" val="906447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B12D18D-60C2-4F5D-8EE2-88C06F249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1C0249-BE6B-444F-BDB3-AE2429BDF3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4906F6-95D4-4658-A51F-85D49C67B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F7603FD-8E11-4388-8F13-775AF719C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6624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výpověď dohodou neexistuje!</a:t>
            </a:r>
          </a:p>
          <a:p>
            <a:r>
              <a:rPr lang="cs-CZ" dirty="0"/>
              <a:t>je jen rozvázání pracovního poměru dohodou </a:t>
            </a:r>
          </a:p>
          <a:p>
            <a:r>
              <a:rPr lang="cs-CZ" dirty="0"/>
              <a:t>dohoda je dvoustranná (zaměstnanec i zaměstnavatel se musí shodnout), výpověď je jednostranná </a:t>
            </a:r>
          </a:p>
          <a:p>
            <a:r>
              <a:rPr lang="cs-CZ" dirty="0"/>
              <a:t>nemusí obsahovat důvod, ale je vhodné či nutné uvádět důvod tam, pokud je spojen s nárokem na odstupné</a:t>
            </a:r>
          </a:p>
          <a:p>
            <a:r>
              <a:rPr lang="cs-CZ" dirty="0"/>
              <a:t>sjednává se den, kdy pracovní poměr skončí</a:t>
            </a:r>
          </a:p>
          <a:p>
            <a:r>
              <a:rPr lang="cs-CZ" dirty="0"/>
              <a:t>každá strana obdrží jedno vyhotovení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2FFB2F4F-2583-4831-BD4E-BCF189862FE7}"/>
              </a:ext>
            </a:extLst>
          </p:cNvPr>
          <p:cNvSpPr/>
          <p:nvPr/>
        </p:nvSpPr>
        <p:spPr bwMode="auto">
          <a:xfrm>
            <a:off x="3315675" y="516299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49 ZP</a:t>
            </a:r>
          </a:p>
        </p:txBody>
      </p:sp>
    </p:spTree>
    <p:extLst>
      <p:ext uri="{BB962C8B-B14F-4D97-AF65-F5344CB8AC3E}">
        <p14:creationId xmlns:p14="http://schemas.microsoft.com/office/powerpoint/2010/main" val="3769434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9F8F95C-6E17-40B2-ADDF-2DCF696814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DA0E7C-7D39-4ADF-8D7A-136B86AA24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6305FB7-3374-40A7-99A5-93D9EA55C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Kvalifikace učitele a ředitele MŠ</a:t>
            </a:r>
          </a:p>
        </p:txBody>
      </p:sp>
    </p:spTree>
    <p:extLst>
      <p:ext uri="{BB962C8B-B14F-4D97-AF65-F5344CB8AC3E}">
        <p14:creationId xmlns:p14="http://schemas.microsoft.com/office/powerpoint/2010/main" val="2700604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F14F3E-7C01-4747-B157-CBA0B5271B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92571E-5A5A-4AAC-B928-99B577A857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797340-AFA8-4AC3-B4E3-5D5147C81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Výpověď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319CB8-7602-4D2C-94C6-E704F98B5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93727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je jednostranná, musí být písemná</a:t>
            </a:r>
          </a:p>
          <a:p>
            <a:r>
              <a:rPr lang="cs-CZ" dirty="0"/>
              <a:t>zaměstnanec nemusí důvod uvádět, lze dát z jakéhokoliv důvodu</a:t>
            </a:r>
          </a:p>
          <a:p>
            <a:r>
              <a:rPr lang="cs-CZ" dirty="0"/>
              <a:t>zaměstnavatel musí uvést důvod plynoucí ze zákoníku práce, důvod musí být vymezen a </a:t>
            </a:r>
            <a:r>
              <a:rPr lang="cs-CZ" dirty="0">
                <a:solidFill>
                  <a:schemeClr val="tx2"/>
                </a:solidFill>
              </a:rPr>
              <a:t>nemůže být dodatečně měněn</a:t>
            </a:r>
          </a:p>
          <a:p>
            <a:pPr lvl="1"/>
            <a:r>
              <a:rPr lang="cs-CZ" dirty="0"/>
              <a:t>jsou stanoveny také lhůty, do kdy je možné výpověď učinit</a:t>
            </a:r>
          </a:p>
          <a:p>
            <a:r>
              <a:rPr lang="cs-CZ" dirty="0"/>
              <a:t>výpověď musí být doručena</a:t>
            </a:r>
          </a:p>
          <a:p>
            <a:r>
              <a:rPr lang="cs-CZ" dirty="0">
                <a:solidFill>
                  <a:schemeClr val="tx2"/>
                </a:solidFill>
              </a:rPr>
              <a:t>výpovědní doba </a:t>
            </a:r>
            <a:r>
              <a:rPr lang="cs-CZ" dirty="0"/>
              <a:t>= 2 měsíce, běží od 1. dne následujícího po měsíci, ve kterém byla výpověď doručena</a:t>
            </a:r>
          </a:p>
          <a:p>
            <a:pPr lvl="1"/>
            <a:r>
              <a:rPr lang="cs-CZ" dirty="0"/>
              <a:t>např. výpověď je doručena dne 30.11.2022, výpovědní doba skončí 31.1.2024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963CC679-177C-4176-A634-32830C67DF15}"/>
              </a:ext>
            </a:extLst>
          </p:cNvPr>
          <p:cNvSpPr/>
          <p:nvPr/>
        </p:nvSpPr>
        <p:spPr bwMode="auto">
          <a:xfrm>
            <a:off x="3315674" y="516299"/>
            <a:ext cx="3618525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50 a násl. ZP</a:t>
            </a:r>
          </a:p>
        </p:txBody>
      </p:sp>
    </p:spTree>
    <p:extLst>
      <p:ext uri="{BB962C8B-B14F-4D97-AF65-F5344CB8AC3E}">
        <p14:creationId xmlns:p14="http://schemas.microsoft.com/office/powerpoint/2010/main" val="3046502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A1F56A-D3E8-41CB-A9B2-B1D3FA081B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E8DCE2-7F70-4383-90B1-94D0B74A4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A2091A-B915-408A-9CEA-7363DFD06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0315F80-FDF7-4863-A6C6-FA769F6CA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493" y="1386076"/>
            <a:ext cx="9035112" cy="4637624"/>
          </a:xfrm>
          <a:prstGeom prst="rect">
            <a:avLst/>
          </a:prstGeom>
        </p:spPr>
      </p:pic>
      <p:sp>
        <p:nvSpPr>
          <p:cNvPr id="10" name="Ovál 9">
            <a:extLst>
              <a:ext uri="{FF2B5EF4-FFF2-40B4-BE49-F238E27FC236}">
                <a16:creationId xmlns:a16="http://schemas.microsoft.com/office/drawing/2014/main" id="{26D9155C-4518-41A2-9A31-4067EB426417}"/>
              </a:ext>
            </a:extLst>
          </p:cNvPr>
          <p:cNvSpPr/>
          <p:nvPr/>
        </p:nvSpPr>
        <p:spPr bwMode="auto">
          <a:xfrm>
            <a:off x="2757900" y="419849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52 ZP</a:t>
            </a:r>
          </a:p>
        </p:txBody>
      </p:sp>
    </p:spTree>
    <p:extLst>
      <p:ext uri="{BB962C8B-B14F-4D97-AF65-F5344CB8AC3E}">
        <p14:creationId xmlns:p14="http://schemas.microsoft.com/office/powerpoint/2010/main" val="3566918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14B418-53B8-4E34-805E-DC26A4E7C9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C21C92-74E9-4271-89E7-6983E60F23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FB5821-294E-4D22-8F56-F21E01EE3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není výpověď možná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4F82B7-ADAD-4C8D-ADB8-F5D13CD63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0076"/>
            <a:ext cx="10753200" cy="460792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tzv. </a:t>
            </a:r>
            <a:r>
              <a:rPr lang="cs-CZ" sz="2400" dirty="0">
                <a:solidFill>
                  <a:schemeClr val="tx2"/>
                </a:solidFill>
              </a:rPr>
              <a:t>ochrana zaměstnance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nařízení karantény či dočasná pracovní neschopnost (pokud si to zaměstnanec nepřivodil úmyslně sám či není to důsledek opilosti)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při výkonu vojenského cvičení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dlouhodobé uvolnění pro výkon veřejné funkce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těhotná zaměstnankyně či čerpající mateřskou dovolenou, zaměstnanec či zaměstnankyně čerpající rodičovskou dovolenou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dočasná nezpůsobilost pro práci v noci pro osoby pracující v noci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dlouhodobá péče podle zákona o nemocenském pojištění, péče o dítě a ošetřování dítěte mladšího 10 let podle téhož zákona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není to absolutní zákaz, zákon říká, kdy to možné je (§ 54 ZP)</a:t>
            </a: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917FD11C-BAF6-417E-9DF0-DF3DE8E89181}"/>
              </a:ext>
            </a:extLst>
          </p:cNvPr>
          <p:cNvSpPr/>
          <p:nvPr/>
        </p:nvSpPr>
        <p:spPr bwMode="auto">
          <a:xfrm>
            <a:off x="7154250" y="491849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53 ZP</a:t>
            </a:r>
          </a:p>
        </p:txBody>
      </p:sp>
    </p:spTree>
    <p:extLst>
      <p:ext uri="{BB962C8B-B14F-4D97-AF65-F5344CB8AC3E}">
        <p14:creationId xmlns:p14="http://schemas.microsoft.com/office/powerpoint/2010/main" val="3189628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2C0C7B-FA57-4BDF-90AE-DAC4D2C377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B18BA6-9E29-480A-99FB-AF471F7488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D99F96-E2A9-4C41-956C-7EC3E0DFA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Okamžité zrušení pracovního poměru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503AF2-AFF1-4AD2-8721-BCC2DBCC8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závažné důvody, pro které není možné vykonávat práci</a:t>
            </a:r>
          </a:p>
          <a:p>
            <a:r>
              <a:rPr lang="cs-CZ" dirty="0"/>
              <a:t>pracovní poměr končí dnem doručení druhé straně, písemně</a:t>
            </a:r>
          </a:p>
          <a:p>
            <a:r>
              <a:rPr lang="cs-CZ" dirty="0">
                <a:solidFill>
                  <a:schemeClr val="tx2"/>
                </a:solidFill>
              </a:rPr>
              <a:t>ukončuje-li zaměstnavatel, pak:</a:t>
            </a:r>
          </a:p>
          <a:p>
            <a:pPr lvl="1"/>
            <a:r>
              <a:rPr lang="cs-CZ" dirty="0"/>
              <a:t>odsouzení pro úmyslný trestný čin k nepodmíněnému trestu odnětí svobody na 1 rok, nebo na 6 měsíců při plnění pracovních povinností</a:t>
            </a:r>
          </a:p>
          <a:p>
            <a:pPr lvl="1"/>
            <a:r>
              <a:rPr lang="cs-CZ" dirty="0"/>
              <a:t>zvlášť hrubé porušení povinnosti</a:t>
            </a:r>
          </a:p>
          <a:p>
            <a:pPr lvl="1"/>
            <a:r>
              <a:rPr lang="cs-CZ" dirty="0"/>
              <a:t>nelze u těhotných, čerpajících mateřskou či rodičovskou dovolenou</a:t>
            </a:r>
          </a:p>
          <a:p>
            <a:r>
              <a:rPr lang="cs-CZ" dirty="0">
                <a:solidFill>
                  <a:schemeClr val="tx2"/>
                </a:solidFill>
              </a:rPr>
              <a:t>ukončuje-li zaměstnanec, pak:</a:t>
            </a:r>
          </a:p>
          <a:p>
            <a:pPr lvl="1"/>
            <a:r>
              <a:rPr lang="cs-CZ" dirty="0"/>
              <a:t>není schopen práce na základě lékařského posudku a současně zaměstnavatel nepřevede na jinou vhodnou pozici</a:t>
            </a:r>
          </a:p>
          <a:p>
            <a:pPr lvl="1"/>
            <a:r>
              <a:rPr lang="cs-CZ" dirty="0"/>
              <a:t>není mu vyplacena mzda do 15 dnů po uplynutí období splatnosti (splatnost =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nejpozději v kalendářním měsíci následujícím po měsíci, ve kterém vzniklo zaměstnanci právo na mzdu)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DC027604-919E-49D6-9321-8FFB81E33C22}"/>
              </a:ext>
            </a:extLst>
          </p:cNvPr>
          <p:cNvSpPr/>
          <p:nvPr/>
        </p:nvSpPr>
        <p:spPr bwMode="auto">
          <a:xfrm>
            <a:off x="9445124" y="1010513"/>
            <a:ext cx="2746875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55 a 56  ZP</a:t>
            </a:r>
          </a:p>
        </p:txBody>
      </p:sp>
    </p:spTree>
    <p:extLst>
      <p:ext uri="{BB962C8B-B14F-4D97-AF65-F5344CB8AC3E}">
        <p14:creationId xmlns:p14="http://schemas.microsoft.com/office/powerpoint/2010/main" val="1979756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333483-C525-4DBE-ADED-E7629A64AE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E9E883-B87E-4645-AE0E-1F33AB7B25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7CDB760-ECBF-4E3C-840D-2972DF747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302" y="866747"/>
            <a:ext cx="7452596" cy="1409728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5BD3DB1D-C3FC-4E52-9E40-C9C7691FA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9130" y="152399"/>
            <a:ext cx="4987576" cy="838201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5FBCEDC1-928C-4BB7-98B2-B3A12DD9A1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302" y="2549453"/>
            <a:ext cx="3829247" cy="2806844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69DECD32-74E6-48B4-8F0F-76987BBA41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5723" y="2646912"/>
            <a:ext cx="6121715" cy="457223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96F048B1-31D5-4F96-96EE-953B21592F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5723" y="3225712"/>
            <a:ext cx="5985184" cy="1797142"/>
          </a:xfrm>
          <a:prstGeom prst="rect">
            <a:avLst/>
          </a:prstGeom>
        </p:spPr>
      </p:pic>
      <p:pic>
        <p:nvPicPr>
          <p:cNvPr id="21" name="Obrázek 20">
            <a:extLst>
              <a:ext uri="{FF2B5EF4-FFF2-40B4-BE49-F238E27FC236}">
                <a16:creationId xmlns:a16="http://schemas.microsoft.com/office/drawing/2014/main" id="{26BE29E7-DBB3-4BE9-B3F9-8FD8D5E582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11576" y="1589649"/>
            <a:ext cx="6274122" cy="800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531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8ECBDE-A03F-4E94-AB9E-47F206C38B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888855-1105-4118-87BF-98964BCB7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26308A-5B03-40B0-A96F-86F010402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23a zákona o pedagogických pracovnících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60D66E-B0B0-4AC4-981E-DB5C3E0C4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6587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upravuje pracovní poměr na dobu určitou</a:t>
            </a:r>
          </a:p>
          <a:p>
            <a:r>
              <a:rPr lang="cs-CZ" dirty="0">
                <a:solidFill>
                  <a:schemeClr val="tx2"/>
                </a:solidFill>
              </a:rPr>
              <a:t>nejméně 12 měsíců </a:t>
            </a:r>
            <a:r>
              <a:rPr lang="cs-CZ" dirty="0"/>
              <a:t>(ochrana před rozvázáním pracovního poměru „před prázdninami“), lze opakovat nejvýše 2x – celkem tedy 3 roky</a:t>
            </a:r>
          </a:p>
          <a:p>
            <a:r>
              <a:rPr lang="cs-CZ" dirty="0"/>
              <a:t>to neplatí, pokud:</a:t>
            </a:r>
          </a:p>
          <a:p>
            <a:pPr lvl="1"/>
            <a:r>
              <a:rPr lang="cs-CZ" dirty="0"/>
              <a:t>se jedná o náhradu za dočasně nepřítomného pracovníka</a:t>
            </a:r>
          </a:p>
          <a:p>
            <a:pPr lvl="1"/>
            <a:r>
              <a:rPr lang="cs-CZ" dirty="0"/>
              <a:t>není splněn předpoklad odborné kvalifikace</a:t>
            </a:r>
          </a:p>
          <a:p>
            <a:pPr lvl="1"/>
            <a:r>
              <a:rPr lang="cs-CZ" dirty="0"/>
              <a:t>případ uvedený v ustanovení § 39/4 zákoníku práce</a:t>
            </a:r>
          </a:p>
          <a:p>
            <a:r>
              <a:rPr lang="cs-CZ" dirty="0"/>
              <a:t>jinak platí zákoník práce a pracovní poměr končí uplynutím sjednané doby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131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48ADE6-0F3C-425E-B8EE-C862483DD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C15EC2-8D5E-409B-BBC3-DE8ADC0A4D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0BA008-BF3C-4920-A37D-ECA0014DC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o pracích konaných mimo pracovní poměr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430BCF3-C881-4727-82AC-22A7F3FF18D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33837" y="2114550"/>
          <a:ext cx="10139363" cy="3155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ál 6">
            <a:extLst>
              <a:ext uri="{FF2B5EF4-FFF2-40B4-BE49-F238E27FC236}">
                <a16:creationId xmlns:a16="http://schemas.microsoft.com/office/drawing/2014/main" id="{EE1F0B17-1D30-47F3-BD20-308AD1020576}"/>
              </a:ext>
            </a:extLst>
          </p:cNvPr>
          <p:cNvSpPr/>
          <p:nvPr/>
        </p:nvSpPr>
        <p:spPr bwMode="auto">
          <a:xfrm>
            <a:off x="8726325" y="1255573"/>
            <a:ext cx="2932275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74 až 77 ZP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714D6EAC-2F07-5D9D-986E-27FA5E7E03EA}"/>
              </a:ext>
            </a:extLst>
          </p:cNvPr>
          <p:cNvSpPr/>
          <p:nvPr/>
        </p:nvSpPr>
        <p:spPr bwMode="auto">
          <a:xfrm>
            <a:off x="4857749" y="5645700"/>
            <a:ext cx="5267325" cy="81915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Možné změny od 2024</a:t>
            </a:r>
          </a:p>
        </p:txBody>
      </p:sp>
    </p:spTree>
    <p:extLst>
      <p:ext uri="{BB962C8B-B14F-4D97-AF65-F5344CB8AC3E}">
        <p14:creationId xmlns:p14="http://schemas.microsoft.com/office/powerpoint/2010/main" val="730396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EAFE42-26BA-E606-C8EC-C6F64D9225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7ED430-E724-7C7B-86F4-88524B3DEC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C9336B-0B9A-93DB-810C-A5D6A85DD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B2E341-D5C6-3EA5-040D-4D9AA23C4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cs-CZ" i="1" dirty="0"/>
              <a:t>Naformulujte na papír výpověď, kterou byste jako ředitelka MŠ dala učitelce MŠ. </a:t>
            </a:r>
          </a:p>
        </p:txBody>
      </p:sp>
      <p:pic>
        <p:nvPicPr>
          <p:cNvPr id="1026" name="Picture 2" descr="ZŠ Kunratice | Domácí úkol">
            <a:extLst>
              <a:ext uri="{FF2B5EF4-FFF2-40B4-BE49-F238E27FC236}">
                <a16:creationId xmlns:a16="http://schemas.microsoft.com/office/drawing/2014/main" id="{97BEB1A0-6383-3F39-CCEE-FA6ABA2DD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2" y="3429000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1105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C4F6A2-E811-8940-0696-E6493E70E8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F77B03-1A62-D96D-311E-2E5451729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1060161-784F-82F7-CDB7-2D46ACB51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1171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F4FAF5-3744-42E7-ABCA-0AFEEFBD71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A3359D-D675-4BCD-B329-8A5C1088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28AD6-2B3A-4EE8-B1D6-81A55230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3BB0FA-D8E3-4860-8B23-D10094CE3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4362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0" dirty="0">
                <a:effectLst/>
                <a:latin typeface="Arial" panose="020B0604020202020204" pitchFamily="34" charset="0"/>
              </a:rPr>
              <a:t>zákon č. 563/2004 Sb., </a:t>
            </a:r>
            <a:r>
              <a:rPr lang="cs-CZ" b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 pedagogických pracovnících </a:t>
            </a:r>
            <a:r>
              <a:rPr lang="cs-CZ" b="0" dirty="0">
                <a:effectLst/>
                <a:latin typeface="Arial" panose="020B0604020202020204" pitchFamily="34" charset="0"/>
              </a:rPr>
              <a:t>a o změně některých zákonů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855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C72C992-5C65-B9C4-CDB8-5B7205DFB6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FCF95F-3DDF-A713-633F-2A44EEF2E1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725E3E-B0BA-708B-FC1A-6476C6F92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pedagogického pracovníka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2D91ABC1-EB45-261A-70CA-73280D2A17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8906" y="2128986"/>
            <a:ext cx="9614188" cy="2183038"/>
          </a:xfrm>
        </p:spPr>
      </p:pic>
    </p:spTree>
    <p:extLst>
      <p:ext uri="{BB962C8B-B14F-4D97-AF65-F5344CB8AC3E}">
        <p14:creationId xmlns:p14="http://schemas.microsoft.com/office/powerpoint/2010/main" val="824481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DF87A9-2125-C5CF-F750-5C724FE1B5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2457BE-6CD7-1DD9-31D2-5011FF66E8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3B4648-46D2-9F0A-E676-234BAC619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předpoklady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422DFE-0DE0-4BD4-A92D-C4C1B6836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3"/>
            <a:ext cx="10753200" cy="270070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plně svéprávný </a:t>
            </a:r>
            <a:r>
              <a:rPr lang="cs-CZ" dirty="0"/>
              <a:t>(způsobilý právně jednat) – 18 let (16 let?)</a:t>
            </a:r>
          </a:p>
          <a:p>
            <a:r>
              <a:rPr lang="cs-CZ" dirty="0">
                <a:solidFill>
                  <a:schemeClr val="tx2"/>
                </a:solidFill>
              </a:rPr>
              <a:t>odborná kvalifikace</a:t>
            </a:r>
          </a:p>
          <a:p>
            <a:r>
              <a:rPr lang="cs-CZ" dirty="0">
                <a:solidFill>
                  <a:schemeClr val="tx2"/>
                </a:solidFill>
              </a:rPr>
              <a:t>bezúhonný</a:t>
            </a:r>
            <a:r>
              <a:rPr lang="cs-CZ" dirty="0"/>
              <a:t> (čistý trestní rejstřík)</a:t>
            </a:r>
          </a:p>
          <a:p>
            <a:r>
              <a:rPr lang="cs-CZ" dirty="0">
                <a:solidFill>
                  <a:schemeClr val="tx2"/>
                </a:solidFill>
              </a:rPr>
              <a:t>zdravotně způsobilý </a:t>
            </a:r>
          </a:p>
          <a:p>
            <a:r>
              <a:rPr lang="cs-CZ" dirty="0">
                <a:solidFill>
                  <a:schemeClr val="tx2"/>
                </a:solidFill>
              </a:rPr>
              <a:t>prokazatelná znalost českého jazyka</a:t>
            </a:r>
          </a:p>
          <a:p>
            <a:pPr lvl="1"/>
            <a:r>
              <a:rPr lang="cs-CZ" dirty="0"/>
              <a:t>pro učitele MŠ je to C1 (§ 4 ZPP)</a:t>
            </a: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BB676596-EA1C-EE13-71BA-C786BC7F8F96}"/>
              </a:ext>
            </a:extLst>
          </p:cNvPr>
          <p:cNvSpPr/>
          <p:nvPr/>
        </p:nvSpPr>
        <p:spPr bwMode="auto">
          <a:xfrm>
            <a:off x="6804212" y="573742"/>
            <a:ext cx="2250141" cy="8157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3 ZPP</a:t>
            </a:r>
          </a:p>
        </p:txBody>
      </p:sp>
    </p:spTree>
    <p:extLst>
      <p:ext uri="{BB962C8B-B14F-4D97-AF65-F5344CB8AC3E}">
        <p14:creationId xmlns:p14="http://schemas.microsoft.com/office/powerpoint/2010/main" val="2570789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9A19AFC-6887-922C-E10A-3A7D0A1E6A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D9678F-86E4-3BFE-4FB3-89936C9853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B67BD7-E744-E65D-D4B5-128424B35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 MŠ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936B92-9FA2-1170-812C-BF40F2D1E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67785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celá řada možností</a:t>
            </a:r>
          </a:p>
          <a:p>
            <a:pPr lvl="1"/>
            <a:r>
              <a:rPr lang="cs-CZ" dirty="0"/>
              <a:t>VŠ vzdělání v akreditovaném studijním programu (příprava učitelů MŠ)</a:t>
            </a:r>
          </a:p>
          <a:p>
            <a:pPr lvl="1"/>
            <a:r>
              <a:rPr lang="cs-CZ" dirty="0"/>
              <a:t>VŠ vzdělání v akreditovaném studijním programu (pedagogika, učitelství 1. stupně, vychovatelství, pedagogika volného času) a CŽV vzdělání na VŠ (příprava učitelů MŠ)</a:t>
            </a:r>
          </a:p>
          <a:p>
            <a:pPr lvl="1"/>
            <a:r>
              <a:rPr lang="cs-CZ" dirty="0"/>
              <a:t>VOŠ vzdělání (příprava učitelů MŠ)</a:t>
            </a:r>
          </a:p>
          <a:p>
            <a:pPr lvl="1"/>
            <a:r>
              <a:rPr lang="cs-CZ" dirty="0"/>
              <a:t>VOŠ vzdělání (příprava vychovatelů) a CŽV vzdělání na VŠ (příprava učitelů MŠ)</a:t>
            </a:r>
          </a:p>
          <a:p>
            <a:pPr lvl="1"/>
            <a:r>
              <a:rPr lang="cs-CZ" dirty="0"/>
              <a:t>SŠ vzdělání s maturitní zkouškou (příprava učitelů MŠ)</a:t>
            </a:r>
          </a:p>
          <a:p>
            <a:pPr lvl="1"/>
            <a:r>
              <a:rPr lang="cs-CZ" dirty="0"/>
              <a:t>SŠ vzdělání s maturitní zkouškou (příprava vychovatelů) a vykonáním zkoušky (profil a obsah z pedagogiky předškolního vzdělávání)</a:t>
            </a:r>
          </a:p>
          <a:p>
            <a:pPr lvl="1"/>
            <a:r>
              <a:rPr lang="cs-CZ" dirty="0"/>
              <a:t>VŠ či VOŠ vzdělání v akreditovaném studijním programu (speciální pedagogika) </a:t>
            </a:r>
          </a:p>
          <a:p>
            <a:pPr lvl="1"/>
            <a:r>
              <a:rPr lang="cs-CZ" dirty="0"/>
              <a:t>poslední bod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děti se speciálními vzdělávacími potřebami 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72C1B91D-0C14-3BF4-25B4-D2E911679E6F}"/>
              </a:ext>
            </a:extLst>
          </p:cNvPr>
          <p:cNvSpPr/>
          <p:nvPr/>
        </p:nvSpPr>
        <p:spPr bwMode="auto">
          <a:xfrm>
            <a:off x="6804212" y="573742"/>
            <a:ext cx="2250141" cy="8157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6 ZPP</a:t>
            </a:r>
          </a:p>
        </p:txBody>
      </p:sp>
    </p:spTree>
    <p:extLst>
      <p:ext uri="{BB962C8B-B14F-4D97-AF65-F5344CB8AC3E}">
        <p14:creationId xmlns:p14="http://schemas.microsoft.com/office/powerpoint/2010/main" val="2402383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9001908-A918-B447-FD32-755E57920D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BD5FBF-2F88-2CC1-F74F-8C490A2D7D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290648-EB70-B91F-D8D2-536FB30F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Ředitel MŠ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65BFD34-1344-AAC1-EB33-A4B764AC8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65992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splňuje obecné předpoklady</a:t>
            </a:r>
          </a:p>
          <a:p>
            <a:r>
              <a:rPr lang="cs-CZ" dirty="0"/>
              <a:t>3 roky praxe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ředitelem školy zřizované MŠMT, krajem, obcí nebo dobrovolným svazkem obcí – do 3 let od počátku výkonu činnosti ředitele - znalosti v oblasti řízení školství absolvováním studia pro ředitele škol v rámci dalšího vzdělávání pedagogických pracovníků (výjimky, kdy ne – studium zaměřené na organizaci a řízení školství)</a:t>
            </a:r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C804C6F5-2FA2-45B8-F5FF-FE4C463B1015}"/>
              </a:ext>
            </a:extLst>
          </p:cNvPr>
          <p:cNvSpPr/>
          <p:nvPr/>
        </p:nvSpPr>
        <p:spPr bwMode="auto">
          <a:xfrm>
            <a:off x="5414682" y="537894"/>
            <a:ext cx="2250141" cy="8157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5 ZPP</a:t>
            </a:r>
          </a:p>
        </p:txBody>
      </p:sp>
    </p:spTree>
    <p:extLst>
      <p:ext uri="{BB962C8B-B14F-4D97-AF65-F5344CB8AC3E}">
        <p14:creationId xmlns:p14="http://schemas.microsoft.com/office/powerpoint/2010/main" val="3788620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9E11D0-DDEC-41F0-1B4E-D5C9A7BECE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B13764-F7C4-ED64-E315-48A721A795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35EE38-5A64-30F8-EC94-DC1BC63F9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doba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2503878-B823-667B-7A79-BB613B67F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84423"/>
            <a:ext cx="10753200" cy="41081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pracovní doba </a:t>
            </a:r>
            <a:r>
              <a:rPr lang="cs-CZ" dirty="0"/>
              <a:t>(§ 22a ZPP, § 23 a 23a ZPP)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přímá pedagogická činnost </a:t>
            </a:r>
            <a:r>
              <a:rPr lang="cs-CZ" dirty="0"/>
              <a:t>– zaměstnavatel (ředitel) stanovuje rozvrh přímé pedagogické činnosti (na období kalendářního roku) + rozvrh dohledu nad žáky a dětmi + zastupování jiného pedagogického pracovníka + případy v souladu se zákoníkem práce</a:t>
            </a:r>
          </a:p>
          <a:p>
            <a:pPr lvl="1"/>
            <a:r>
              <a:rPr lang="cs-CZ" dirty="0"/>
              <a:t>týdenní rozsah přímé pedagogické činnosti stanovuje ředitel školy; nařízení vlády</a:t>
            </a:r>
          </a:p>
          <a:p>
            <a:pPr lvl="2"/>
            <a:r>
              <a:rPr lang="cs-CZ" dirty="0"/>
              <a:t>. úměrně se snižuje, pokud PP má sjednání kratší týdenní pracovní dobu</a:t>
            </a:r>
          </a:p>
          <a:p>
            <a:pPr lvl="2"/>
            <a:r>
              <a:rPr lang="cs-CZ" dirty="0"/>
              <a:t>. ředitel školy – oprávnění dle zákona stanovit max. 4 hodiny týdně konání přímé pedagogické činnosti nad rámec stanoveného, další hodiny s ním může dohodnout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práce související s přímou pedagogickou činností </a:t>
            </a:r>
            <a:r>
              <a:rPr lang="cs-CZ" dirty="0"/>
              <a:t>– pedagogický pracovník si sám rozvrhuje a určuje i místo, kde práci bude vykonávat – ale náklady si pak hradí sám, není-li stanoveno jinak (bude pravděpodobně jinak od r. 2024)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pracovní poměr na dobu určitou </a:t>
            </a:r>
            <a:r>
              <a:rPr lang="cs-CZ" dirty="0"/>
              <a:t>– nejméně v délce 12 měsíců (výjimky, kdy ne)</a:t>
            </a:r>
          </a:p>
          <a:p>
            <a:r>
              <a:rPr lang="cs-CZ" dirty="0"/>
              <a:t>jinak platí </a:t>
            </a:r>
            <a:r>
              <a:rPr lang="cs-CZ" dirty="0">
                <a:solidFill>
                  <a:schemeClr val="tx2"/>
                </a:solidFill>
              </a:rPr>
              <a:t>zákoník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116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856CDC-8650-B823-CADD-64841D15CB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9693B9-137A-6986-DA81-0B8C4EA42B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F00CF0-1878-3B19-F25D-548972A69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pedagogická činnost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9F0E7B-FBF5-1AC1-195F-A1F7D9547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nařízení vlády č. 75/2005 Sb., o stanovení rozsahu přímé vyučovací, přímé výchovné, přímé speciálně pedagogické a přímé pedagogicko-psychologické činnosti pedagogických pracovníků (ve verzi od 1.9.2023) </a:t>
            </a:r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6609E66-0A95-D29D-4A9B-9FC449152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217" y="3565574"/>
            <a:ext cx="7859222" cy="320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2511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1621</Words>
  <Application>Microsoft Office PowerPoint</Application>
  <PresentationFormat>Širokoúhlá obrazovka</PresentationFormat>
  <Paragraphs>220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Prezentace_MU_CZ</vt:lpstr>
      <vt:lpstr>Kvalifikace učitele a ředitele MŠ Vznik a zánik pracovního poměru</vt:lpstr>
      <vt:lpstr>Kvalifikace učitele a ředitele MŠ</vt:lpstr>
      <vt:lpstr>Právní úprava</vt:lpstr>
      <vt:lpstr>Definice pedagogického pracovníka</vt:lpstr>
      <vt:lpstr>Obecné předpoklady</vt:lpstr>
      <vt:lpstr>Učitel MŠ</vt:lpstr>
      <vt:lpstr>Ředitel MŠ</vt:lpstr>
      <vt:lpstr>Pracovní doba</vt:lpstr>
      <vt:lpstr>Přímá pedagogická činnost</vt:lpstr>
      <vt:lpstr>Povinnost dalšího vzdělávání</vt:lpstr>
      <vt:lpstr>Co práce v zahraničí? Situace v EU.</vt:lpstr>
      <vt:lpstr>Vznik a zánik pracovního poměru</vt:lpstr>
      <vt:lpstr>Právní úprava</vt:lpstr>
      <vt:lpstr>Pracovní smlouva</vt:lpstr>
      <vt:lpstr>Pracovní smlouva dále běžně obsahuje</vt:lpstr>
      <vt:lpstr>Zkušební doba</vt:lpstr>
      <vt:lpstr>Rozvázání pracovního poměru</vt:lpstr>
      <vt:lpstr>Další způsoby zániku</vt:lpstr>
      <vt:lpstr>Dohoda</vt:lpstr>
      <vt:lpstr>Výpověď</vt:lpstr>
      <vt:lpstr>Důvody</vt:lpstr>
      <vt:lpstr>Kdy není výpověď možná</vt:lpstr>
      <vt:lpstr>Okamžité zrušení pracovního poměru</vt:lpstr>
      <vt:lpstr>Prezentace aplikace PowerPoint</vt:lpstr>
      <vt:lpstr>§ 23a zákona o pedagogických pracovnících</vt:lpstr>
      <vt:lpstr>Dohody o pracích konaných mimo pracovní poměr</vt:lpstr>
      <vt:lpstr>Úkol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215</cp:revision>
  <cp:lastPrinted>1601-01-01T00:00:00Z</cp:lastPrinted>
  <dcterms:created xsi:type="dcterms:W3CDTF">2022-09-19T06:49:37Z</dcterms:created>
  <dcterms:modified xsi:type="dcterms:W3CDTF">2023-11-30T21:55:49Z</dcterms:modified>
</cp:coreProperties>
</file>