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4" r:id="rId3"/>
    <p:sldId id="383" r:id="rId4"/>
    <p:sldId id="399" r:id="rId5"/>
    <p:sldId id="408" r:id="rId6"/>
    <p:sldId id="384" r:id="rId7"/>
    <p:sldId id="385" r:id="rId8"/>
    <p:sldId id="401" r:id="rId9"/>
    <p:sldId id="386" r:id="rId10"/>
    <p:sldId id="402" r:id="rId11"/>
    <p:sldId id="400" r:id="rId12"/>
    <p:sldId id="403" r:id="rId13"/>
    <p:sldId id="375" r:id="rId14"/>
    <p:sldId id="376" r:id="rId15"/>
    <p:sldId id="377" r:id="rId16"/>
    <p:sldId id="378" r:id="rId17"/>
    <p:sldId id="379" r:id="rId18"/>
    <p:sldId id="380" r:id="rId19"/>
    <p:sldId id="382" r:id="rId20"/>
    <p:sldId id="381" r:id="rId21"/>
    <p:sldId id="387" r:id="rId22"/>
    <p:sldId id="388" r:id="rId23"/>
    <p:sldId id="405" r:id="rId24"/>
    <p:sldId id="406" r:id="rId25"/>
    <p:sldId id="389" r:id="rId26"/>
    <p:sldId id="391" r:id="rId27"/>
    <p:sldId id="390" r:id="rId28"/>
    <p:sldId id="393" r:id="rId29"/>
    <p:sldId id="392" r:id="rId30"/>
    <p:sldId id="394" r:id="rId31"/>
    <p:sldId id="395" r:id="rId32"/>
    <p:sldId id="397" r:id="rId33"/>
    <p:sldId id="396" r:id="rId34"/>
    <p:sldId id="404" r:id="rId35"/>
    <p:sldId id="407" r:id="rId36"/>
    <p:sldId id="365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zákon č. 258/2000 Sb., o ochraně veřejného zdraví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č. 410/2005 Sb., o hygienických požadavcích na prostory a provoz zařízení a provozoven pro výchovu a vzdělávání dětí a mladistvých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školský zákon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o školním stravování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71042"/>
          <a:ext cx="10752138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zákonná úprava</a:t>
          </a:r>
        </a:p>
      </dsp:txBody>
      <dsp:txXfrm>
        <a:off x="46834" y="117876"/>
        <a:ext cx="10658470" cy="865732"/>
      </dsp:txXfrm>
    </dsp:sp>
    <dsp:sp modelId="{EBB93FD8-C961-47D7-A96E-CB53DD83794B}">
      <dsp:nvSpPr>
        <dsp:cNvPr id="0" name=""/>
        <dsp:cNvSpPr/>
      </dsp:nvSpPr>
      <dsp:spPr>
        <a:xfrm>
          <a:off x="0" y="1030442"/>
          <a:ext cx="10752138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zákon č. 258/2000 Sb., o ochraně veřejného zdraví</a:t>
          </a:r>
        </a:p>
      </dsp:txBody>
      <dsp:txXfrm>
        <a:off x="0" y="1030442"/>
        <a:ext cx="10752138" cy="678960"/>
      </dsp:txXfrm>
    </dsp:sp>
    <dsp:sp modelId="{E876086E-BEA5-4B02-8B7D-7AF1298CF9D6}">
      <dsp:nvSpPr>
        <dsp:cNvPr id="0" name=""/>
        <dsp:cNvSpPr/>
      </dsp:nvSpPr>
      <dsp:spPr>
        <a:xfrm>
          <a:off x="0" y="1709402"/>
          <a:ext cx="10752138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podzákonná úprava</a:t>
          </a:r>
        </a:p>
      </dsp:txBody>
      <dsp:txXfrm>
        <a:off x="46834" y="1756236"/>
        <a:ext cx="10658470" cy="865732"/>
      </dsp:txXfrm>
    </dsp:sp>
    <dsp:sp modelId="{4CBE754D-CCFA-4C55-A867-C491FAA4E046}">
      <dsp:nvSpPr>
        <dsp:cNvPr id="0" name=""/>
        <dsp:cNvSpPr/>
      </dsp:nvSpPr>
      <dsp:spPr>
        <a:xfrm>
          <a:off x="0" y="2668802"/>
          <a:ext cx="10752138" cy="1400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vyhláška č. 410/2005 Sb., o hygienických požadavcích na prostory a provoz zařízení a provozoven pro výchovu a vzdělávání dětí a mladistvých</a:t>
          </a:r>
        </a:p>
      </dsp:txBody>
      <dsp:txXfrm>
        <a:off x="0" y="2668802"/>
        <a:ext cx="10752138" cy="14003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3214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zákonná úprava</a:t>
          </a:r>
        </a:p>
      </dsp:txBody>
      <dsp:txXfrm>
        <a:off x="58257" y="90397"/>
        <a:ext cx="10635624" cy="1076886"/>
      </dsp:txXfrm>
    </dsp:sp>
    <dsp:sp modelId="{EBB93FD8-C961-47D7-A96E-CB53DD83794B}">
      <dsp:nvSpPr>
        <dsp:cNvPr id="0" name=""/>
        <dsp:cNvSpPr/>
      </dsp:nvSpPr>
      <dsp:spPr>
        <a:xfrm>
          <a:off x="0" y="1225540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školský zákon</a:t>
          </a:r>
        </a:p>
      </dsp:txBody>
      <dsp:txXfrm>
        <a:off x="0" y="1225540"/>
        <a:ext cx="10752138" cy="844560"/>
      </dsp:txXfrm>
    </dsp:sp>
    <dsp:sp modelId="{E876086E-BEA5-4B02-8B7D-7AF1298CF9D6}">
      <dsp:nvSpPr>
        <dsp:cNvPr id="0" name=""/>
        <dsp:cNvSpPr/>
      </dsp:nvSpPr>
      <dsp:spPr>
        <a:xfrm>
          <a:off x="0" y="207010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podzákonná úprava</a:t>
          </a:r>
        </a:p>
      </dsp:txBody>
      <dsp:txXfrm>
        <a:off x="58257" y="2128357"/>
        <a:ext cx="10635624" cy="1076886"/>
      </dsp:txXfrm>
    </dsp:sp>
    <dsp:sp modelId="{4CBE754D-CCFA-4C55-A867-C491FAA4E046}">
      <dsp:nvSpPr>
        <dsp:cNvPr id="0" name=""/>
        <dsp:cNvSpPr/>
      </dsp:nvSpPr>
      <dsp:spPr>
        <a:xfrm>
          <a:off x="0" y="3263499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vyhláška o školním stravování</a:t>
          </a:r>
        </a:p>
      </dsp:txBody>
      <dsp:txXfrm>
        <a:off x="0" y="3263499"/>
        <a:ext cx="10752138" cy="84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3-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metodicka-doporuceni-ke-skolnimu-stravovani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zakonyprolidi.cz/cs/2016-28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606367"/>
            <a:ext cx="11361600" cy="1645265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Hygienické požadavky.</a:t>
            </a:r>
            <a:br>
              <a:rPr lang="cs-CZ" dirty="0"/>
            </a:br>
            <a:r>
              <a:rPr lang="cs-CZ" dirty="0"/>
              <a:t>Stravování v MŠ.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2023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184820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Samostudium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6A497-A967-4E67-95A0-F58CA0CDF9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E02725-92C9-4D9C-AA10-1ADACF4AEE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11579D-7A4F-4F65-86E6-A74410139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33400"/>
            <a:ext cx="10753200" cy="569460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které dítě? </a:t>
            </a:r>
            <a:r>
              <a:rPr lang="cs-CZ" dirty="0"/>
              <a:t>(§ 9 zákona) – pro zotavovací akce a školy v přírodě delší 5 dnů</a:t>
            </a:r>
          </a:p>
          <a:p>
            <a:pPr lvl="2"/>
            <a:r>
              <a:rPr lang="cs-CZ" dirty="0"/>
              <a:t>1) zdravotně způsobilé</a:t>
            </a:r>
          </a:p>
          <a:p>
            <a:pPr lvl="2"/>
            <a:r>
              <a:rPr lang="cs-CZ" dirty="0"/>
              <a:t>2) nejeví známky akutního onemocnění </a:t>
            </a:r>
          </a:p>
          <a:p>
            <a:pPr lvl="2"/>
            <a:r>
              <a:rPr lang="cs-CZ" dirty="0"/>
              <a:t>3) nepřišlo ve 14 kalendářních dnech před odjezdem do styku s osobou infekčně nakaženou či podezřelou z nákazy</a:t>
            </a:r>
          </a:p>
          <a:p>
            <a:pPr lvl="2"/>
            <a:r>
              <a:rPr lang="cs-CZ" dirty="0"/>
              <a:t>4) jen pro zotavovací akce, ne školy v přírodě - podrobilo se stanoveným pravidelným očkováním / je imunní či předloží doklad o kontraindikaci (od 1.5.2020) – dle vyhlášky o očkování proti infekčním nemocem (č. 537/2006 Sb.) – vystavuje zpravidla poskytovatel zdravotních služeb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(body 2) a 3) – „prohlášení o bezinfekčnosti“ – zákonným zástupcem)</a:t>
            </a:r>
          </a:p>
          <a:p>
            <a:pPr lvl="2"/>
            <a:r>
              <a:rPr lang="cs-CZ" dirty="0"/>
              <a:t>přebírá zdravotník, archivace po dobu 6 měsíců od skončení akce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podmínky účasti fyzických osob </a:t>
            </a:r>
            <a:r>
              <a:rPr lang="cs-CZ" dirty="0"/>
              <a:t>činných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při škole v přírodě a zotavovací akci (§ 10 zákona)</a:t>
            </a:r>
          </a:p>
          <a:p>
            <a:pPr lvl="2"/>
            <a:r>
              <a:rPr lang="cs-CZ" dirty="0"/>
              <a:t>na akce bez ohledu na počet dnů – posudek o zdravotní způsobilosti – není vyžadován u pedagogických pracovníků a zdravotnických pracovníků</a:t>
            </a:r>
          </a:p>
          <a:p>
            <a:pPr lvl="2"/>
            <a:r>
              <a:rPr lang="cs-CZ" dirty="0"/>
              <a:t>osoby činné při stravování – zdravotní průkaz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povinnost školy a pořádající osoby </a:t>
            </a:r>
            <a:r>
              <a:rPr lang="cs-CZ" dirty="0"/>
              <a:t>– podívejte se na § 11 zákona, co je potřeba zajistit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jiné podobné akce pro děti a škola v přírodě na kratší dobu </a:t>
            </a:r>
            <a:r>
              <a:rPr lang="cs-CZ" dirty="0"/>
              <a:t>(§ 12) – zákon odlišuje, není například vymezen účel, mírnější požadavky</a:t>
            </a:r>
            <a:endParaRPr lang="en-US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2AD72AC-97F6-49F6-BB6E-ACCB7C3C3CB4}"/>
              </a:ext>
            </a:extLst>
          </p:cNvPr>
          <p:cNvSpPr/>
          <p:nvPr/>
        </p:nvSpPr>
        <p:spPr bwMode="auto">
          <a:xfrm>
            <a:off x="9525000" y="770466"/>
            <a:ext cx="2590800" cy="49953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 až 12 zákona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4DA70D-28AA-494C-840C-14F65ABF4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33" y="5221434"/>
            <a:ext cx="11286933" cy="93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8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2BF40B-E90E-4974-B7BE-8D2B798ED7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4DF3C2-502E-458F-A97A-5282359B2A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CD06FF-78CE-4FCC-8382-432A5F19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 a venkovní hrací plochy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D4DF4C-F5C4-41DD-8B52-FD0B32139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87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vnitřní prostředí </a:t>
            </a:r>
            <a:r>
              <a:rPr lang="cs-CZ" sz="2800" dirty="0"/>
              <a:t>pobytových místností – nutno splnit hygienické limity chemické, fyzikální a biologické</a:t>
            </a:r>
          </a:p>
          <a:p>
            <a:pPr lvl="1"/>
            <a:r>
              <a:rPr lang="cs-CZ" dirty="0"/>
              <a:t>vyhláška č. 6/2003 Sb. – nemusíte znát, jen pro úplnost výkladu k nahlédnutí </a:t>
            </a:r>
            <a:r>
              <a:rPr lang="cs-CZ" dirty="0">
                <a:hlinkClick r:id="rId2"/>
              </a:rPr>
              <a:t>https://www.zakonyprolidi.cz/cs/2003-6</a:t>
            </a:r>
            <a:r>
              <a:rPr lang="cs-CZ" dirty="0"/>
              <a:t> </a:t>
            </a:r>
          </a:p>
          <a:p>
            <a:r>
              <a:rPr lang="cs-CZ" sz="2800" dirty="0">
                <a:solidFill>
                  <a:schemeClr val="tx2"/>
                </a:solidFill>
              </a:rPr>
              <a:t>venkovní hrací plochy </a:t>
            </a:r>
            <a:r>
              <a:rPr lang="cs-CZ" sz="2800" dirty="0"/>
              <a:t>– písek užívaný ke hrám dětí v pískovištích nesmí být mikrobiálně, chemicky a parazitárně znečištěn nad hygienické limity (prováděcí právní předpis)</a:t>
            </a:r>
          </a:p>
          <a:p>
            <a:pPr lvl="1"/>
            <a:r>
              <a:rPr lang="cs-CZ" dirty="0"/>
              <a:t>podmínky provozování – provozní řád stanovený provozovatelem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41B0BB4-2593-4221-B72E-756460D8CB5A}"/>
              </a:ext>
            </a:extLst>
          </p:cNvPr>
          <p:cNvSpPr/>
          <p:nvPr/>
        </p:nvSpPr>
        <p:spPr bwMode="auto">
          <a:xfrm>
            <a:off x="9609667" y="94359"/>
            <a:ext cx="2048600" cy="62564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13 zákona</a:t>
            </a:r>
          </a:p>
        </p:txBody>
      </p:sp>
    </p:spTree>
    <p:extLst>
      <p:ext uri="{BB962C8B-B14F-4D97-AF65-F5344CB8AC3E}">
        <p14:creationId xmlns:p14="http://schemas.microsoft.com/office/powerpoint/2010/main" val="389837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7DC061-125F-4EA3-9CFC-C71C693CEB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D0455A-FC85-4911-9099-C8EC80518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73F210-25E6-4B68-B4A0-FB663E541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úprava v zákoně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B051EF-9F6C-4B7A-84DD-65E86277D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82166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ochrana před hlukem a vibracemi</a:t>
            </a:r>
          </a:p>
          <a:p>
            <a:pPr lvl="1"/>
            <a:r>
              <a:rPr lang="cs-CZ" dirty="0"/>
              <a:t>tzv. chráněný venkovní prostor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cs-CZ" dirty="0"/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vzdálenosti 2 m od obvodového pláště školy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tzv. chráněný vnitřní prostor – pobytové místnosti v MŠ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/>
            <a:r>
              <a:rPr lang="cs-CZ" dirty="0"/>
              <a:t>nesmějí být instalovány stroje a zařízení o základním kmitočtu od 4 do 8 Hz (x studie)</a:t>
            </a:r>
          </a:p>
          <a:p>
            <a:r>
              <a:rPr lang="cs-CZ" sz="2400" dirty="0">
                <a:solidFill>
                  <a:schemeClr val="tx2"/>
                </a:solidFill>
              </a:rPr>
              <a:t>očkování </a:t>
            </a:r>
            <a:r>
              <a:rPr lang="cs-CZ" sz="2400" dirty="0"/>
              <a:t>– § 50 – viz minulé přednášky</a:t>
            </a:r>
            <a:endParaRPr lang="en-US" dirty="0"/>
          </a:p>
        </p:txBody>
      </p:sp>
      <p:sp>
        <p:nvSpPr>
          <p:cNvPr id="6" name="Ovál 6">
            <a:extLst>
              <a:ext uri="{FF2B5EF4-FFF2-40B4-BE49-F238E27FC236}">
                <a16:creationId xmlns:a16="http://schemas.microsoft.com/office/drawing/2014/main" id="{1386F150-5ABB-49A3-AEED-1B9E81A6E3DE}"/>
              </a:ext>
            </a:extLst>
          </p:cNvPr>
          <p:cNvSpPr/>
          <p:nvPr/>
        </p:nvSpPr>
        <p:spPr bwMode="auto">
          <a:xfrm>
            <a:off x="7336366" y="573562"/>
            <a:ext cx="3890433" cy="68797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30/3, 31/5, 33 zákona</a:t>
            </a:r>
          </a:p>
        </p:txBody>
      </p:sp>
    </p:spTree>
    <p:extLst>
      <p:ext uri="{BB962C8B-B14F-4D97-AF65-F5344CB8AC3E}">
        <p14:creationId xmlns:p14="http://schemas.microsoft.com/office/powerpoint/2010/main" val="390800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B6F79B-2C12-4E07-A4AF-28CCF4FFDE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F94EBB-EAEF-4879-B541-B9FD78D37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D9D493-D2AC-47A4-B107-66493EFB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F2ECEC-A1D7-4C3E-997C-15B3BE093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47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vyhláška č. 410/2005 Sb., </a:t>
            </a:r>
            <a:r>
              <a:rPr lang="cs-CZ" sz="2400" dirty="0">
                <a:solidFill>
                  <a:schemeClr val="tx2"/>
                </a:solidFill>
              </a:rPr>
              <a:t>o hygienických požadavcích na prostory a provoz zařízení a provozoven pro výchovu a vzdělávání dětí a mladistvých</a:t>
            </a:r>
          </a:p>
          <a:p>
            <a:r>
              <a:rPr lang="cs-CZ" sz="2400" dirty="0"/>
              <a:t>vyhláška </a:t>
            </a:r>
            <a:r>
              <a:rPr lang="cs-CZ" sz="2400" dirty="0" err="1"/>
              <a:t>MZdr</a:t>
            </a:r>
            <a:r>
              <a:rPr lang="cs-CZ" sz="2400" dirty="0"/>
              <a:t> po dohodě s MŠMT a MPSV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dotýká se: </a:t>
            </a:r>
            <a:r>
              <a:rPr lang="cs-CZ" sz="2400" dirty="0"/>
              <a:t>prostorových podmínek, vybavení, provozu, osvětlení, vytápění, mikroklimatických podmínek, zásobování vodou a úklidem (nejen) mateřských škol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BC06C0-1716-4BB0-97F0-B3E348E068A3}"/>
              </a:ext>
            </a:extLst>
          </p:cNvPr>
          <p:cNvSpPr/>
          <p:nvPr/>
        </p:nvSpPr>
        <p:spPr bwMode="auto">
          <a:xfrm>
            <a:off x="3471334" y="4206313"/>
            <a:ext cx="5604933" cy="19193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Jen si pročtěte, co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vše upravuje pro představu,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kde to najít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587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„Venku“</a:t>
            </a:r>
          </a:p>
          <a:p>
            <a:r>
              <a:rPr lang="cs-CZ" dirty="0"/>
              <a:t>pro pobyt a hry dětí – tzv. nezastavěná plocha vč. travnaté plochy – nejméně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</a:t>
            </a:r>
          </a:p>
          <a:p>
            <a:r>
              <a:rPr lang="cs-CZ" dirty="0"/>
              <a:t>potřeba myslet i na volbu rostlin a dřevin</a:t>
            </a:r>
          </a:p>
          <a:p>
            <a:pPr lvl="1"/>
            <a:r>
              <a:rPr lang="cs-CZ" dirty="0"/>
              <a:t>dbát je potřeba na ochranu a zdraví dětí</a:t>
            </a:r>
          </a:p>
          <a:p>
            <a:pPr lvl="1"/>
            <a:r>
              <a:rPr lang="cs-CZ" dirty="0"/>
              <a:t>nesmí snížit parametry denního osvětlení ve vnitřních prostorech (ČSN 730580-1,2,3)</a:t>
            </a:r>
          </a:p>
          <a:p>
            <a:pPr lvl="1"/>
            <a:r>
              <a:rPr lang="cs-CZ" dirty="0"/>
              <a:t>požadavek na vzdálenost dřeviny od budovy (min. tak, jaká je max. výška stromu)</a:t>
            </a:r>
          </a:p>
          <a:p>
            <a:pPr lvl="1"/>
            <a:r>
              <a:rPr lang="cs-CZ" dirty="0"/>
              <a:t>řádná závlaha (vody I. třídy - ČSN 757143)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2D75FD7-A16B-4F77-AC7E-946D5176AE31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34215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„Uvnitř“</a:t>
            </a:r>
          </a:p>
          <a:p>
            <a:r>
              <a:rPr lang="cs-CZ" dirty="0"/>
              <a:t>pro výuku, volné hry dětí, jejich odpočinek, osobní hygienu s otužováním, tělesná cvičení a zajištění stravování (poslední uvedené lze mít jiném zařízení)</a:t>
            </a:r>
          </a:p>
          <a:p>
            <a:r>
              <a:rPr lang="cs-CZ" dirty="0"/>
              <a:t>plocha denní místnosti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(příp. 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za podmínek)</a:t>
            </a:r>
          </a:p>
          <a:p>
            <a:r>
              <a:rPr lang="cs-CZ" dirty="0"/>
              <a:t>plocha pro lehátko/lůžko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1,7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</a:t>
            </a:r>
          </a:p>
          <a:p>
            <a:pPr lvl="1"/>
            <a:r>
              <a:rPr lang="cs-CZ" dirty="0"/>
              <a:t>pevná opora zad</a:t>
            </a:r>
          </a:p>
          <a:p>
            <a:pPr lvl="1"/>
            <a:r>
              <a:rPr lang="cs-CZ" dirty="0"/>
              <a:t>individuálně označené a přidělené lůžkoviny pro každé dítě</a:t>
            </a:r>
          </a:p>
          <a:p>
            <a:pPr lvl="1"/>
            <a:r>
              <a:rPr lang="cs-CZ" dirty="0"/>
              <a:t>ukládání – řádné provětrání a oddělení lůžkovin pro každé dítě</a:t>
            </a:r>
          </a:p>
          <a:p>
            <a:r>
              <a:rPr lang="cs-CZ" dirty="0"/>
              <a:t>právo upravuje i požadavky na podlahy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D8EA2FE-C77D-4267-9F49-131EEE4048BC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1746383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7CBCBD-10FC-4CE2-BA76-8EDBBEABA3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C41A6-D269-4381-80A7-94E52EBCE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BB0FF4-0926-45B0-AA65-ADAFB9E0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prostorové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C86C7B-2062-458F-9AEB-CAB655B6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šatny a hygienická zařízení,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záchody a umývárny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záchody a umývárny přístupné ze šatny a denní místnosti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nedělí se podle pohlaví (rozdíl od ZŠ), osvětleny a větrány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příklad: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 5 dětí – 1 dětská mísa a umyvadlo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místo 2 WC – lze dětské pisoáry – výška zpravidla 40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umyvadla – zpravidla 50 cm, výtokový ventil zpravidla 60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1 záchod na 20 dívek, 1 záchod na 80 chlapců, 1 pisoár na 20 chlapců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ručníky – na jedno použití nebo každý žák vlastní, ale nesmí se dotýkat jiných ručníků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množství přiváděného a odváděného vzduchu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minimální a maximální teplota v jednotlivých částech budovy atd. atd. </a:t>
            </a:r>
          </a:p>
          <a:p>
            <a:r>
              <a:rPr lang="cs-CZ" dirty="0">
                <a:solidFill>
                  <a:schemeClr val="tx2"/>
                </a:solidFill>
              </a:rPr>
              <a:t>vybavení nábytkem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zohledňuje rozdílnou tělesnou výšku dětí a žáků a podporuje správné držení těla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MŠ nelze mít patrové postele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stanovena je např. i výška sedadla, hloubka sedadla, náklon desky stolu atd.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049BFD-F10E-4BE1-A124-D45045B8CD29}"/>
              </a:ext>
            </a:extLst>
          </p:cNvPr>
          <p:cNvSpPr/>
          <p:nvPr/>
        </p:nvSpPr>
        <p:spPr bwMode="auto">
          <a:xfrm>
            <a:off x="8079150" y="2599650"/>
            <a:ext cx="4057650" cy="1337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Znovu: </a:t>
            </a:r>
            <a:r>
              <a:rPr lang="cs-CZ" sz="2000" dirty="0">
                <a:solidFill>
                  <a:schemeClr val="tx1"/>
                </a:solidFill>
              </a:rPr>
              <a:t>n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emusíte umět, je to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spíše pro zajímavost, abyste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věděli, na co všechno právo musí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myslet a regulovat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4900FD2-366F-4FF4-A1DF-3E0BAE58AFC1}"/>
              </a:ext>
            </a:extLst>
          </p:cNvPr>
          <p:cNvSpPr/>
          <p:nvPr/>
        </p:nvSpPr>
        <p:spPr bwMode="auto">
          <a:xfrm>
            <a:off x="8938350" y="937613"/>
            <a:ext cx="23392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zejm. § 4a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EB857A1-EED8-4C49-B291-B8A1EB5EC6B3}"/>
              </a:ext>
            </a:extLst>
          </p:cNvPr>
          <p:cNvSpPr/>
          <p:nvPr/>
        </p:nvSpPr>
        <p:spPr bwMode="auto">
          <a:xfrm>
            <a:off x="10384200" y="456457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</a:t>
            </a:r>
          </a:p>
        </p:txBody>
      </p:sp>
    </p:spTree>
    <p:extLst>
      <p:ext uri="{BB962C8B-B14F-4D97-AF65-F5344CB8AC3E}">
        <p14:creationId xmlns:p14="http://schemas.microsoft.com/office/powerpoint/2010/main" val="1698406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48B131-A73B-4EB5-BC50-D0A9EA2E56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2AD68B-7459-4D96-8C08-8B880707C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7C6CAA-5982-4600-ABD5-9F344C5F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hygienické požadavky ve vyhlášce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C5FBA4-A25F-4C48-A8F7-42D27EB3F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38300"/>
            <a:ext cx="10753200" cy="45897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Osvětlení</a:t>
            </a:r>
          </a:p>
          <a:p>
            <a:r>
              <a:rPr lang="cs-CZ" sz="2000" dirty="0"/>
              <a:t>vyhovující denní osvětlení odpovídající normovým požadavkům (ČSN 730580-1,2,3)</a:t>
            </a:r>
          </a:p>
          <a:p>
            <a:r>
              <a:rPr lang="cs-CZ" sz="2000" dirty="0"/>
              <a:t>vyžaduje se směr denního osvětlení zleva a shora</a:t>
            </a:r>
          </a:p>
          <a:p>
            <a:pPr algn="just"/>
            <a:r>
              <a:rPr lang="cs-CZ" sz="1800" i="1" dirty="0"/>
              <a:t>výška horizontálních srovnávacích rovin pro návrh a posouzení osvětlení místa zrakového úkolu </a:t>
            </a:r>
            <a:r>
              <a:rPr lang="cs-CZ" sz="1800" dirty="0"/>
              <a:t>–</a:t>
            </a:r>
            <a:r>
              <a:rPr lang="cs-CZ" sz="1800" i="1" dirty="0"/>
              <a:t> u denního osvětlení v zařízeních pro výchovu a vzdělávání a provozovnách pro výchovu a vzdělávání pro děti předškolního věku je 0,45 m nad podlahou</a:t>
            </a:r>
          </a:p>
          <a:p>
            <a:pPr marL="72000" indent="0" algn="just">
              <a:buNone/>
            </a:pPr>
            <a:r>
              <a:rPr lang="cs-CZ" sz="1800" b="1" dirty="0">
                <a:solidFill>
                  <a:schemeClr val="tx2"/>
                </a:solidFill>
              </a:rPr>
              <a:t>Mikroklimatické podmínky</a:t>
            </a:r>
            <a:endParaRPr lang="cs-CZ" sz="1800" i="1" dirty="0"/>
          </a:p>
          <a:p>
            <a:pPr algn="just"/>
            <a:r>
              <a:rPr lang="cs-CZ" sz="2000" dirty="0"/>
              <a:t>musí být okna zajištěna proti rozbití v důsledku průvanu v místnosti, kde se větrá okny</a:t>
            </a:r>
          </a:p>
          <a:p>
            <a:r>
              <a:rPr lang="cs-CZ" sz="2000" dirty="0"/>
              <a:t>pokud 3 dny po sobě jdoucí klesne minimální teplota vzduchu – MŠ zastaví provoz</a:t>
            </a:r>
          </a:p>
          <a:p>
            <a:r>
              <a:rPr lang="cs-CZ" sz="2000" dirty="0"/>
              <a:t>vzduchotechnická zařízení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B27D293-5A24-47E4-B6B4-EDD514207BD1}"/>
              </a:ext>
            </a:extLst>
          </p:cNvPr>
          <p:cNvSpPr/>
          <p:nvPr/>
        </p:nvSpPr>
        <p:spPr bwMode="auto">
          <a:xfrm>
            <a:off x="8938350" y="1386300"/>
            <a:ext cx="25876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</a:t>
            </a:r>
            <a:r>
              <a:rPr lang="cs-CZ" sz="2800" dirty="0">
                <a:solidFill>
                  <a:schemeClr val="tx1"/>
                </a:solidFill>
              </a:rPr>
              <a:t>12 a násl.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CEB212C-46E5-48AC-8889-C9DFED77EA7A}"/>
              </a:ext>
            </a:extLst>
          </p:cNvPr>
          <p:cNvSpPr/>
          <p:nvPr/>
        </p:nvSpPr>
        <p:spPr bwMode="auto">
          <a:xfrm>
            <a:off x="9584099" y="4221672"/>
            <a:ext cx="2084025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17 a 18</a:t>
            </a:r>
          </a:p>
        </p:txBody>
      </p:sp>
    </p:spTree>
    <p:extLst>
      <p:ext uri="{BB962C8B-B14F-4D97-AF65-F5344CB8AC3E}">
        <p14:creationId xmlns:p14="http://schemas.microsoft.com/office/powerpoint/2010/main" val="497973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52224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Požadavky na vodu</a:t>
            </a:r>
          </a:p>
          <a:p>
            <a:r>
              <a:rPr lang="cs-CZ" sz="2400" dirty="0"/>
              <a:t>dodávka tekoucí pitné vody – na 1 dítě MŠ – 60 l pitné vody denně</a:t>
            </a:r>
          </a:p>
          <a:p>
            <a:r>
              <a:rPr lang="cs-CZ" sz="2400" dirty="0"/>
              <a:t>co to je pitná voda – definice ne ve vyhlášce, ale v zákoně o ochraně veřejného zdraví (ustanovení § 3)</a:t>
            </a:r>
          </a:p>
          <a:p>
            <a:pPr lvl="1"/>
            <a:r>
              <a:rPr lang="cs-CZ" sz="1600" dirty="0"/>
              <a:t>veškerá voda v původním stavu nebo po úpravě, která je určena k pití, vaření, přípravě jídel a nápojů, voda používaná v potravinářství, voda, která je určena k péči o tělo, k čištění předmětů, které svým určením přicházejí do styku s potravinami nebo lidským tělem, a k dalším účelům lidské spotřeby, a to bez ohledu na její původ, skupenství a způsob jejího dodávání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Provozní podmínky</a:t>
            </a:r>
          </a:p>
          <a:p>
            <a:r>
              <a:rPr lang="cs-CZ" sz="2400" dirty="0"/>
              <a:t>režim dne v MŠ – dle školského zákona (obecné nastavení)</a:t>
            </a:r>
          </a:p>
          <a:p>
            <a:r>
              <a:rPr lang="cs-CZ" sz="2400" dirty="0"/>
              <a:t>MŠ – pobyt venku </a:t>
            </a:r>
          </a:p>
          <a:p>
            <a:pPr lvl="1"/>
            <a:r>
              <a:rPr lang="cs-CZ" sz="1600" dirty="0"/>
              <a:t>zpravidla 2 hodiny dopoledne</a:t>
            </a:r>
          </a:p>
          <a:p>
            <a:pPr lvl="1"/>
            <a:r>
              <a:rPr lang="cs-CZ" sz="1600" dirty="0"/>
              <a:t>odpoledne podle délky pobytu v zařízení</a:t>
            </a:r>
          </a:p>
          <a:p>
            <a:pPr lvl="1"/>
            <a:r>
              <a:rPr lang="cs-CZ" sz="1600" dirty="0"/>
              <a:t>lze upravit podle venkovních teplot, v létě – co největší rozsah činností venku (stíněné terasy) </a:t>
            </a:r>
          </a:p>
          <a:p>
            <a:pPr lvl="1"/>
            <a:r>
              <a:rPr lang="cs-CZ" sz="1600" dirty="0"/>
              <a:t>kdy NE: mimořádně nepříznivé klimatické podmínky, smogová situace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71CAEFB-C807-4B34-9666-FB3FEABCE901}"/>
              </a:ext>
            </a:extLst>
          </p:cNvPr>
          <p:cNvSpPr/>
          <p:nvPr/>
        </p:nvSpPr>
        <p:spPr bwMode="auto">
          <a:xfrm>
            <a:off x="10329000" y="412642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21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2FD3F2B-7557-442A-9FEA-7305A914D00D}"/>
              </a:ext>
            </a:extLst>
          </p:cNvPr>
          <p:cNvSpPr/>
          <p:nvPr/>
        </p:nvSpPr>
        <p:spPr bwMode="auto">
          <a:xfrm>
            <a:off x="10488975" y="1026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20</a:t>
            </a:r>
          </a:p>
        </p:txBody>
      </p:sp>
    </p:spTree>
    <p:extLst>
      <p:ext uri="{BB962C8B-B14F-4D97-AF65-F5344CB8AC3E}">
        <p14:creationId xmlns:p14="http://schemas.microsoft.com/office/powerpoint/2010/main" val="367784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3792071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Úklid a výměna lůžkovin</a:t>
            </a:r>
          </a:p>
          <a:p>
            <a:r>
              <a:rPr lang="cs-CZ" sz="2400" dirty="0"/>
              <a:t>úklid</a:t>
            </a:r>
          </a:p>
          <a:p>
            <a:pPr lvl="1"/>
            <a:r>
              <a:rPr lang="cs-CZ" sz="1600" dirty="0"/>
              <a:t>denně: všechny podlahy/povrchy na vlhko setřít, koberce vysavačem, vynášet odpadky, umytí umývadel, mušlí a záchodů (prostředek s desinfekcí)</a:t>
            </a:r>
          </a:p>
          <a:p>
            <a:pPr lvl="1"/>
            <a:r>
              <a:rPr lang="cs-CZ" sz="1600" dirty="0"/>
              <a:t>nejméně 1 týdně: omyvatelné části stěn hygienických zařízení</a:t>
            </a:r>
          </a:p>
          <a:p>
            <a:pPr lvl="1"/>
            <a:r>
              <a:rPr lang="cs-CZ" sz="1600" dirty="0"/>
              <a:t>nejméně 2x ročně: umytí oken, světel a svítidel, celkový úklid všech prostor a předmětů</a:t>
            </a:r>
          </a:p>
          <a:p>
            <a:pPr lvl="1"/>
            <a:r>
              <a:rPr lang="cs-CZ" sz="1600" dirty="0"/>
              <a:t>1x za 3 roky: malování či dle potřeby</a:t>
            </a:r>
          </a:p>
          <a:p>
            <a:pPr lvl="1"/>
            <a:r>
              <a:rPr lang="cs-CZ" sz="1600" dirty="0"/>
              <a:t>pravidelně: údržba nuceného větrání/klimatizace/vzduchotechnického zařízení</a:t>
            </a:r>
          </a:p>
          <a:p>
            <a:r>
              <a:rPr lang="cs-CZ" sz="2400" dirty="0"/>
              <a:t>výměna lůžkovin a ručníků v MŠ</a:t>
            </a:r>
          </a:p>
          <a:p>
            <a:pPr lvl="1"/>
            <a:r>
              <a:rPr lang="cs-CZ" sz="1600" dirty="0"/>
              <a:t>lůžkoviny: jednou za 3 týdny, v případě potřeby ihned</a:t>
            </a:r>
          </a:p>
          <a:p>
            <a:pPr lvl="1"/>
            <a:r>
              <a:rPr lang="cs-CZ" sz="1600" dirty="0"/>
              <a:t>požadavky na skladování</a:t>
            </a:r>
          </a:p>
          <a:p>
            <a:pPr lvl="1"/>
            <a:r>
              <a:rPr lang="cs-CZ" sz="1600" dirty="0"/>
              <a:t>ručníky: jednou za týden, v případě potřeby ihned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391C51B-0820-4B48-80BB-7CC0E795BE19}"/>
              </a:ext>
            </a:extLst>
          </p:cNvPr>
          <p:cNvSpPr/>
          <p:nvPr/>
        </p:nvSpPr>
        <p:spPr bwMode="auto">
          <a:xfrm>
            <a:off x="9441225" y="53549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22</a:t>
            </a:r>
          </a:p>
        </p:txBody>
      </p:sp>
    </p:spTree>
    <p:extLst>
      <p:ext uri="{BB962C8B-B14F-4D97-AF65-F5344CB8AC3E}">
        <p14:creationId xmlns:p14="http://schemas.microsoft.com/office/powerpoint/2010/main" val="421543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C6E046-5C19-40A1-AD0F-326A62174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C8C3FA-CAB5-4AE6-ABFE-8D26359F8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8114B6-0B05-4493-8835-F90D9A4B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Hygienické požadavky</a:t>
            </a:r>
          </a:p>
        </p:txBody>
      </p:sp>
    </p:spTree>
    <p:extLst>
      <p:ext uri="{BB962C8B-B14F-4D97-AF65-F5344CB8AC3E}">
        <p14:creationId xmlns:p14="http://schemas.microsoft.com/office/powerpoint/2010/main" val="189971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A5F91C-FA63-485D-BB39-890251385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A69A04-9FC6-42EB-B679-0C68B231F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ADFEE-F8D7-4E51-9E96-EBA8DB29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Lesní školky – specifika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09214A-1685-490D-9B63-C00BC7F3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09669"/>
          </a:xfrm>
          <a:ln>
            <a:noFill/>
          </a:ln>
        </p:spPr>
        <p:txBody>
          <a:bodyPr/>
          <a:lstStyle/>
          <a:p>
            <a:r>
              <a:rPr lang="cs-CZ" sz="2400" dirty="0"/>
              <a:t>zajištění pitné vody – lze i v čistých a uzavíratelných nádobách pro styk s potravinami</a:t>
            </a:r>
          </a:p>
          <a:p>
            <a:r>
              <a:rPr lang="cs-CZ" sz="2400" dirty="0"/>
              <a:t>v bezprostřední blízkosti či zázemí – hygienické zařízení</a:t>
            </a:r>
          </a:p>
          <a:p>
            <a:r>
              <a:rPr lang="cs-CZ" sz="2400" dirty="0"/>
              <a:t>zázemí – ochrana před nepříznivými klimatickými podmínkami, uložení osobních věcí dětí i věcí školy</a:t>
            </a:r>
          </a:p>
          <a:p>
            <a:r>
              <a:rPr lang="cs-CZ" sz="2400" dirty="0"/>
              <a:t>prostředky pro poskytnutí první pomoci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5AA0B30-77AC-4C4C-A3B2-BEA5D7D4F85C}"/>
              </a:ext>
            </a:extLst>
          </p:cNvPr>
          <p:cNvSpPr/>
          <p:nvPr/>
        </p:nvSpPr>
        <p:spPr bwMode="auto">
          <a:xfrm>
            <a:off x="8068500" y="72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</a:t>
            </a:r>
          </a:p>
        </p:txBody>
      </p:sp>
    </p:spTree>
    <p:extLst>
      <p:ext uri="{BB962C8B-B14F-4D97-AF65-F5344CB8AC3E}">
        <p14:creationId xmlns:p14="http://schemas.microsoft.com/office/powerpoint/2010/main" val="1137516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5F6624-D94F-4EE3-9399-EF1C2FA02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DBBD00-F079-4C8A-B854-9CEE180562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78C55C-3E17-4A94-AFE9-F71D16B8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když to nesplním?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CF9159-F7F4-42F2-8263-3E3D2394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8113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přestupek (správní právo, resp. správní řízení)</a:t>
            </a:r>
          </a:p>
          <a:p>
            <a:r>
              <a:rPr lang="cs-CZ" dirty="0"/>
              <a:t>upravuje </a:t>
            </a:r>
            <a:r>
              <a:rPr lang="cs-CZ" dirty="0">
                <a:solidFill>
                  <a:srgbClr val="C00000"/>
                </a:solidFill>
              </a:rPr>
              <a:t>zákon o ochraně veřejného zdraví </a:t>
            </a:r>
            <a:r>
              <a:rPr lang="cs-CZ" dirty="0"/>
              <a:t>(§ 92d a 92e)</a:t>
            </a:r>
          </a:p>
          <a:p>
            <a:pPr lvl="1"/>
            <a:r>
              <a:rPr lang="cs-CZ" dirty="0"/>
              <a:t>hygienické požadavky na provoz, prostorové podmínky, vybavení, osvětlení, vytápění, mikroklimatické podmínky, zásobování vodou, úklid nebo nakládání s prádlem – pokuta do 30 000 Kč </a:t>
            </a:r>
          </a:p>
          <a:p>
            <a:pPr lvl="1"/>
            <a:r>
              <a:rPr lang="cs-CZ" dirty="0"/>
              <a:t>porušení zákazu nabízení vymezených potravin – až 50 000 Kč</a:t>
            </a:r>
          </a:p>
          <a:p>
            <a:pPr lvl="1"/>
            <a:r>
              <a:rPr lang="cs-CZ" dirty="0"/>
              <a:t>některé méně závažné přestupky vymezené § 92d – až 5 000 Kč</a:t>
            </a:r>
          </a:p>
          <a:p>
            <a:pPr lvl="1"/>
            <a:r>
              <a:rPr lang="cs-CZ" dirty="0"/>
              <a:t>požadavky na vnitřní prostředí stavby a venkovní plochy – až 2 000 000 Kč</a:t>
            </a:r>
          </a:p>
          <a:p>
            <a:r>
              <a:rPr lang="cs-CZ" dirty="0"/>
              <a:t>udělí příslušná krajská hygienická stanice (§ 93)</a:t>
            </a:r>
          </a:p>
          <a:p>
            <a:r>
              <a:rPr lang="cs-CZ" dirty="0"/>
              <a:t>samozřejmě se můžete bránit proti uložené pokutě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96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C0C74-3945-438B-80DD-B641A51496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312FC1-B155-461F-9083-0A8A85726B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D7624-2561-437A-9A74-EE732BA2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668860-BEFA-4BD7-AD67-9F60F864C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703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podmínky pro hygienu nijak nestanovuje</a:t>
            </a:r>
          </a:p>
          <a:p>
            <a:r>
              <a:rPr lang="cs-CZ" dirty="0"/>
              <a:t>lze se opřít o </a:t>
            </a:r>
            <a:r>
              <a:rPr lang="cs-CZ" dirty="0">
                <a:solidFill>
                  <a:schemeClr val="tx2"/>
                </a:solidFill>
              </a:rPr>
              <a:t>ustanovení § 29 školského zákona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 přihlížet k základním fyziologickým potřebám dětí, žáků a studentů a vytvářet podmínky pro jejich zdravý vývoj a pro předcházení vzniku sociálně patologických jevů</a:t>
            </a:r>
          </a:p>
          <a:p>
            <a:pPr lvl="1"/>
            <a:r>
              <a:rPr lang="cs-CZ" dirty="0"/>
              <a:t>zajistit bezpečnost a ochranu zdraví dětí, žáků a studentů při vzdělávání a s ním přímo souvisejících činnostech a při poskytování školských služeb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53B1A49-0B28-4DA3-B1EA-373B850ABCBD}"/>
              </a:ext>
            </a:extLst>
          </p:cNvPr>
          <p:cNvSpPr/>
          <p:nvPr/>
        </p:nvSpPr>
        <p:spPr bwMode="auto">
          <a:xfrm>
            <a:off x="2761129" y="4482826"/>
            <a:ext cx="6300212" cy="10936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Má učitel MŠ povinnost pomáhat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dětem </a:t>
            </a:r>
            <a:r>
              <a:rPr lang="cs-CZ" sz="2800" dirty="0">
                <a:solidFill>
                  <a:schemeClr val="tx1"/>
                </a:solidFill>
              </a:rPr>
              <a:t>např. v souvislosti s hygienou?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4173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AA0141-4914-4293-8A2E-72201950B8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3E203-632E-42F9-A32C-45FC4F711C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A6554B-04B1-42FA-8BD9-BEC014F2D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EB9845-A024-4F63-B6F6-44ED142BC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Mateřská škola vysílá děti na školu v přírodě. Škola v přírodě trvá od pondělí do čtvrtka. V takovém případě je škola oprávněna vyžadovat očkování (doklad, že je imunní či nemožnost podrobit se očkování pro kontraindikaci) i od dětí, které se účastní povinného předškolního vzdělávání.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jede mateřská škola na zotavovací akci, musí mít pedagogický pracovník posudek o zdravotní způsobilosti vydaný registrujícím poskytovatelem zdravotních služeb v oboru všeobecné praktické lékařství nebo v oboru praktické lékařství pro děti a dorost.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Chráněný venkovní prostor (před hlukem a vibracemi) je stanoven vyhláškou ministerstva do 2 metrů od obvodového pláště školy.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Koberce v mateřské škole je potřeba vysávat denně.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Výměnu lůžkovin v mateřské škole je potřeba provádět nejméně každý měsíc; v případě potřeby ihned.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mateřskou školu navštěvuje 50 dětí (plná kapacita), je potřeba zajistit tekoucí pitnou vodu nejméně v množství 3000 litrů denně.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344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869C32-9B4B-4229-9990-33CC5BBEE3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F6D171-E47D-4DF4-9BDE-4147B5A3D0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E2FD23-3017-487F-B26E-C20BAA02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 pokračování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E768D6-C102-48FA-A78D-A7699C138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Mateřská škola dodržuje právní normy, pokud ve třídě s 24 dětmi má určenou plochu pro lehátka nebo lůžka pro spánek 38 m2.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mateřské škole lze mít patrové postele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Podle příslušné vyhlášky pozemek mateřské školy musí být oplocen z důvodu ochrany majetku školy proti krádežím.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mateřská škola nevyhoví právním normám na osvětlení, může jí být uložena pokuta až 50 000 Kč.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Pokuty za porušení právních norem týkající se mikroklimatických podmínek ve škole uděluje krajská hygienická stanice (toho obvodu, ve kterém se nachází mateřská škola).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případě nesouhlasu s pokutou či její výší udělenou krajskou hygienickou stanicí se lze odvolat k Nejvyššímu správnímu soudu.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OTÁZKA NAVÍC: Kapacita mateřské školy zapsaná ve školském rejstříku je 100 dětí. Školu navštěvuje 58 dívek a 42 chlapců. Kolik záchodů pro dívky a pro chlapce, kolik pisoárů pro chlapce a kolik umyvadel v předsíňkách záchodů musíte mít?</a:t>
            </a:r>
            <a:endParaRPr lang="cs-CZ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000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FC3619-1C0A-4154-979C-72E88E9C6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B23876-3EBC-4E88-BCF1-455CA071EC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E4E9647-FD69-4DD2-ACD3-DCE10FB6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Stravování v MŠ</a:t>
            </a:r>
          </a:p>
        </p:txBody>
      </p:sp>
    </p:spTree>
    <p:extLst>
      <p:ext uri="{BB962C8B-B14F-4D97-AF65-F5344CB8AC3E}">
        <p14:creationId xmlns:p14="http://schemas.microsoft.com/office/powerpoint/2010/main" val="3573976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7188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372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A2E25B-86E8-4DB3-8C47-76B847D2F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E0AE29-D64A-43E4-9BB4-1A565DD505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6A2A54-652C-47FC-9427-DA6208EB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48575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CD9AEB-4C8D-499B-B0BB-6F298EDF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75" y="1782077"/>
            <a:ext cx="11214825" cy="40281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zařízení školního stravování </a:t>
            </a:r>
          </a:p>
          <a:p>
            <a:pPr lvl="1"/>
            <a:r>
              <a:rPr lang="cs-CZ" dirty="0"/>
              <a:t>uskutečňuje se školní stravování dětí v době jejich pobytu v MŠ</a:t>
            </a:r>
          </a:p>
          <a:p>
            <a:pPr lvl="1"/>
            <a:r>
              <a:rPr lang="cs-CZ" dirty="0"/>
              <a:t>lze také v době školních prázdnin – ale mají MŠ prázdniny?</a:t>
            </a:r>
          </a:p>
          <a:p>
            <a:pPr lvl="1"/>
            <a:r>
              <a:rPr lang="cs-CZ" dirty="0"/>
              <a:t>lze i pro zaměstnance i další (cizí) osoby za úplatu</a:t>
            </a:r>
          </a:p>
          <a:p>
            <a:pPr lvl="1"/>
            <a:r>
              <a:rPr lang="cs-CZ" dirty="0"/>
              <a:t>zde se přednostně zajišťuje školní stravování, lze smluvně i u jiného poskytovatele stravovacích služeb</a:t>
            </a:r>
          </a:p>
          <a:p>
            <a:pPr lvl="1"/>
            <a:r>
              <a:rPr lang="cs-CZ" dirty="0"/>
              <a:t>zřizuje a zrušuje obec nebo svazek obcí u škol, které zřizuje (§ 179/1 c) </a:t>
            </a:r>
            <a:r>
              <a:rPr lang="cs-CZ" dirty="0" err="1"/>
              <a:t>ŠkZ</a:t>
            </a:r>
            <a:r>
              <a:rPr lang="cs-CZ" dirty="0"/>
              <a:t>), příp. kraj/Ministerstvo (§ 181 </a:t>
            </a:r>
            <a:r>
              <a:rPr lang="cs-CZ" dirty="0" err="1"/>
              <a:t>ŠkZ</a:t>
            </a:r>
            <a:r>
              <a:rPr lang="cs-CZ" dirty="0"/>
              <a:t>, § 8/3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hmotné zabezpečení </a:t>
            </a:r>
            <a:r>
              <a:rPr lang="cs-CZ" dirty="0"/>
              <a:t>(§ 122 </a:t>
            </a:r>
            <a:r>
              <a:rPr lang="cs-CZ" dirty="0" err="1"/>
              <a:t>ŠkZ</a:t>
            </a:r>
            <a:r>
              <a:rPr lang="cs-CZ" dirty="0"/>
              <a:t>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poskytuje se hmotné zabezpečení, které zahrnuje školní stravování po dobu jejich pobytu v MŠ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zajišťuje právnická osoba, která vykonává činnost školy nebo školského zařízení, dle podmínek ve spolupráci se zřizovatelem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871AF1F-5943-43DE-A3D7-5179CCE65DAC}"/>
              </a:ext>
            </a:extLst>
          </p:cNvPr>
          <p:cNvSpPr/>
          <p:nvPr/>
        </p:nvSpPr>
        <p:spPr bwMode="auto">
          <a:xfrm>
            <a:off x="4924425" y="481464"/>
            <a:ext cx="4143375" cy="10096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119 a násl. 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ŠkZ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0319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084940-4E94-4960-9831-68177E9CB8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E2469A-0CCD-4B56-B032-F143159CE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21A726-F236-431A-B389-3B4D5936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FA6F03-13D2-48CF-839F-40D145D53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9657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řídí se </a:t>
            </a:r>
            <a:r>
              <a:rPr lang="cs-CZ" sz="2800" dirty="0">
                <a:solidFill>
                  <a:schemeClr val="tx2"/>
                </a:solidFill>
              </a:rPr>
              <a:t>výživovými normami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není-li uhrazena úplata za stravování v MŠ zákonným zástupcem ve stanoveném termínu a nedomluví-li se jinak, ředitel MŠ může </a:t>
            </a:r>
            <a:r>
              <a:rPr lang="cs-CZ" sz="2800" dirty="0">
                <a:solidFill>
                  <a:schemeClr val="tx2"/>
                </a:solidFill>
              </a:rPr>
              <a:t>rozhodnout o ukončení předškolního vzdělávání </a:t>
            </a:r>
            <a:r>
              <a:rPr lang="cs-CZ" sz="2800" dirty="0"/>
              <a:t>(§ 35/1 d </a:t>
            </a:r>
            <a:r>
              <a:rPr lang="cs-CZ" sz="2800" dirty="0" err="1"/>
              <a:t>ŠkZ</a:t>
            </a:r>
            <a:r>
              <a:rPr lang="cs-CZ" sz="2800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jiná pravidla pro </a:t>
            </a:r>
            <a:r>
              <a:rPr lang="cs-CZ" dirty="0">
                <a:solidFill>
                  <a:schemeClr val="tx2"/>
                </a:solidFill>
              </a:rPr>
              <a:t>lesní školky</a:t>
            </a:r>
            <a:r>
              <a:rPr lang="cs-CZ" dirty="0"/>
              <a:t> – pouze pro děti lesní školky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mají výdejnu </a:t>
            </a:r>
            <a:r>
              <a:rPr lang="cs-CZ" dirty="0"/>
              <a:t>– zřizuje pouze právnická osoba vykonávající činnost lesní mateřské školy (čili sama lesní MŠ)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597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E7F35C-E49B-4055-95CE-6C813A0EC4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D06541-6C39-43AC-8895-CBBA4E127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5E44D-EE82-439D-8CB4-66C04E73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A0163-04D9-4523-912F-F3DCEECF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113"/>
            <a:ext cx="10753200" cy="4610887"/>
          </a:xfrm>
        </p:spPr>
        <p:txBody>
          <a:bodyPr/>
          <a:lstStyle/>
          <a:p>
            <a:r>
              <a:rPr lang="cs-CZ" sz="2400" dirty="0"/>
              <a:t>vyhláška MŠMT č. 107/2005 Sb.</a:t>
            </a:r>
          </a:p>
          <a:p>
            <a:r>
              <a:rPr lang="cs-CZ" sz="2400" dirty="0"/>
              <a:t>platí to, co vždy – provádí zákon do podrobností či upřesnění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kdo zabezpečuje školní stravování</a:t>
            </a:r>
          </a:p>
          <a:p>
            <a:pPr lvl="1"/>
            <a:r>
              <a:rPr lang="cs-CZ" sz="1800" dirty="0"/>
              <a:t>zařízení školního stravování</a:t>
            </a:r>
          </a:p>
          <a:p>
            <a:pPr lvl="1"/>
            <a:r>
              <a:rPr lang="cs-CZ" sz="1800" dirty="0"/>
              <a:t>jiná osoba poskytující stravovací služby – jen výjimečně, není-li možné využít první možnost</a:t>
            </a:r>
          </a:p>
          <a:p>
            <a:r>
              <a:rPr lang="cs-CZ" sz="2400" dirty="0">
                <a:solidFill>
                  <a:schemeClr val="tx2"/>
                </a:solidFill>
              </a:rPr>
              <a:t>dietní stravování </a:t>
            </a:r>
            <a:r>
              <a:rPr lang="cs-CZ" sz="2400" dirty="0"/>
              <a:t>– je možné potvrzení registrujícího poskytovatele zdravotních služeb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provozovatel stravovacích služeb </a:t>
            </a:r>
            <a:r>
              <a:rPr lang="cs-CZ" sz="2400" dirty="0"/>
              <a:t>stanoví </a:t>
            </a:r>
          </a:p>
          <a:p>
            <a:pPr lvl="1"/>
            <a:r>
              <a:rPr lang="cs-CZ" sz="1800" dirty="0"/>
              <a:t>výši finančních normativů na nákup potravin</a:t>
            </a:r>
          </a:p>
          <a:p>
            <a:pPr lvl="1"/>
            <a:r>
              <a:rPr lang="cs-CZ" sz="1800" dirty="0"/>
              <a:t>podmínky přihlašování a odhlašování strávníků a jídel</a:t>
            </a:r>
          </a:p>
          <a:p>
            <a:pPr lvl="1"/>
            <a:r>
              <a:rPr lang="cs-CZ" sz="1800" dirty="0"/>
              <a:t>organizaci výdeje jídel</a:t>
            </a:r>
          </a:p>
          <a:p>
            <a:pPr lvl="1"/>
            <a:r>
              <a:rPr lang="cs-CZ" sz="1800" dirty="0"/>
              <a:t>způsob hrazení úplaty za školní stravování</a:t>
            </a:r>
          </a:p>
          <a:p>
            <a:pPr lvl="1"/>
            <a:r>
              <a:rPr lang="cs-CZ" sz="1800" dirty="0"/>
              <a:t>další podmínky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ACF7842-F4F9-4CD7-B707-7DEA2BC806A0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</p:spTree>
    <p:extLst>
      <p:ext uri="{BB962C8B-B14F-4D97-AF65-F5344CB8AC3E}">
        <p14:creationId xmlns:p14="http://schemas.microsoft.com/office/powerpoint/2010/main" val="208156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1073E2-7287-4597-BE03-DAC20CB91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5380C9-1D1A-468A-A53F-0521B67BD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C20547-8955-4A4F-A49B-ED8017CB3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54324D-DCFD-4241-8ADB-DAE25C925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Co vše byste zařadili do hygienických požadavků na provoz MŠ? Co musíte splnit, abyste tyto požadavky naplnily?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Project Management techniques: Brainstorming – PMP">
            <a:extLst>
              <a:ext uri="{FF2B5EF4-FFF2-40B4-BE49-F238E27FC236}">
                <a16:creationId xmlns:a16="http://schemas.microsoft.com/office/drawing/2014/main" id="{44A4BF74-DA7E-497A-AFF8-DA6835BB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064" y="2957232"/>
            <a:ext cx="3836353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448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6CB5B6-27A3-4EF6-B79F-4BF4697748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71715A-3F69-4199-AEDE-EDFA34A53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26EA1-F38E-40DE-9901-BB48B081D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1D4733-ED9D-4631-B686-F4B91090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8"/>
            <a:ext cx="10753200" cy="45982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výživové normy</a:t>
            </a:r>
          </a:p>
          <a:p>
            <a:pPr lvl="1"/>
            <a:r>
              <a:rPr lang="cs-CZ" sz="1800" dirty="0"/>
              <a:t>musí být zachovány, i když je nabízeno více jídel k výběru</a:t>
            </a:r>
          </a:p>
          <a:p>
            <a:pPr lvl="1"/>
            <a:r>
              <a:rPr lang="cs-CZ" sz="1800" dirty="0"/>
              <a:t>údaje o plnění výživových norem – uchovávat alespoň 1 kalendářní rok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typy zařízení školního stravování</a:t>
            </a:r>
          </a:p>
          <a:p>
            <a:pPr lvl="1"/>
            <a:r>
              <a:rPr lang="cs-CZ" sz="1800" dirty="0"/>
              <a:t>školní jídelna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vývařovna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výdejna</a:t>
            </a:r>
          </a:p>
          <a:p>
            <a:pPr lvl="1"/>
            <a:r>
              <a:rPr lang="cs-CZ" sz="1800" dirty="0">
                <a:latin typeface="Arial" panose="020B0604020202020204" pitchFamily="34" charset="0"/>
              </a:rPr>
              <a:t>výdejna lesní MŠ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zařízení =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samostatný soubor místností a prostor, v němž jsou uskutečňovány stravovací služby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vývařovna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= připravuje jídla, která vydává výdejna nebo výdejna lesní mateřské školy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výdejna </a:t>
            </a:r>
            <a:r>
              <a:rPr lang="cs-CZ" sz="2400" dirty="0"/>
              <a:t>= vydává jídla, která připravuje jiný provozovatel stravovacích služeb; vždy jen 1 (neplatí pro dietní stravování), sama může doplňková jídla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C28D578-D3E4-4D64-A3C5-AD140B88785F}"/>
              </a:ext>
            </a:extLst>
          </p:cNvPr>
          <p:cNvSpPr/>
          <p:nvPr/>
        </p:nvSpPr>
        <p:spPr bwMode="auto">
          <a:xfrm>
            <a:off x="8907825" y="15539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DA29A36-F7BA-45D7-8C40-C07C457F8FD6}"/>
              </a:ext>
            </a:extLst>
          </p:cNvPr>
          <p:cNvSpPr/>
          <p:nvPr/>
        </p:nvSpPr>
        <p:spPr bwMode="auto">
          <a:xfrm>
            <a:off x="8907825" y="29636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188675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A71CE8-AA00-4593-AA0C-3F0D1C79DC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F9612-6F8F-4EAB-98E8-47AF1964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257F59-524D-4C4A-8192-810C453F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B4CFA2-158A-4C99-98FD-D7BBBF06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42777"/>
            <a:ext cx="10753200" cy="3595947"/>
          </a:xfrm>
        </p:spPr>
        <p:txBody>
          <a:bodyPr/>
          <a:lstStyle/>
          <a:p>
            <a:r>
              <a:rPr lang="cs-CZ" sz="2400" dirty="0"/>
              <a:t>rozsah služeb = na co má právo dítě v MŠ odebrat</a:t>
            </a:r>
          </a:p>
          <a:p>
            <a:r>
              <a:rPr lang="cs-CZ" sz="2400" dirty="0"/>
              <a:t>MŠ s celodenním provozem</a:t>
            </a:r>
          </a:p>
          <a:p>
            <a:pPr lvl="1"/>
            <a:r>
              <a:rPr lang="cs-CZ" sz="1800" dirty="0"/>
              <a:t>oběd, jedno předcházející a jedno navazující doplňkové jídlo</a:t>
            </a:r>
          </a:p>
          <a:p>
            <a:r>
              <a:rPr lang="cs-CZ" sz="2400" dirty="0"/>
              <a:t>MŠ s polodenním provozem</a:t>
            </a:r>
          </a:p>
          <a:p>
            <a:pPr lvl="1"/>
            <a:r>
              <a:rPr lang="cs-CZ" sz="1800" dirty="0"/>
              <a:t>oběd a jedno předcházející doplňkové jídlo, nebo oběd a jedno navazující doplňkové jídlo</a:t>
            </a:r>
          </a:p>
          <a:p>
            <a:r>
              <a:rPr lang="cs-CZ" sz="2400" dirty="0"/>
              <a:t>MŠ s internátním provozem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 a doplňková jídla s výjimkou druhé večeře</a:t>
            </a:r>
          </a:p>
          <a:p>
            <a:r>
              <a:rPr lang="cs-CZ" sz="2400" dirty="0"/>
              <a:t>ve všech provozech – pitný režim</a:t>
            </a:r>
          </a:p>
          <a:p>
            <a:r>
              <a:rPr lang="cs-CZ" sz="2400" dirty="0"/>
              <a:t>první den neplánované nepřítomnosti strávníka = považuje se za pobyt</a:t>
            </a:r>
          </a:p>
          <a:p>
            <a:endParaRPr lang="cs-CZ" sz="24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16C04848-F75B-49EC-8EB6-40B7B3D4FF1A}"/>
              </a:ext>
            </a:extLst>
          </p:cNvPr>
          <p:cNvSpPr txBox="1">
            <a:spLocks/>
          </p:cNvSpPr>
          <p:nvPr/>
        </p:nvSpPr>
        <p:spPr>
          <a:xfrm>
            <a:off x="666000" y="5207926"/>
            <a:ext cx="10753200" cy="1272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000" kern="0" dirty="0"/>
              <a:t>hlavní jídlo = oběd a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doplňkové jídlo = snídaně, přesnídávka, svačina a druhá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oběd = polévka nebo předkrm, hlavní chod, nápoj a případně doplněk (salát, dezert, ovoce)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večeře = hlavní chod, nápoj a případně doplněk (salát, dezert, ovoce).</a:t>
            </a:r>
          </a:p>
          <a:p>
            <a:pPr lvl="1"/>
            <a:endParaRPr lang="cs-CZ" kern="0" dirty="0"/>
          </a:p>
          <a:p>
            <a:endParaRPr lang="cs-CZ" kern="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CB5ADB1-3D2F-44BB-9B6D-D1C0D032DA28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3561126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rozpis výživových norem</a:t>
            </a:r>
            <a:r>
              <a:rPr lang="cs-CZ" sz="2400" dirty="0"/>
              <a:t>: druh a množství vybraných potravin v g na strávníka a den – </a:t>
            </a:r>
            <a:r>
              <a:rPr lang="cs-CZ" sz="2400" dirty="0">
                <a:solidFill>
                  <a:srgbClr val="C00000"/>
                </a:solidFill>
              </a:rPr>
              <a:t>příloha 1 k vyhlášce</a:t>
            </a:r>
          </a:p>
          <a:p>
            <a:r>
              <a:rPr lang="cs-CZ" sz="2400" dirty="0"/>
              <a:t>jiné normy pro celodenní stravování a </a:t>
            </a:r>
            <a:r>
              <a:rPr lang="cs-CZ" sz="2400" dirty="0" err="1"/>
              <a:t>laktoovovegetariánskou</a:t>
            </a:r>
            <a:r>
              <a:rPr lang="cs-CZ" sz="2400" dirty="0"/>
              <a:t> výživu</a:t>
            </a:r>
          </a:p>
          <a:p>
            <a:r>
              <a:rPr lang="pl-PL" sz="2400" dirty="0"/>
              <a:t>v hodnotách "jak nakoupeno" (tudíž syrový stav)</a:t>
            </a:r>
          </a:p>
          <a:p>
            <a:r>
              <a:rPr lang="pl-PL" sz="2400" dirty="0"/>
              <a:t>cukry a tuky – horní hranice, jinak lze tolerance +- 25 %, nad horní hranici lze zvýšit zeleninu, ovoce, luštěniny</a:t>
            </a:r>
          </a:p>
          <a:p>
            <a:r>
              <a:rPr lang="pl-PL" sz="2400" dirty="0"/>
              <a:t>zmíněn vitamín C (nápoje, kompoty, zeleninové saláty)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531A0C-1931-4729-87F3-DA06C729F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902" y="4678210"/>
            <a:ext cx="10925098" cy="132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31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/>
              <a:t>úplata za stravování = tzv. </a:t>
            </a:r>
            <a:r>
              <a:rPr lang="cs-CZ" sz="2400" dirty="0">
                <a:solidFill>
                  <a:schemeClr val="tx2"/>
                </a:solidFill>
              </a:rPr>
              <a:t>finanční normativ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00000"/>
                </a:solidFill>
              </a:rPr>
              <a:t>příloha 2 k vyhlášce</a:t>
            </a:r>
          </a:p>
          <a:p>
            <a:pPr lvl="1"/>
            <a:r>
              <a:rPr lang="cs-CZ" sz="1600" dirty="0"/>
              <a:t>změna byla od 1.2.2023</a:t>
            </a:r>
          </a:p>
          <a:p>
            <a:pPr lvl="1"/>
            <a:endParaRPr lang="cs-CZ" sz="1600" dirty="0"/>
          </a:p>
          <a:p>
            <a:pPr marL="72000" indent="0">
              <a:buNone/>
            </a:pPr>
            <a:endParaRPr lang="cs-CZ" sz="2400" dirty="0"/>
          </a:p>
          <a:p>
            <a:endParaRPr lang="cs-CZ" sz="24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560F887-FA08-4D1F-A3BB-E680DC55A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2676107"/>
            <a:ext cx="9334500" cy="304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75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A4DF5-92E8-4BFD-98FC-C8A944BCF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CF8AA9-2553-4697-9A0B-A11927C639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93134-AAA8-4517-9C39-EBCEBF72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Metodická doporučení MŠMT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63DEBD-1016-4F6C-B41E-80E7AAD55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036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Odkaz zde</a:t>
            </a:r>
          </a:p>
          <a:p>
            <a:r>
              <a:rPr lang="cs-CZ" dirty="0">
                <a:hlinkClick r:id="rId2"/>
              </a:rPr>
              <a:t>https://www.msmt.cz/vzdelavani/metodicka-doporuceni-ke-skolnimu-stravovani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143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FA27EF-5D30-47A7-9319-65A06EA25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89E8B3-A081-4AD2-9BFB-7E74BB875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CC7B10-170C-4A07-8F65-3833F8D5F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i="1" dirty="0"/>
              <a:t>Příklad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58A04F-7558-41E3-A04C-9CC99A60D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77627"/>
            <a:ext cx="10753200" cy="413999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peníze může mateřská škola nabízet stravování například lidem v důchodu.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Školní stravování v mateřské škole je poskytnutím hmotného zabezpečení podle školského zákona.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mateřské škole lze nabízet k prodeji žvýkačky bez cukru.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Průměrná měsíční spotřeba v mateřské škole (dítě 5 let) při celodenním stravování je 150 g brambor „jak je nakoupeno“ na den a strávníka.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První den neplánované nepřítomnosti strávníka ve škole se považuje za pobyt ve škole pro účely vyhlášky o školním stravování.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Součástí oběda v mateřské škole musí být vždy polévka.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Zálohu na úplatu za školní stravování v mateřské škole lze stanovit i na tři měsíce, pokud se tak zařízení školního stravování dohodne se zákonným zástupcem.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Vývařovna v rámci školního stravování připravuje jídla, která vydává výdejna nebo výdejna lesní mateřské školy. Vývařovnou může být i lesní mateřská škola.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Mateřská škola může zajistit dietní stravování i u jiného provozovatele stravovacích služeb.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3"/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mateřská škola s celodenním provozem poskytuje přesnídávku, oběd, svačinu a nápoje, může mít stanovenou úhradu za toto stravování vč. nápojů 75 Kč.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65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00D74C-91ED-4FC7-A870-D1D147CB85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0C5F67-DF3E-4A60-96C7-290C4BBEF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54404-8B13-4BCC-9848-CBA04AB1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Upozornění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32411F-E8DC-4ABB-AE13-8DA4843F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60065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to, co je v prezentaci, vychází převážně z právních předpisů</a:t>
            </a:r>
          </a:p>
          <a:p>
            <a:r>
              <a:rPr lang="cs-CZ" dirty="0"/>
              <a:t>nicméně jsou zde naznačeny vazby mezi předpisy a systematika předpisů</a:t>
            </a:r>
          </a:p>
          <a:p>
            <a:r>
              <a:rPr lang="cs-CZ" dirty="0"/>
              <a:t>na kolokviu předpisy můžete používat – tzn. neučíte se informace nazpaměť</a:t>
            </a:r>
          </a:p>
          <a:p>
            <a:r>
              <a:rPr lang="cs-CZ" dirty="0"/>
              <a:t>důležité je vědět, kde to najdu, znát souvislosti a vazby s jinými předpisy a mít základní povědomí (nebude čas na kolokviu teprve „studovat“ předpisy)</a:t>
            </a:r>
          </a:p>
          <a:p>
            <a:r>
              <a:rPr lang="cs-CZ" dirty="0"/>
              <a:t>vybrat to relevantní pro MŠ (jen některé části či ustanovení)</a:t>
            </a:r>
          </a:p>
        </p:txBody>
      </p:sp>
    </p:spTree>
    <p:extLst>
      <p:ext uri="{BB962C8B-B14F-4D97-AF65-F5344CB8AC3E}">
        <p14:creationId xmlns:p14="http://schemas.microsoft.com/office/powerpoint/2010/main" val="328461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FFEFCF-0749-4193-B8B1-88BBE98CCF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032E7C-7E6D-4ADA-8BBB-DDA596A6A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D5F667-9FBD-4313-A1D2-5E674B74A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Chystá se novela právní úpravy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83C617-EAD0-44A9-ACE2-DED557BC0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dirty="0">
                <a:solidFill>
                  <a:srgbClr val="C00000"/>
                </a:solidFill>
              </a:rPr>
              <a:t>….. Ale zatím není přijata, učíme se tedy současný právní stav! Mělo být již od r. 2023/2024 účinné, ale není. K dispozici je jen pracovní návrh. </a:t>
            </a:r>
          </a:p>
        </p:txBody>
      </p:sp>
    </p:spTree>
    <p:extLst>
      <p:ext uri="{BB962C8B-B14F-4D97-AF65-F5344CB8AC3E}">
        <p14:creationId xmlns:p14="http://schemas.microsoft.com/office/powerpoint/2010/main" val="252029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12978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2B41CDE-B5C1-4B39-9D58-3D73CE1B2FE1}"/>
              </a:ext>
            </a:extLst>
          </p:cNvPr>
          <p:cNvSpPr/>
          <p:nvPr/>
        </p:nvSpPr>
        <p:spPr bwMode="auto">
          <a:xfrm>
            <a:off x="7395882" y="869576"/>
            <a:ext cx="4075393" cy="104887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Předpisů je více</a:t>
            </a:r>
          </a:p>
        </p:txBody>
      </p:sp>
    </p:spTree>
    <p:extLst>
      <p:ext uri="{BB962C8B-B14F-4D97-AF65-F5344CB8AC3E}">
        <p14:creationId xmlns:p14="http://schemas.microsoft.com/office/powerpoint/2010/main" val="194517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321667-5EBE-4934-8EF2-78A1044475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009863-247E-485E-9E0E-FCF1083DA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D58471-5BE0-486F-9889-E872C724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66B894-E01A-4BEC-82D7-F61874BA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školy (vč. MŠ i dětských skupin) povinny zajistit, aby byly splněny hygienické požadavky upravené </a:t>
            </a:r>
            <a:r>
              <a:rPr lang="cs-CZ" sz="1800" dirty="0">
                <a:solidFill>
                  <a:schemeClr val="tx2"/>
                </a:solidFill>
              </a:rPr>
              <a:t>prováděcím právním předpisem</a:t>
            </a:r>
            <a:r>
              <a:rPr lang="cs-CZ" sz="1800" dirty="0"/>
              <a:t> (tj. ta vyhláška – viz dále)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</a:t>
            </a:r>
            <a:r>
              <a:rPr lang="cs-CZ" sz="18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prostorové podmínky, vybavení, provoz, osvětlení, vytápění, mikroklimatické podmínky, zásobování vodou, úklid a nakládání s prádlem</a:t>
            </a:r>
          </a:p>
          <a:p>
            <a:r>
              <a:rPr lang="cs-CZ" sz="1800" dirty="0">
                <a:solidFill>
                  <a:schemeClr val="tx2"/>
                </a:solidFill>
              </a:rPr>
              <a:t>režim dne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upravuje provozní řád (vč. pohybové výchovy, otužování, režim stravování a pitný režim) – je to předmětem státního zdravotního dozoru, KHS neschvaluje, ale může nařídit změnu řádu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dítě vykazující </a:t>
            </a:r>
            <a:r>
              <a:rPr lang="cs-CZ" sz="1800" dirty="0">
                <a:solidFill>
                  <a:schemeClr val="tx2"/>
                </a:solidFill>
              </a:rPr>
              <a:t>známky akutního onemocnění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oddělení od ostatních a zajistit dohled zletilé fyzické osoby (tj. 18 let a více)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ustanovení § 7a zákona – </a:t>
            </a:r>
            <a:r>
              <a:rPr lang="cs-CZ" sz="1800" dirty="0">
                <a:solidFill>
                  <a:schemeClr val="tx2"/>
                </a:solidFill>
                <a:latin typeface="Arial" panose="020B0604020202020204" pitchFamily="34" charset="0"/>
              </a:rPr>
              <a:t>zákaz nabízet k prodeji ve škole potraviny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, které jsou v rozporu s výživovými požadavky na zdravou výživu dětí ve věku do ukončení povinné školní docházky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68D4939-5E6B-4DBB-8E15-4B0BD936C46C}"/>
              </a:ext>
            </a:extLst>
          </p:cNvPr>
          <p:cNvSpPr/>
          <p:nvPr/>
        </p:nvSpPr>
        <p:spPr bwMode="auto">
          <a:xfrm>
            <a:off x="9018493" y="636494"/>
            <a:ext cx="2453507" cy="7351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 a 7a zákona</a:t>
            </a:r>
          </a:p>
        </p:txBody>
      </p:sp>
    </p:spTree>
    <p:extLst>
      <p:ext uri="{BB962C8B-B14F-4D97-AF65-F5344CB8AC3E}">
        <p14:creationId xmlns:p14="http://schemas.microsoft.com/office/powerpoint/2010/main" val="293971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ED7F99-48E5-4650-86BB-1614B85FEB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2A7543-DC3C-4311-999E-DF24C065E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24C78CB-82E2-421B-B921-9BB338FE8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Pamlsková</a:t>
            </a:r>
            <a:r>
              <a:rPr lang="cs-CZ" dirty="0"/>
              <a:t> vyhláška“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AA68B-AB3E-4B5A-9C07-4B1AC53E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vyhláška č. 282/2016 Sb., o požadavcích na potraviny, pro které je přípustná reklama a které lze nabízet k prodeji a prodávat ve školách a školských zařízeních</a:t>
            </a:r>
          </a:p>
          <a:p>
            <a:pPr lvl="1"/>
            <a:r>
              <a:rPr lang="cs-CZ" dirty="0"/>
              <a:t>zmírněna 2018</a:t>
            </a:r>
          </a:p>
          <a:p>
            <a:pPr lvl="1"/>
            <a:r>
              <a:rPr lang="en-US" dirty="0">
                <a:hlinkClick r:id="rId2"/>
              </a:rPr>
              <a:t>https://www.zakonyprolidi.cz/cs/2016-282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C7D8FE-750E-44A8-B931-A0091DEC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674" y="3947135"/>
            <a:ext cx="5200288" cy="2532865"/>
          </a:xfrm>
          <a:prstGeom prst="rect">
            <a:avLst/>
          </a:prstGeom>
        </p:spPr>
      </p:pic>
      <p:pic>
        <p:nvPicPr>
          <p:cNvPr id="1028" name="Picture 4" descr="dTest: Čokolády na vaření - Nezávislé testy, víc než jen recenze">
            <a:extLst>
              <a:ext uri="{FF2B5EF4-FFF2-40B4-BE49-F238E27FC236}">
                <a16:creationId xmlns:a16="http://schemas.microsoft.com/office/drawing/2014/main" id="{BAE706A7-B207-4A66-AA73-40ED3A92B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052" y="5019912"/>
            <a:ext cx="2297591" cy="12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bža - Ty nejlepší příchuti pravých brambůrků z Moravy">
            <a:extLst>
              <a:ext uri="{FF2B5EF4-FFF2-40B4-BE49-F238E27FC236}">
                <a16:creationId xmlns:a16="http://schemas.microsoft.com/office/drawing/2014/main" id="{3D627548-A32F-4F9E-A003-AA024672D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847" y="2926559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ca-Cola (500ml) - DEW Food">
            <a:extLst>
              <a:ext uri="{FF2B5EF4-FFF2-40B4-BE49-F238E27FC236}">
                <a16:creationId xmlns:a16="http://schemas.microsoft.com/office/drawing/2014/main" id="{D46778FF-5EB7-4A5F-9582-A98AF5AFF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93" y="4298882"/>
            <a:ext cx="1925224" cy="144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84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2648F5-84A2-4BFE-8FE3-A3133F53A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9878F3-ACA7-4B85-AFC1-1177B3DC4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9582C-7447-4531-86AD-53195A6C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E003E1-9D03-4CD1-8D42-0326D77F9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38274"/>
            <a:ext cx="10753200" cy="398039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nastavuje pravidla </a:t>
            </a:r>
            <a:r>
              <a:rPr lang="cs-CZ" sz="2400" dirty="0">
                <a:solidFill>
                  <a:schemeClr val="tx2"/>
                </a:solidFill>
              </a:rPr>
              <a:t>pro školy v přírodě </a:t>
            </a:r>
            <a:r>
              <a:rPr lang="cs-CZ" sz="2400" dirty="0"/>
              <a:t>a </a:t>
            </a:r>
            <a:r>
              <a:rPr lang="cs-CZ" sz="2400" dirty="0">
                <a:solidFill>
                  <a:schemeClr val="tx2"/>
                </a:solidFill>
              </a:rPr>
              <a:t>zotavovací akce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zotavovací akce: </a:t>
            </a:r>
            <a:r>
              <a:rPr lang="cs-CZ" dirty="0"/>
              <a:t>organizovaný pobyt 30 a více dětí ve věku do 15 let na dobu delší než 5 dnů, jehož účelem je posílit zdraví dětí, zvýšit jejich tělesnou zdatnost, popřípadě i získat specifické znalosti nebo dovednosti – pokud ne, jde o jinou podobnou akci pro děti (§ 12)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škola v přírodě: </a:t>
            </a:r>
            <a:r>
              <a:rPr lang="cs-CZ" dirty="0"/>
              <a:t>zotavovací pobyt bez přerušení vzdělávání dětí MŠ, který organizuje MŠ – delší, jak 5 dní, jinak se jedná o jinou podobnou akci pro děti (viz § 12), ale není podmínka min. počtu dětí</a:t>
            </a:r>
          </a:p>
          <a:p>
            <a:pPr lvl="1"/>
            <a:r>
              <a:rPr lang="cs-CZ" dirty="0"/>
              <a:t>stanovení povinností pro </a:t>
            </a:r>
            <a:r>
              <a:rPr lang="cs-CZ" dirty="0">
                <a:solidFill>
                  <a:schemeClr val="tx2"/>
                </a:solidFill>
              </a:rPr>
              <a:t>pořádající osobu </a:t>
            </a:r>
            <a:r>
              <a:rPr lang="cs-CZ" dirty="0"/>
              <a:t>(§ 8) – osoba, která pořádá, ne ta, co nabízí, š školy v přírodě je to škola, která děti vysílá na školu v přírodě</a:t>
            </a:r>
          </a:p>
          <a:p>
            <a:pPr lvl="1"/>
            <a:r>
              <a:rPr lang="cs-CZ" dirty="0"/>
              <a:t>pořádající osoba či škola informuje min. měsíc předem orgán ochrany zdraví (tj. KHS, v jejímž obvodu je akce konána) před zahájením školy v přírodě či zotavovací akce (náležitosti § 8 odst. 3 zákona)</a:t>
            </a:r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DFA3C98-23A5-49F1-808D-3B2D6D1DD25A}"/>
              </a:ext>
            </a:extLst>
          </p:cNvPr>
          <p:cNvSpPr/>
          <p:nvPr/>
        </p:nvSpPr>
        <p:spPr bwMode="auto">
          <a:xfrm>
            <a:off x="8839200" y="1104899"/>
            <a:ext cx="3086100" cy="66675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 až 12 zákona</a:t>
            </a:r>
          </a:p>
        </p:txBody>
      </p:sp>
    </p:spTree>
    <p:extLst>
      <p:ext uri="{BB962C8B-B14F-4D97-AF65-F5344CB8AC3E}">
        <p14:creationId xmlns:p14="http://schemas.microsoft.com/office/powerpoint/2010/main" val="39456573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3352</Words>
  <Application>Microsoft Office PowerPoint</Application>
  <PresentationFormat>Širokoúhlá obrazovka</PresentationFormat>
  <Paragraphs>352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 Hygienické požadavky. Stravování v MŠ.   </vt:lpstr>
      <vt:lpstr>Hygienické požadavky</vt:lpstr>
      <vt:lpstr>Brainstorming</vt:lpstr>
      <vt:lpstr>Upozornění </vt:lpstr>
      <vt:lpstr>Chystá se novela právní úpravy</vt:lpstr>
      <vt:lpstr>Základní právní úprava</vt:lpstr>
      <vt:lpstr>Zákon o ochraně veřejného zdraví</vt:lpstr>
      <vt:lpstr>„Pamlsková vyhláška“</vt:lpstr>
      <vt:lpstr>Zákon o ochraně veřejného zdraví</vt:lpstr>
      <vt:lpstr>Prezentace aplikace PowerPoint</vt:lpstr>
      <vt:lpstr>Vnitřní prostředí a venkovní hrací plochy</vt:lpstr>
      <vt:lpstr>Další úprava v zákoně</vt:lpstr>
      <vt:lpstr>Vyhláška</vt:lpstr>
      <vt:lpstr>Prostorové podmínky mateřských škol</vt:lpstr>
      <vt:lpstr>Prostorové podmínky mateřských škol</vt:lpstr>
      <vt:lpstr>Další prostorové podmínky</vt:lpstr>
      <vt:lpstr>Další hygienické požadavky ve vyhlášce</vt:lpstr>
      <vt:lpstr>Prezentace aplikace PowerPoint</vt:lpstr>
      <vt:lpstr>Prezentace aplikace PowerPoint</vt:lpstr>
      <vt:lpstr>Lesní školky – specifika </vt:lpstr>
      <vt:lpstr>Co když to nesplním?</vt:lpstr>
      <vt:lpstr>Školský zákon </vt:lpstr>
      <vt:lpstr>Příklad 1</vt:lpstr>
      <vt:lpstr>Příklad 1 pokračování</vt:lpstr>
      <vt:lpstr>Stravování v MŠ</vt:lpstr>
      <vt:lpstr>Základní právní úprava</vt:lpstr>
      <vt:lpstr>Školský zákon</vt:lpstr>
      <vt:lpstr>Školský zákon</vt:lpstr>
      <vt:lpstr>Vyhláška o školním stravování</vt:lpstr>
      <vt:lpstr>Vyhláška o školním stravování</vt:lpstr>
      <vt:lpstr>Vyhláška o školním stravování</vt:lpstr>
      <vt:lpstr>Vyhláška o školním stravování </vt:lpstr>
      <vt:lpstr>Vyhláška o školním stravování </vt:lpstr>
      <vt:lpstr>Metodická doporučení MŠMT</vt:lpstr>
      <vt:lpstr>Příklad 2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305</cp:revision>
  <cp:lastPrinted>1601-01-01T00:00:00Z</cp:lastPrinted>
  <dcterms:created xsi:type="dcterms:W3CDTF">2022-02-12T19:12:13Z</dcterms:created>
  <dcterms:modified xsi:type="dcterms:W3CDTF">2023-11-05T21:32:09Z</dcterms:modified>
</cp:coreProperties>
</file>