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3"/>
  </p:notesMasterIdLst>
  <p:handoutMasterIdLst>
    <p:handoutMasterId r:id="rId14"/>
  </p:handoutMasterIdLst>
  <p:sldIdLst>
    <p:sldId id="256" r:id="rId2"/>
    <p:sldId id="578" r:id="rId3"/>
    <p:sldId id="597" r:id="rId4"/>
    <p:sldId id="598" r:id="rId5"/>
    <p:sldId id="599" r:id="rId6"/>
    <p:sldId id="600" r:id="rId7"/>
    <p:sldId id="601" r:id="rId8"/>
    <p:sldId id="604" r:id="rId9"/>
    <p:sldId id="602" r:id="rId10"/>
    <p:sldId id="603" r:id="rId11"/>
    <p:sldId id="577" r:id="rId12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44F2831C-B8FC-49F0-83EC-FD298C664880}">
          <p14:sldIdLst>
            <p14:sldId id="256"/>
            <p14:sldId id="578"/>
            <p14:sldId id="597"/>
            <p14:sldId id="598"/>
            <p14:sldId id="599"/>
            <p14:sldId id="600"/>
            <p14:sldId id="601"/>
            <p14:sldId id="604"/>
            <p14:sldId id="602"/>
            <p14:sldId id="603"/>
            <p14:sldId id="57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F7300"/>
    <a:srgbClr val="91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9" autoAdjust="0"/>
    <p:restoredTop sz="95768" autoAdjust="0"/>
  </p:normalViewPr>
  <p:slideViewPr>
    <p:cSldViewPr snapToGrid="0">
      <p:cViewPr varScale="1">
        <p:scale>
          <a:sx n="107" d="100"/>
          <a:sy n="107" d="100"/>
        </p:scale>
        <p:origin x="138" y="16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D911E5E-6197-7848-99A5-8C8627D11E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Obrázek 8">
            <a:extLst>
              <a:ext uri="{FF2B5EF4-FFF2-40B4-BE49-F238E27FC236}">
                <a16:creationId xmlns:a16="http://schemas.microsoft.com/office/drawing/2014/main" id="{A9039D6B-799E-F449-83E9-C13BAA09AF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E49E2218-4CCF-BC44-930E-B31D9BFD89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DD6941B3-7740-5745-9EAD-9C3115979A6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6CF9942-BE26-4A4C-A2D8-ABA21EDF53C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883B3136-B228-D44A-AB43-48B383AAACD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2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PED slide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2872" y="2021800"/>
            <a:ext cx="4106254" cy="28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3D544807-CCC8-C147-BC84-731878E3FF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2B69AC62-8722-274E-BC02-F54E66A102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A8614ED3-CCC3-4849-B628-61C3AB8D12B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672C6AD4-B64D-9447-94F1-1732886380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3" name="Obrázek 8">
            <a:extLst>
              <a:ext uri="{FF2B5EF4-FFF2-40B4-BE49-F238E27FC236}">
                <a16:creationId xmlns:a16="http://schemas.microsoft.com/office/drawing/2014/main" id="{BD079056-37C1-BB41-A10B-5467FD1004C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Obrázek 8">
            <a:extLst>
              <a:ext uri="{FF2B5EF4-FFF2-40B4-BE49-F238E27FC236}">
                <a16:creationId xmlns:a16="http://schemas.microsoft.com/office/drawing/2014/main" id="{81F1F6BC-132D-3746-8DEA-8E0070523DA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21663280-9DA9-6D46-9A85-58C09D41A68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4789C4D8-85B1-0E4B-80EB-3DD1C97BF8B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rgbClr val="C00000"/>
                </a:solidFill>
              </a:rPr>
              <a:t>Kvalifikace učitele a ředitele MŠ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4361" y="4128529"/>
            <a:ext cx="11361600" cy="1235527"/>
          </a:xfrm>
        </p:spPr>
        <p:txBody>
          <a:bodyPr/>
          <a:lstStyle/>
          <a:p>
            <a:pPr algn="ctr"/>
            <a:r>
              <a:rPr lang="cs-CZ" dirty="0"/>
              <a:t>JUDr. Radovan Malachta</a:t>
            </a:r>
          </a:p>
          <a:p>
            <a:pPr algn="ctr"/>
            <a:r>
              <a:rPr lang="cs-CZ" dirty="0"/>
              <a:t>Základy práva pro MŠ</a:t>
            </a:r>
          </a:p>
          <a:p>
            <a:pPr algn="ctr"/>
            <a:r>
              <a:rPr lang="cs-CZ" dirty="0"/>
              <a:t>podzim 2023</a:t>
            </a:r>
          </a:p>
        </p:txBody>
      </p:sp>
    </p:spTree>
    <p:extLst>
      <p:ext uri="{BB962C8B-B14F-4D97-AF65-F5344CB8AC3E}">
        <p14:creationId xmlns:p14="http://schemas.microsoft.com/office/powerpoint/2010/main" val="32633424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70A3F92-1A3C-84F0-18F6-5992F9BDA40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82CFABB-D88B-F219-40DE-12258E8CF28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31545B2-657E-F64A-9109-1C5E1D5BCA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práce v zahraničí? Situace v EU.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252C0BB-CFDF-24CE-957D-B962E76575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1"/>
            <a:ext cx="10753200" cy="2126963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dirty="0"/>
              <a:t>Můžete vykonávat činnost učitelky MŠ či ředitelky MŠ v jiném členském státě EU? A obráceně, může občan jiného členského státu EU vykonávat práci učitelky či ředitelky MŠ u nás?</a:t>
            </a:r>
          </a:p>
          <a:p>
            <a:pPr lvl="1"/>
            <a:r>
              <a:rPr lang="cs-CZ" dirty="0"/>
              <a:t>otázka </a:t>
            </a:r>
            <a:r>
              <a:rPr lang="cs-CZ" dirty="0">
                <a:solidFill>
                  <a:schemeClr val="tx2"/>
                </a:solidFill>
              </a:rPr>
              <a:t>uznávání kvalifikace </a:t>
            </a:r>
            <a:r>
              <a:rPr lang="cs-CZ" dirty="0"/>
              <a:t>(směrnice EU o uznání odborných kvalifikací, i pro EHP prostor; implementace do zákona o uznávání odborných kvalifikací)</a:t>
            </a:r>
          </a:p>
        </p:txBody>
      </p:sp>
    </p:spTree>
    <p:extLst>
      <p:ext uri="{BB962C8B-B14F-4D97-AF65-F5344CB8AC3E}">
        <p14:creationId xmlns:p14="http://schemas.microsoft.com/office/powerpoint/2010/main" val="28215294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CC4F6A2-E811-8940-0696-E6493E70E82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4F77B03-1A62-D96D-311E-2E545172979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81060161-784F-82F7-CDB7-2D46ACB515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40117122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2F4FAF5-3744-42E7-ABCA-0AFEEFBD718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CA3359D-D675-4BCD-B329-8A5C1088668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5128AD6-2B3A-4EE8-B1D6-81A5523066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Právní úprava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23BB0FA-D8E3-4860-8B23-D10094CE3B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943622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b="0" dirty="0">
                <a:effectLst/>
                <a:latin typeface="Arial" panose="020B0604020202020204" pitchFamily="34" charset="0"/>
              </a:rPr>
              <a:t>zákon č. 563/2004 Sb., </a:t>
            </a:r>
            <a:r>
              <a:rPr lang="cs-CZ" b="0" dirty="0">
                <a:solidFill>
                  <a:schemeClr val="tx2"/>
                </a:solidFill>
                <a:effectLst/>
                <a:latin typeface="Arial" panose="020B0604020202020204" pitchFamily="34" charset="0"/>
              </a:rPr>
              <a:t>o pedagogických pracovnících </a:t>
            </a:r>
            <a:r>
              <a:rPr lang="cs-CZ" b="0" dirty="0">
                <a:effectLst/>
                <a:latin typeface="Arial" panose="020B0604020202020204" pitchFamily="34" charset="0"/>
              </a:rPr>
              <a:t>a o změně některých zákonů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328559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C72C992-5C65-B9C4-CDB8-5B7205DFB67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1FCF95F-3DDF-A713-633F-2A44EEF2E17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6725E3E-B0BA-708B-FC1A-6476C6F922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Definice pedagogického pracovníka</a:t>
            </a:r>
          </a:p>
        </p:txBody>
      </p:sp>
      <p:pic>
        <p:nvPicPr>
          <p:cNvPr id="7" name="Zástupný obsah 6">
            <a:extLst>
              <a:ext uri="{FF2B5EF4-FFF2-40B4-BE49-F238E27FC236}">
                <a16:creationId xmlns:a16="http://schemas.microsoft.com/office/drawing/2014/main" id="{2D91ABC1-EB45-261A-70CA-73280D2A176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88906" y="2128986"/>
            <a:ext cx="9614188" cy="2183038"/>
          </a:xfrm>
        </p:spPr>
      </p:pic>
    </p:spTree>
    <p:extLst>
      <p:ext uri="{BB962C8B-B14F-4D97-AF65-F5344CB8AC3E}">
        <p14:creationId xmlns:p14="http://schemas.microsoft.com/office/powerpoint/2010/main" val="8244818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2DF87A9-2125-C5CF-F750-5C724FE1B5C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B2457BE-6CD7-1DD9-31D2-5011FF66E85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83B4648-46D2-9F0A-E676-234BAC6198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Obecné předpoklady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4422DFE-0DE0-4BD4-A92D-C4C1B6836D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3"/>
            <a:ext cx="10753200" cy="2700704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plně svéprávný </a:t>
            </a:r>
            <a:r>
              <a:rPr lang="cs-CZ" dirty="0"/>
              <a:t>(způsobilý právně jednat) – 18 let (16 let?)</a:t>
            </a:r>
          </a:p>
          <a:p>
            <a:r>
              <a:rPr lang="cs-CZ" dirty="0">
                <a:solidFill>
                  <a:schemeClr val="tx2"/>
                </a:solidFill>
              </a:rPr>
              <a:t>odborná kvalifikace</a:t>
            </a:r>
          </a:p>
          <a:p>
            <a:r>
              <a:rPr lang="cs-CZ" dirty="0">
                <a:solidFill>
                  <a:schemeClr val="tx2"/>
                </a:solidFill>
              </a:rPr>
              <a:t>bezúhonný</a:t>
            </a:r>
            <a:r>
              <a:rPr lang="cs-CZ" dirty="0"/>
              <a:t> (čistý trestní rejstřík)</a:t>
            </a:r>
          </a:p>
          <a:p>
            <a:r>
              <a:rPr lang="cs-CZ" dirty="0">
                <a:solidFill>
                  <a:schemeClr val="tx2"/>
                </a:solidFill>
              </a:rPr>
              <a:t>zdravotně způsobilý </a:t>
            </a:r>
          </a:p>
          <a:p>
            <a:r>
              <a:rPr lang="cs-CZ" dirty="0">
                <a:solidFill>
                  <a:schemeClr val="tx2"/>
                </a:solidFill>
              </a:rPr>
              <a:t>prokazatelná znalost českého jazyka</a:t>
            </a:r>
          </a:p>
          <a:p>
            <a:pPr lvl="1"/>
            <a:r>
              <a:rPr lang="cs-CZ" dirty="0"/>
              <a:t>pro učitele MŠ je to C1 (§ 4 ZPP)</a:t>
            </a:r>
          </a:p>
          <a:p>
            <a:endParaRPr lang="cs-CZ" dirty="0"/>
          </a:p>
        </p:txBody>
      </p:sp>
      <p:sp>
        <p:nvSpPr>
          <p:cNvPr id="6" name="Ovál 5">
            <a:extLst>
              <a:ext uri="{FF2B5EF4-FFF2-40B4-BE49-F238E27FC236}">
                <a16:creationId xmlns:a16="http://schemas.microsoft.com/office/drawing/2014/main" id="{BB676596-EA1C-EE13-71BA-C786BC7F8F96}"/>
              </a:ext>
            </a:extLst>
          </p:cNvPr>
          <p:cNvSpPr/>
          <p:nvPr/>
        </p:nvSpPr>
        <p:spPr bwMode="auto">
          <a:xfrm>
            <a:off x="6804212" y="573742"/>
            <a:ext cx="2250141" cy="815788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§ 3 ZPP</a:t>
            </a:r>
          </a:p>
        </p:txBody>
      </p:sp>
    </p:spTree>
    <p:extLst>
      <p:ext uri="{BB962C8B-B14F-4D97-AF65-F5344CB8AC3E}">
        <p14:creationId xmlns:p14="http://schemas.microsoft.com/office/powerpoint/2010/main" val="25707896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9A19AFC-6887-922C-E10A-3A7D0A1E6AE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CD9678F-86E4-3BFE-4FB3-89936C98533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8B67BD7-E744-E65D-D4B5-128424B353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Učitel MŠ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22936B92-9FA2-1170-812C-BF40F2D1E1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3677857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celá řada možností</a:t>
            </a:r>
          </a:p>
          <a:p>
            <a:pPr lvl="1"/>
            <a:r>
              <a:rPr lang="cs-CZ" dirty="0"/>
              <a:t>VŠ vzdělání v akreditovaném studijním programu (příprava učitelů MŠ)</a:t>
            </a:r>
          </a:p>
          <a:p>
            <a:pPr lvl="1"/>
            <a:r>
              <a:rPr lang="cs-CZ" dirty="0"/>
              <a:t>VŠ vzdělání v akreditovaném studijním programu (pedagogika, učitelství 1. stupně, vychovatelství, pedagogika volného času) a CŽV vzdělání na VŠ (příprava učitelů MŠ)</a:t>
            </a:r>
          </a:p>
          <a:p>
            <a:pPr lvl="1"/>
            <a:r>
              <a:rPr lang="cs-CZ" dirty="0"/>
              <a:t>VOŠ vzdělání (příprava učitelů MŠ)</a:t>
            </a:r>
          </a:p>
          <a:p>
            <a:pPr lvl="1"/>
            <a:r>
              <a:rPr lang="cs-CZ" dirty="0"/>
              <a:t>VOŠ vzdělání (příprava vychovatelů) a CŽV vzdělání na VŠ (příprava učitelů MŠ)</a:t>
            </a:r>
          </a:p>
          <a:p>
            <a:pPr lvl="1"/>
            <a:r>
              <a:rPr lang="cs-CZ" dirty="0"/>
              <a:t>SŠ vzdělání s maturitní zkouškou (příprava učitelů MŠ)</a:t>
            </a:r>
          </a:p>
          <a:p>
            <a:pPr lvl="1"/>
            <a:r>
              <a:rPr lang="cs-CZ" dirty="0"/>
              <a:t>SŠ vzdělání s maturitní zkouškou (příprava vychovatelů) a vykonáním zkoušky (profil a obsah z pedagogiky předškolního vzdělávání)</a:t>
            </a:r>
          </a:p>
          <a:p>
            <a:pPr lvl="1"/>
            <a:r>
              <a:rPr lang="cs-CZ" dirty="0"/>
              <a:t>VŠ či VOŠ vzdělání v akreditovaném studijním programu (speciální pedagogika) </a:t>
            </a:r>
          </a:p>
          <a:p>
            <a:pPr lvl="1"/>
            <a:r>
              <a:rPr lang="cs-CZ" dirty="0"/>
              <a:t>poslední bod 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 děti se speciálními vzdělávacími potřebami </a:t>
            </a:r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  <p:sp>
        <p:nvSpPr>
          <p:cNvPr id="6" name="Ovál 5">
            <a:extLst>
              <a:ext uri="{FF2B5EF4-FFF2-40B4-BE49-F238E27FC236}">
                <a16:creationId xmlns:a16="http://schemas.microsoft.com/office/drawing/2014/main" id="{72C1B91D-0C14-3BF4-25B4-D2E911679E6F}"/>
              </a:ext>
            </a:extLst>
          </p:cNvPr>
          <p:cNvSpPr/>
          <p:nvPr/>
        </p:nvSpPr>
        <p:spPr bwMode="auto">
          <a:xfrm>
            <a:off x="6804212" y="573742"/>
            <a:ext cx="2250141" cy="815788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§ 6 ZPP</a:t>
            </a:r>
          </a:p>
        </p:txBody>
      </p:sp>
    </p:spTree>
    <p:extLst>
      <p:ext uri="{BB962C8B-B14F-4D97-AF65-F5344CB8AC3E}">
        <p14:creationId xmlns:p14="http://schemas.microsoft.com/office/powerpoint/2010/main" val="24023834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9001908-A918-B447-FD32-755E57920D6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3BD5FBF-2F88-2CC1-F74F-8C490A2D7D5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7290648-EB70-B91F-D8D2-536FB30FD8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Ředitel MŠ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F65BFD34-1344-AAC1-EB33-A4B764AC84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1"/>
            <a:ext cx="10753200" cy="3659927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dirty="0"/>
              <a:t>splňuje obecné předpoklady</a:t>
            </a:r>
          </a:p>
          <a:p>
            <a:r>
              <a:rPr lang="cs-CZ" dirty="0"/>
              <a:t>3 roky praxe</a:t>
            </a:r>
          </a:p>
          <a:p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ředitelem školy zřizované MŠMT, krajem, obcí nebo dobrovolným svazkem obcí – do 3 let od počátku výkonu činnosti ředitele - znalosti v oblasti řízení školství absolvováním studia pro ředitele škol v rámci dalšího vzdělávání pedagogických pracovníků (výjimky, kdy ne – studium zaměřené na organizaci a řízení školství)</a:t>
            </a:r>
            <a:endParaRPr lang="cs-CZ" dirty="0"/>
          </a:p>
        </p:txBody>
      </p:sp>
      <p:sp>
        <p:nvSpPr>
          <p:cNvPr id="6" name="Ovál 5">
            <a:extLst>
              <a:ext uri="{FF2B5EF4-FFF2-40B4-BE49-F238E27FC236}">
                <a16:creationId xmlns:a16="http://schemas.microsoft.com/office/drawing/2014/main" id="{C804C6F5-2FA2-45B8-F5FF-FE4C463B1015}"/>
              </a:ext>
            </a:extLst>
          </p:cNvPr>
          <p:cNvSpPr/>
          <p:nvPr/>
        </p:nvSpPr>
        <p:spPr bwMode="auto">
          <a:xfrm>
            <a:off x="5414682" y="537894"/>
            <a:ext cx="2250141" cy="815788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§ 5 ZPP</a:t>
            </a:r>
          </a:p>
        </p:txBody>
      </p:sp>
    </p:spTree>
    <p:extLst>
      <p:ext uri="{BB962C8B-B14F-4D97-AF65-F5344CB8AC3E}">
        <p14:creationId xmlns:p14="http://schemas.microsoft.com/office/powerpoint/2010/main" val="37886204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49E11D0-DDEC-41F0-1B4E-D5C9A7BECE3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DB13764-F7C4-ED64-E315-48A721A7959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235EE38-5A64-30F8-EC94-DC1BC63F91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Pracovní doba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42503878-B823-667B-7A79-BB613B67F3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400" y="1584423"/>
            <a:ext cx="10753200" cy="4108163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pracovní doba </a:t>
            </a:r>
            <a:r>
              <a:rPr lang="cs-CZ" dirty="0"/>
              <a:t>(§ 22a ZPP, § 23 a 23a ZPP)</a:t>
            </a:r>
          </a:p>
          <a:p>
            <a:pPr lvl="1"/>
            <a:r>
              <a:rPr lang="cs-CZ" dirty="0">
                <a:solidFill>
                  <a:schemeClr val="tx2"/>
                </a:solidFill>
              </a:rPr>
              <a:t>přímá pedagogická činnost </a:t>
            </a:r>
            <a:r>
              <a:rPr lang="cs-CZ" dirty="0"/>
              <a:t>– zaměstnavatel (ředitel) stanovuje rozvrh přímé pedagogické činnosti (na období kalendářního roku) + rozvrh dohledu nad žáky a dětmi + zastupování jiného pedagogického pracovníka + případy v souladu se zákoníkem práce</a:t>
            </a:r>
          </a:p>
          <a:p>
            <a:pPr lvl="1"/>
            <a:r>
              <a:rPr lang="cs-CZ" dirty="0"/>
              <a:t>týdenní rozsah přímé pedagogické činnosti stanovuje ředitel školy; nařízení vlády</a:t>
            </a:r>
          </a:p>
          <a:p>
            <a:pPr lvl="2"/>
            <a:r>
              <a:rPr lang="cs-CZ" dirty="0"/>
              <a:t>. úměrně se snižuje, pokud PP má sjednání kratší týdenní pracovní dobu</a:t>
            </a:r>
          </a:p>
          <a:p>
            <a:pPr lvl="2"/>
            <a:r>
              <a:rPr lang="cs-CZ" dirty="0"/>
              <a:t>. ředitel školy – oprávnění dle zákona stanovit max. 4 hodiny týdně konání přímé pedagogické činnosti nad rámec stanoveného, další hodiny s ním může dohodnout </a:t>
            </a:r>
          </a:p>
          <a:p>
            <a:pPr lvl="1"/>
            <a:r>
              <a:rPr lang="cs-CZ" dirty="0">
                <a:solidFill>
                  <a:schemeClr val="tx2"/>
                </a:solidFill>
              </a:rPr>
              <a:t>práce související s přímou pedagogickou činností </a:t>
            </a:r>
            <a:r>
              <a:rPr lang="cs-CZ" dirty="0"/>
              <a:t>– pedagogický pracovník si sám rozvrhuje a určuje i místo, kde práci bude vykonávat – ale náklady si pak hradí sám, není-li stanoveno jinak (bude pravděpodobně jinak od r. 2024)</a:t>
            </a:r>
          </a:p>
          <a:p>
            <a:pPr lvl="1"/>
            <a:r>
              <a:rPr lang="cs-CZ" dirty="0">
                <a:solidFill>
                  <a:schemeClr val="tx2"/>
                </a:solidFill>
              </a:rPr>
              <a:t>pracovní poměr na dobu určitou </a:t>
            </a:r>
            <a:r>
              <a:rPr lang="cs-CZ" dirty="0"/>
              <a:t>– nejméně v délce 12 měsíců (výjimky, kdy ne)</a:t>
            </a:r>
          </a:p>
          <a:p>
            <a:r>
              <a:rPr lang="cs-CZ" dirty="0"/>
              <a:t>jinak platí </a:t>
            </a:r>
            <a:r>
              <a:rPr lang="cs-CZ" dirty="0">
                <a:solidFill>
                  <a:schemeClr val="tx2"/>
                </a:solidFill>
              </a:rPr>
              <a:t>zákoník práce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741168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6856CDC-8650-B823-CADD-64841D15CBC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79693B9-137A-6986-DA81-0B8C4EA42BB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9F00CF0-1878-3B19-F25D-548972A696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Přímá pedagogická činnost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BB9F0E7B-FBF5-1AC1-195F-A1F7D9547D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nařízení vlády č. 75/2005 Sb., o stanovení rozsahu přímé vyučovací, přímé výchovné, přímé speciálně pedagogické a přímé pedagogicko-psychologické činnosti pedagogických pracovníků (ve verzi od 1.9.2023) </a:t>
            </a:r>
          </a:p>
          <a:p>
            <a:pPr marL="72000" indent="0">
              <a:buNone/>
            </a:pP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E6609E66-0A95-D29D-4A9B-9FC4491526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3217" y="3565574"/>
            <a:ext cx="7859222" cy="3200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62511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934E601-2ADD-8DA2-2C27-1356BE06A1D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80EA27E-D78F-8084-C066-463277B1006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1326F6C-EC14-6145-DA21-4668107F2A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Povinnost dalšího vzdělávání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B610D88E-628D-3049-D67C-F8E40E6F65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535998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o</a:t>
            </a:r>
            <a:r>
              <a:rPr lang="cs-CZ" b="0" i="0" dirty="0">
                <a:solidFill>
                  <a:schemeClr val="tx2"/>
                </a:solidFill>
                <a:effectLst/>
                <a:latin typeface="Arial" panose="020B0604020202020204" pitchFamily="34" charset="0"/>
              </a:rPr>
              <a:t>bnovování, udržování a doplňování kvalifikace</a:t>
            </a:r>
          </a:p>
          <a:p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právo na zvýšení kvalifikace</a:t>
            </a:r>
          </a:p>
          <a:p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ředitel stanovuje plán dalšího vzdělávání</a:t>
            </a:r>
          </a:p>
          <a:p>
            <a:pPr lvl="1"/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zájem pedagogického pracovníka</a:t>
            </a:r>
          </a:p>
          <a:p>
            <a:pPr lvl="1"/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potřeba školy</a:t>
            </a:r>
          </a:p>
          <a:p>
            <a:pPr lvl="1"/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rozpočet školy</a:t>
            </a:r>
            <a:endParaRPr lang="cs-CZ" dirty="0"/>
          </a:p>
          <a:p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na VŠ či jiné vzdělávací instituci (osvědčení), ale i samostudium či neformální vzdělávání či sdílení zkušeností (lze volno až 12 pracovních dní v roce při „plném“ úvazku, ale nesmí tomu bránit např. vážné provozní důvody)</a:t>
            </a:r>
          </a:p>
          <a:p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ředitel stanovuje plán dalšího vzdělávání</a:t>
            </a:r>
          </a:p>
          <a:p>
            <a:endParaRPr lang="cs-CZ" dirty="0"/>
          </a:p>
        </p:txBody>
      </p:sp>
      <p:sp>
        <p:nvSpPr>
          <p:cNvPr id="7" name="Ovál 6">
            <a:extLst>
              <a:ext uri="{FF2B5EF4-FFF2-40B4-BE49-F238E27FC236}">
                <a16:creationId xmlns:a16="http://schemas.microsoft.com/office/drawing/2014/main" id="{8AC440F4-0730-4E25-8F5E-64FB83158BAC}"/>
              </a:ext>
            </a:extLst>
          </p:cNvPr>
          <p:cNvSpPr/>
          <p:nvPr/>
        </p:nvSpPr>
        <p:spPr bwMode="auto">
          <a:xfrm>
            <a:off x="8290112" y="537894"/>
            <a:ext cx="2250141" cy="815788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§ 24 ZPP</a:t>
            </a:r>
          </a:p>
        </p:txBody>
      </p:sp>
    </p:spTree>
    <p:extLst>
      <p:ext uri="{BB962C8B-B14F-4D97-AF65-F5344CB8AC3E}">
        <p14:creationId xmlns:p14="http://schemas.microsoft.com/office/powerpoint/2010/main" val="1063443736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ped-prezentace-16-9-cz-v11.potx" id="{BF980F82-0351-4C4C-85E7-AC1CF4DBE477}" vid="{193BAAB5-9875-4D70-AE35-2537A0D5A484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muni-ped-prezentace-16-9-cz-v11</Template>
  <TotalTime>203</TotalTime>
  <Words>672</Words>
  <Application>Microsoft Office PowerPoint</Application>
  <PresentationFormat>Širokoúhlá obrazovka</PresentationFormat>
  <Paragraphs>80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Arial</vt:lpstr>
      <vt:lpstr>Tahoma</vt:lpstr>
      <vt:lpstr>Wingdings</vt:lpstr>
      <vt:lpstr>Prezentace_MU_CZ</vt:lpstr>
      <vt:lpstr>Kvalifikace učitele a ředitele MŠ</vt:lpstr>
      <vt:lpstr>Právní úprava</vt:lpstr>
      <vt:lpstr>Definice pedagogického pracovníka</vt:lpstr>
      <vt:lpstr>Obecné předpoklady</vt:lpstr>
      <vt:lpstr>Učitel MŠ</vt:lpstr>
      <vt:lpstr>Ředitel MŠ</vt:lpstr>
      <vt:lpstr>Pracovní doba</vt:lpstr>
      <vt:lpstr>Přímá pedagogická činnost</vt:lpstr>
      <vt:lpstr>Povinnost dalšího vzdělávání</vt:lpstr>
      <vt:lpstr>Co práce v zahraničí? Situace v EU.</vt:lpstr>
      <vt:lpstr>DĚKUJI ZA POZORNOST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Radovan Malachta</dc:creator>
  <cp:lastModifiedBy>Radovan Malachta</cp:lastModifiedBy>
  <cp:revision>214</cp:revision>
  <cp:lastPrinted>1601-01-01T00:00:00Z</cp:lastPrinted>
  <dcterms:created xsi:type="dcterms:W3CDTF">2022-09-19T06:49:37Z</dcterms:created>
  <dcterms:modified xsi:type="dcterms:W3CDTF">2023-11-30T14:38:25Z</dcterms:modified>
</cp:coreProperties>
</file>