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7" r:id="rId8"/>
    <p:sldId id="265" r:id="rId9"/>
    <p:sldId id="269" r:id="rId10"/>
    <p:sldId id="266" r:id="rId11"/>
    <p:sldId id="264" r:id="rId12"/>
    <p:sldId id="263" r:id="rId13"/>
    <p:sldId id="262" r:id="rId14"/>
    <p:sldId id="268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17"/>
    <p:restoredTop sz="95801"/>
  </p:normalViewPr>
  <p:slideViewPr>
    <p:cSldViewPr snapToGrid="0" snapToObjects="1">
      <p:cViewPr varScale="1">
        <p:scale>
          <a:sx n="72" d="100"/>
          <a:sy n="72" d="100"/>
        </p:scale>
        <p:origin x="7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E5CB03-04BE-3A40-A8DF-9818B26866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738A84F-6965-0A40-BE4F-4086172CDF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C9E8854-A9EF-094F-9390-A4EF7B3E9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1CD6-F15E-3242-9345-9FBBB4001B29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7F0197B-63D1-CE43-9F41-AF3F36586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E382B4C-629A-C842-BD52-CE5ACF4F8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6E1A-B7C2-C448-A12D-D05BB67345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2751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15B794-E03F-2244-B9BE-AD3C20738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2D6E848-913B-4F4A-A7E8-7922CDC9FC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2D14799-BD27-A74C-B00B-511AFACC6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1CD6-F15E-3242-9345-9FBBB4001B29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B5A52D7-5285-714C-8C75-E5AE295E0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2BA00E5-3F3C-1743-AEDC-6982D4450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6E1A-B7C2-C448-A12D-D05BB67345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8699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929F9E6-9A20-8540-BAF0-890483868B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9F5205D-56B8-B343-BA94-C3D377BAA0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BF07E86-168F-B845-B4CC-D41D22BB2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1CD6-F15E-3242-9345-9FBBB4001B29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1AC7F37-857F-594C-A57B-32DDC48B1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A0FDD32-1DDC-3041-A9E6-AB3063397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6E1A-B7C2-C448-A12D-D05BB67345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7998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DEF017-14C5-8847-92B3-4AF729FB4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B37A7D-A1E3-EB49-B048-CBFBB9863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1B87F72-5D1D-EE4D-9A76-1378273C7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1CD6-F15E-3242-9345-9FBBB4001B29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033A5FA-C8F2-5A46-8CDA-34108F020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6B99C0A-9372-834C-8EFF-F68467DC6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6E1A-B7C2-C448-A12D-D05BB67345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8756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CAE250-9A2F-4A44-8DBC-82A60F316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1B2F3D7-B3B9-8244-A5FD-BEB44E1672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E43E93B-F58E-8D47-878A-B76ED31F4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1CD6-F15E-3242-9345-9FBBB4001B29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E7DFDDA-E0FD-2D4D-969D-D4D078A03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95ED8F2-DF1C-E344-841B-822CBE5E4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6E1A-B7C2-C448-A12D-D05BB67345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1300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D57E45-68F7-1441-93BF-AE367DC6E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BC9263-937F-FB46-99F0-5F5CFF805D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BD70D9F-BDCE-BF45-8AB8-5CEE3F201F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E45D35E-DD09-C147-9F41-2A0ACF202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1CD6-F15E-3242-9345-9FBBB4001B29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C935AF2-C69B-3F4F-9FD5-361EE1E06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69A331F-DAAD-EE48-B200-FDEF3B89F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6E1A-B7C2-C448-A12D-D05BB67345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0545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04B466-89AC-C146-B17B-15B6205DD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6F6C742-3F2A-AA4C-BB0C-2156030FEA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4A6F20A-B071-A345-8B13-B8546CF082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86FD6FF-BE89-AC48-A439-6E52AAE79F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07F6D76-1A73-A040-86F5-0DB0312F92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DAA305E-0091-AD47-8E0A-4B5A14AE0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1CD6-F15E-3242-9345-9FBBB4001B29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9875244-696B-634D-B8F0-9022C64A8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4C46A18-EDEA-714B-B63C-8056A5C8F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6E1A-B7C2-C448-A12D-D05BB67345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6301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67A853-9451-EA4C-BF48-3BE8CCA1B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9927C76-908A-7944-BB8F-6EA9D95B4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1CD6-F15E-3242-9345-9FBBB4001B29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A030579-009B-734F-AAA6-0E6E287A4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A5B56D8-382E-2841-83F6-7B013376A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6E1A-B7C2-C448-A12D-D05BB67345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2858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EC0676D-54AB-F74C-9729-18E37A550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1CD6-F15E-3242-9345-9FBBB4001B29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6ABE3B5-6971-FC43-8271-928A7979B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C1920FD-DE40-D248-BE7A-B30CDCE6D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6E1A-B7C2-C448-A12D-D05BB67345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5574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2FB916-426B-D740-9A7B-5C2D813E8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3F9E9C-3670-414B-8C7C-3AC0E1949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BC63793-B119-FE47-B84B-0457DC7866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E108300-2281-B24A-8433-5F0F61672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1CD6-F15E-3242-9345-9FBBB4001B29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0B737DD-6A29-7E47-8DC1-B473E0284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BFA3DBB-C198-A344-A95E-7908ED69E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6E1A-B7C2-C448-A12D-D05BB67345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9773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DB1D68-23C8-E445-8B43-9ECC265A2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1D8FCA2-E386-474F-AB0C-C4FCFF65EE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BA606DF-05F9-C64C-AF8E-A3140BADD5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1994D2E-D8D6-F940-AC67-BAB16B576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1CD6-F15E-3242-9345-9FBBB4001B29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184846E-D9E2-C24F-B08F-B104F9A24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FC03C83-3032-694F-A1C5-F327B7ED1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6E1A-B7C2-C448-A12D-D05BB67345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6686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C4EDC73-9EB4-544E-846E-DBD417F8D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A2502CF-6AF0-2342-9545-54024D1A45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6523C4D-2124-E848-801A-443C689069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F1CD6-F15E-3242-9345-9FBBB4001B29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685400C-8E24-DF4D-A971-864E2CEBC8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B10F423-2CAA-A64A-AD9F-2828BBF26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96E1A-B7C2-C448-A12D-D05BB67345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9380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9A370A8-91C0-014F-B425-6F800BF881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5031" y="2820516"/>
            <a:ext cx="5561938" cy="1187570"/>
          </a:xfrm>
        </p:spPr>
        <p:txBody>
          <a:bodyPr>
            <a:normAutofit/>
          </a:bodyPr>
          <a:lstStyle/>
          <a:p>
            <a:r>
              <a:rPr lang="cs-CZ" sz="7200" b="1" dirty="0"/>
              <a:t>Jedlá zahrada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8E9F252-2E0A-914B-9CAC-1D19381FCD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75993" y="4756371"/>
            <a:ext cx="4840014" cy="1351443"/>
          </a:xfrm>
        </p:spPr>
        <p:txBody>
          <a:bodyPr>
            <a:noAutofit/>
          </a:bodyPr>
          <a:lstStyle/>
          <a:p>
            <a:r>
              <a:rPr lang="cs-CZ" sz="1800" b="1" dirty="0"/>
              <a:t>Vypracovaly: </a:t>
            </a:r>
          </a:p>
          <a:p>
            <a:r>
              <a:rPr lang="cs-CZ" sz="1800" dirty="0"/>
              <a:t>Bc. Kateřina </a:t>
            </a:r>
            <a:r>
              <a:rPr lang="cs-CZ" sz="1800" dirty="0" err="1"/>
              <a:t>Nétková</a:t>
            </a:r>
            <a:r>
              <a:rPr lang="cs-CZ" sz="1800" dirty="0"/>
              <a:t>, Bc. Lucie </a:t>
            </a:r>
            <a:r>
              <a:rPr lang="cs-CZ" sz="1800" dirty="0" err="1"/>
              <a:t>Kalafutová</a:t>
            </a:r>
            <a:r>
              <a:rPr lang="cs-CZ" sz="1800" dirty="0"/>
              <a:t>, Bc. Anežka Žižlavská, Bc. Denisa </a:t>
            </a:r>
            <a:r>
              <a:rPr lang="cs-CZ" sz="1800" dirty="0" err="1"/>
              <a:t>Bognerová</a:t>
            </a:r>
            <a:r>
              <a:rPr lang="cs-CZ" sz="1800" dirty="0"/>
              <a:t>, Bc. Zuzana </a:t>
            </a:r>
            <a:r>
              <a:rPr lang="cs-CZ" sz="1800" dirty="0" err="1"/>
              <a:t>Jaffari</a:t>
            </a:r>
            <a:r>
              <a:rPr lang="cs-CZ" sz="1800" dirty="0"/>
              <a:t>, Bc. Markéta </a:t>
            </a:r>
            <a:r>
              <a:rPr lang="cs-CZ" sz="1800" dirty="0" err="1"/>
              <a:t>Pola</a:t>
            </a:r>
            <a:endParaRPr lang="cs-CZ" sz="1200" dirty="0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odnadpis 2">
            <a:extLst>
              <a:ext uri="{FF2B5EF4-FFF2-40B4-BE49-F238E27FC236}">
                <a16:creationId xmlns:a16="http://schemas.microsoft.com/office/drawing/2014/main" id="{E96D1C1B-0338-C34A-87E8-207A4C1F3336}"/>
              </a:ext>
            </a:extLst>
          </p:cNvPr>
          <p:cNvSpPr txBox="1">
            <a:spLocks/>
          </p:cNvSpPr>
          <p:nvPr/>
        </p:nvSpPr>
        <p:spPr>
          <a:xfrm>
            <a:off x="3675993" y="1153783"/>
            <a:ext cx="4840014" cy="6618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Sociálně-pedagogické aspekty výchovy</a:t>
            </a:r>
            <a:br>
              <a:rPr lang="cs-CZ" sz="5400" dirty="0"/>
            </a:br>
            <a:r>
              <a:rPr lang="cs-CZ" sz="1800" dirty="0"/>
              <a:t>Projekt</a:t>
            </a:r>
          </a:p>
          <a:p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487565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9">
            <a:extLst>
              <a:ext uri="{FF2B5EF4-FFF2-40B4-BE49-F238E27FC236}">
                <a16:creationId xmlns:a16="http://schemas.microsoft.com/office/drawing/2014/main" id="{827FF362-FC97-4BF5-949B-D4ADFA26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888549">
            <a:off x="-1059473" y="-1108988"/>
            <a:ext cx="7179830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7FE5394-E4F2-994E-B029-0F1B0C30E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730" y="1102396"/>
            <a:ext cx="3644489" cy="2414488"/>
          </a:xfrm>
        </p:spPr>
        <p:txBody>
          <a:bodyPr anchor="t">
            <a:normAutofit/>
          </a:bodyPr>
          <a:lstStyle/>
          <a:p>
            <a:r>
              <a:rPr lang="cs-CZ" sz="5400" dirty="0">
                <a:solidFill>
                  <a:srgbClr val="FFFFFF"/>
                </a:solidFill>
              </a:rPr>
              <a:t>Přírodní zahrada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9731C9F-335F-2647-99EC-BC82C4540D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092" b="2088"/>
          <a:stretch/>
        </p:blipFill>
        <p:spPr>
          <a:xfrm>
            <a:off x="5943226" y="3516884"/>
            <a:ext cx="5818348" cy="3221341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CD7738B-4A62-B547-AAE6-A9276C59B9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37" t="26637" r="237" b="-457"/>
          <a:stretch/>
        </p:blipFill>
        <p:spPr>
          <a:xfrm>
            <a:off x="5943226" y="144435"/>
            <a:ext cx="5818348" cy="3221341"/>
          </a:xfrm>
          <a:prstGeom prst="rect">
            <a:avLst/>
          </a:prstGeom>
        </p:spPr>
      </p:pic>
      <p:pic>
        <p:nvPicPr>
          <p:cNvPr id="17" name="Zástupný obsah 16" descr="Obsah obrázku exteriér, strom, tráva, budova&#10;&#10;Popis byl vytvořen automaticky">
            <a:extLst>
              <a:ext uri="{FF2B5EF4-FFF2-40B4-BE49-F238E27FC236}">
                <a16:creationId xmlns:a16="http://schemas.microsoft.com/office/drawing/2014/main" id="{1C58889B-7B6C-A846-8AAE-0DA9B51A80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-1028" t="37837" r="264" b="4694"/>
          <a:stretch/>
        </p:blipFill>
        <p:spPr>
          <a:xfrm>
            <a:off x="127385" y="4302150"/>
            <a:ext cx="5644766" cy="2414488"/>
          </a:xfrm>
        </p:spPr>
      </p:pic>
      <p:sp>
        <p:nvSpPr>
          <p:cNvPr id="18" name="Oblouk 17">
            <a:extLst>
              <a:ext uri="{FF2B5EF4-FFF2-40B4-BE49-F238E27FC236}">
                <a16:creationId xmlns:a16="http://schemas.microsoft.com/office/drawing/2014/main" id="{D13FC0FA-B44C-9441-8A48-B38CD778CDA4}"/>
              </a:ext>
            </a:extLst>
          </p:cNvPr>
          <p:cNvSpPr/>
          <p:nvPr/>
        </p:nvSpPr>
        <p:spPr>
          <a:xfrm rot="10800000">
            <a:off x="645954" y="395611"/>
            <a:ext cx="2757569" cy="2921250"/>
          </a:xfrm>
          <a:prstGeom prst="arc">
            <a:avLst>
              <a:gd name="adj1" fmla="val 16200000"/>
              <a:gd name="adj2" fmla="val 6400763"/>
            </a:avLst>
          </a:prstGeom>
          <a:ln w="76200">
            <a:solidFill>
              <a:srgbClr val="FFC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4400"/>
          </a:p>
        </p:txBody>
      </p:sp>
      <p:sp>
        <p:nvSpPr>
          <p:cNvPr id="19" name="Poloviční rámeček 18">
            <a:extLst>
              <a:ext uri="{FF2B5EF4-FFF2-40B4-BE49-F238E27FC236}">
                <a16:creationId xmlns:a16="http://schemas.microsoft.com/office/drawing/2014/main" id="{C4BA9747-18D8-7842-AD14-56E0BB88D538}"/>
              </a:ext>
            </a:extLst>
          </p:cNvPr>
          <p:cNvSpPr/>
          <p:nvPr/>
        </p:nvSpPr>
        <p:spPr>
          <a:xfrm rot="10800000">
            <a:off x="4033145" y="2401753"/>
            <a:ext cx="1664851" cy="1604937"/>
          </a:xfrm>
          <a:prstGeom prst="halfFrame">
            <a:avLst>
              <a:gd name="adj1" fmla="val 6626"/>
              <a:gd name="adj2" fmla="val 6626"/>
            </a:avLst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855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92BAC5D-F735-4944-B260-948407D86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78" y="1233241"/>
            <a:ext cx="3240506" cy="4064628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Obsah projektu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784ACC-383E-A94A-9854-D2F308631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5433" y="830319"/>
            <a:ext cx="5257799" cy="5197362"/>
          </a:xfrm>
        </p:spPr>
        <p:txBody>
          <a:bodyPr anchor="t">
            <a:normAutofit fontScale="62500" lnSpcReduction="20000"/>
          </a:bodyPr>
          <a:lstStyle/>
          <a:p>
            <a:pPr marL="0" indent="0" algn="ctr">
              <a:buNone/>
            </a:pPr>
            <a:r>
              <a:rPr lang="cs-CZ" sz="3200" b="1" dirty="0"/>
              <a:t>Dílčí cíle projektu</a:t>
            </a:r>
          </a:p>
          <a:p>
            <a:r>
              <a:rPr lang="cs-CZ" dirty="0"/>
              <a:t>Hlavním záměrem je vést děti k přirozené potřebě pečovat o přírodu, životní prostředí a eliminovat tak dopady zásahu člověka do přírody v příštích generacích.</a:t>
            </a:r>
          </a:p>
          <a:p>
            <a:r>
              <a:rPr lang="cs-CZ" dirty="0"/>
              <a:t>Nejprve vyčlenit dva prostory pro zřízení ovocného sadu a pro vyvýšené záhony. </a:t>
            </a:r>
          </a:p>
          <a:p>
            <a:r>
              <a:rPr lang="cs-CZ" dirty="0"/>
              <a:t>V první fázi zasadíme s dětmi a rodiči ovocné stromy a keře. Do jednoho vyvýšeného záhonu zasadíme jahodníky. Do dalších dvou vyvýšených záhonů zasadíme různé druhy bylin. </a:t>
            </a:r>
          </a:p>
          <a:p>
            <a:r>
              <a:rPr lang="cs-CZ" dirty="0"/>
              <a:t>O ovocné stromy a keře, vyvýšené záhony se budeme s dětmi pravidelně starat, pozorovat změny. </a:t>
            </a:r>
          </a:p>
          <a:p>
            <a:r>
              <a:rPr lang="cs-CZ" dirty="0"/>
              <a:t>Při sklizni se zaměříme na tradiční zpracování ovoce a bylin. Budeme vyrábět džemy, marmelády, sirupy. Byliny budeme sušit pro výrobu kosmetických výrobků. </a:t>
            </a:r>
          </a:p>
          <a:p>
            <a:r>
              <a:rPr lang="cs-CZ" dirty="0"/>
              <a:t>Veškeré produkty budeme „prodávat“ na vánočních trzích, za účasti rodin dětí, široké veřejnosti. Výtěžek z této akce bude dle předchozí domluvy s dětmi a rodiči poukázán na dobročinné účely.</a:t>
            </a:r>
            <a:r>
              <a:rPr lang="cs-CZ" dirty="0">
                <a:effectLst/>
              </a:rPr>
              <a:t> </a:t>
            </a:r>
            <a:endParaRPr lang="cs-CZ" dirty="0"/>
          </a:p>
          <a:p>
            <a:endParaRPr lang="cs-CZ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357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Zástupný obsah 12">
            <a:extLst>
              <a:ext uri="{FF2B5EF4-FFF2-40B4-BE49-F238E27FC236}">
                <a16:creationId xmlns:a16="http://schemas.microsoft.com/office/drawing/2014/main" id="{AA512A6A-8D58-3F40-A136-526A4D170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493" y="1490275"/>
            <a:ext cx="5796776" cy="5161302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lnSpc>
                <a:spcPct val="105000"/>
              </a:lnSpc>
              <a:spcBef>
                <a:spcPts val="200"/>
              </a:spcBef>
              <a:spcAft>
                <a:spcPts val="200"/>
              </a:spcAft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cs-CZ" sz="3200" b="1" dirty="0"/>
              <a:t>Časový harmonogram</a:t>
            </a:r>
          </a:p>
          <a:p>
            <a:r>
              <a:rPr lang="cs-CZ" dirty="0"/>
              <a:t>01/2022 – příprava na projekt v MŠ – diskuse s dětmi o představách ovocného sadu, o stromech a keřích, které by si přály vysadit, výtvarné zpracování představ dětí</a:t>
            </a:r>
          </a:p>
          <a:p>
            <a:r>
              <a:rPr lang="cs-CZ" dirty="0"/>
              <a:t>02/2022 – setkání rodičů a dětí, diskuze o projektu v MŠ</a:t>
            </a:r>
          </a:p>
          <a:p>
            <a:r>
              <a:rPr lang="cs-CZ" dirty="0"/>
              <a:t>03/2022 – nákup potřebného materiálů, úprava prostoru určeného k založení ovocného sadu a vyvýšených záhonů</a:t>
            </a:r>
          </a:p>
          <a:p>
            <a:r>
              <a:rPr lang="cs-CZ" dirty="0"/>
              <a:t>03/2022 – výsadba ovocných stromů a keřů</a:t>
            </a:r>
          </a:p>
          <a:p>
            <a:r>
              <a:rPr lang="cs-CZ" dirty="0"/>
              <a:t>04/2022 – zhotovení vyvýšených záhonů</a:t>
            </a:r>
          </a:p>
          <a:p>
            <a:r>
              <a:rPr lang="cs-CZ" dirty="0"/>
              <a:t>04/2022 – vysazení jahodníků a bylin</a:t>
            </a:r>
          </a:p>
          <a:p>
            <a:r>
              <a:rPr lang="cs-CZ" dirty="0"/>
              <a:t>06-10/2022 – sklizeň jahod, bylin, ovoce z keřů zpracování</a:t>
            </a:r>
          </a:p>
          <a:p>
            <a:r>
              <a:rPr lang="cs-CZ" dirty="0"/>
              <a:t>09/2022 – „Ovocný den“ – zahradní slavnost pro veřejnost </a:t>
            </a:r>
          </a:p>
          <a:p>
            <a:r>
              <a:rPr lang="cs-CZ" dirty="0"/>
              <a:t>09/2022 -  seminář pro učitelky Olomouckého kraje</a:t>
            </a:r>
          </a:p>
          <a:p>
            <a:r>
              <a:rPr lang="cs-CZ" dirty="0"/>
              <a:t>10/2022 – projektový den „Uspávání broučků v ovocném sadu“ pro veřejnost</a:t>
            </a:r>
          </a:p>
          <a:p>
            <a:r>
              <a:rPr lang="cs-CZ" dirty="0"/>
              <a:t>11/2022 – úprava zahrady, úklid zahrady, zazimování s dětmi </a:t>
            </a:r>
          </a:p>
          <a:p>
            <a:endParaRPr lang="cs-CZ" dirty="0"/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id="{15927D10-AADD-6D4C-B2AB-8D8840FF9BBF}"/>
              </a:ext>
            </a:extLst>
          </p:cNvPr>
          <p:cNvSpPr/>
          <p:nvPr/>
        </p:nvSpPr>
        <p:spPr>
          <a:xfrm rot="21330365">
            <a:off x="238159" y="177478"/>
            <a:ext cx="5877683" cy="120827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87070FA-AD1A-D34A-AB1E-4C593EA8D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239" y="424818"/>
            <a:ext cx="5726626" cy="853406"/>
          </a:xfrm>
          <a:noFill/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Realizace projektu</a:t>
            </a:r>
          </a:p>
        </p:txBody>
      </p:sp>
    </p:spTree>
    <p:extLst>
      <p:ext uri="{BB962C8B-B14F-4D97-AF65-F5344CB8AC3E}">
        <p14:creationId xmlns:p14="http://schemas.microsoft.com/office/powerpoint/2010/main" val="2902861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ámeček 3">
            <a:extLst>
              <a:ext uri="{FF2B5EF4-FFF2-40B4-BE49-F238E27FC236}">
                <a16:creationId xmlns:a16="http://schemas.microsoft.com/office/drawing/2014/main" id="{73CB7E06-2B75-2748-B9D3-C272753AE413}"/>
              </a:ext>
            </a:extLst>
          </p:cNvPr>
          <p:cNvSpPr/>
          <p:nvPr/>
        </p:nvSpPr>
        <p:spPr>
          <a:xfrm>
            <a:off x="7170902" y="4728116"/>
            <a:ext cx="2051825" cy="1828800"/>
          </a:xfrm>
          <a:prstGeom prst="frame">
            <a:avLst>
              <a:gd name="adj1" fmla="val 7013"/>
            </a:avLst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Prstenec 4">
            <a:extLst>
              <a:ext uri="{FF2B5EF4-FFF2-40B4-BE49-F238E27FC236}">
                <a16:creationId xmlns:a16="http://schemas.microsoft.com/office/drawing/2014/main" id="{55DE9770-7595-DB4E-B324-41F4E3A75AF8}"/>
              </a:ext>
            </a:extLst>
          </p:cNvPr>
          <p:cNvSpPr/>
          <p:nvPr/>
        </p:nvSpPr>
        <p:spPr>
          <a:xfrm>
            <a:off x="555710" y="967738"/>
            <a:ext cx="1215483" cy="1215483"/>
          </a:xfrm>
          <a:prstGeom prst="donut">
            <a:avLst>
              <a:gd name="adj" fmla="val 8486"/>
            </a:avLst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graphicFrame>
        <p:nvGraphicFramePr>
          <p:cNvPr id="7" name="Zástupný obsah 3">
            <a:extLst>
              <a:ext uri="{FF2B5EF4-FFF2-40B4-BE49-F238E27FC236}">
                <a16:creationId xmlns:a16="http://schemas.microsoft.com/office/drawing/2014/main" id="{2B07657D-C70E-4840-A53F-209EAAEB85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409850"/>
              </p:ext>
            </p:extLst>
          </p:nvPr>
        </p:nvGraphicFramePr>
        <p:xfrm>
          <a:off x="1398595" y="888590"/>
          <a:ext cx="9394810" cy="5080819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596741">
                  <a:extLst>
                    <a:ext uri="{9D8B030D-6E8A-4147-A177-3AD203B41FA5}">
                      <a16:colId xmlns:a16="http://schemas.microsoft.com/office/drawing/2014/main" val="3416727312"/>
                    </a:ext>
                  </a:extLst>
                </a:gridCol>
                <a:gridCol w="1476119">
                  <a:extLst>
                    <a:ext uri="{9D8B030D-6E8A-4147-A177-3AD203B41FA5}">
                      <a16:colId xmlns:a16="http://schemas.microsoft.com/office/drawing/2014/main" val="3197265200"/>
                    </a:ext>
                  </a:extLst>
                </a:gridCol>
                <a:gridCol w="1476119">
                  <a:extLst>
                    <a:ext uri="{9D8B030D-6E8A-4147-A177-3AD203B41FA5}">
                      <a16:colId xmlns:a16="http://schemas.microsoft.com/office/drawing/2014/main" val="3633697973"/>
                    </a:ext>
                  </a:extLst>
                </a:gridCol>
                <a:gridCol w="1871135">
                  <a:extLst>
                    <a:ext uri="{9D8B030D-6E8A-4147-A177-3AD203B41FA5}">
                      <a16:colId xmlns:a16="http://schemas.microsoft.com/office/drawing/2014/main" val="1041469377"/>
                    </a:ext>
                  </a:extLst>
                </a:gridCol>
                <a:gridCol w="974696">
                  <a:extLst>
                    <a:ext uri="{9D8B030D-6E8A-4147-A177-3AD203B41FA5}">
                      <a16:colId xmlns:a16="http://schemas.microsoft.com/office/drawing/2014/main" val="1835518487"/>
                    </a:ext>
                  </a:extLst>
                </a:gridCol>
              </a:tblGrid>
              <a:tr h="13160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b="0" dirty="0">
                          <a:effectLst/>
                        </a:rPr>
                        <a:t>Náklady</a:t>
                      </a:r>
                      <a:endParaRPr lang="cs-CZ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27" marR="241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b="0">
                          <a:effectLst/>
                        </a:rPr>
                        <a:t>Celkové náklady projektu (Kč)</a:t>
                      </a:r>
                      <a:endParaRPr lang="cs-CZ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27" marR="241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b="0" dirty="0">
                          <a:effectLst/>
                        </a:rPr>
                        <a:t>Spolu-financování (Kč)</a:t>
                      </a:r>
                      <a:endParaRPr lang="cs-CZ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27" marR="241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b="0" dirty="0">
                          <a:effectLst/>
                        </a:rPr>
                        <a:t>Identifikace dárců/donátorů</a:t>
                      </a:r>
                      <a:br>
                        <a:rPr lang="cs-CZ" sz="1600" b="0" dirty="0">
                          <a:effectLst/>
                        </a:rPr>
                      </a:br>
                      <a:r>
                        <a:rPr lang="cs-CZ" sz="1600" b="0" dirty="0">
                          <a:effectLst/>
                        </a:rPr>
                        <a:t>+ žádáno/potvrzeno</a:t>
                      </a:r>
                      <a:endParaRPr lang="cs-CZ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27" marR="241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b="0" dirty="0">
                          <a:effectLst/>
                        </a:rPr>
                        <a:t>Grant</a:t>
                      </a:r>
                      <a:endParaRPr lang="cs-CZ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27" marR="24127" marT="0" marB="0" anchor="ctr"/>
                </a:tc>
                <a:extLst>
                  <a:ext uri="{0D108BD9-81ED-4DB2-BD59-A6C34878D82A}">
                    <a16:rowId xmlns:a16="http://schemas.microsoft.com/office/drawing/2014/main" val="3639818454"/>
                  </a:ext>
                </a:extLst>
              </a:tr>
              <a:tr h="2537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b="0" dirty="0">
                          <a:effectLst/>
                        </a:rPr>
                        <a:t>I. Osobní náklady</a:t>
                      </a:r>
                      <a:endParaRPr lang="cs-CZ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27" marR="241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b="0" dirty="0">
                          <a:effectLst/>
                        </a:rPr>
                        <a:t>0 Kč</a:t>
                      </a:r>
                      <a:endParaRPr lang="cs-CZ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27" marR="241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b="0">
                          <a:effectLst/>
                        </a:rPr>
                        <a:t>0 Kč</a:t>
                      </a:r>
                      <a:endParaRPr lang="cs-CZ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27" marR="241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b="0">
                          <a:effectLst/>
                        </a:rPr>
                        <a:t> </a:t>
                      </a:r>
                      <a:endParaRPr lang="cs-CZ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27" marR="241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b="0">
                          <a:effectLst/>
                        </a:rPr>
                        <a:t>0 Kč</a:t>
                      </a:r>
                      <a:endParaRPr lang="cs-CZ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27" marR="24127" marT="0" marB="0" anchor="ctr"/>
                </a:tc>
                <a:extLst>
                  <a:ext uri="{0D108BD9-81ED-4DB2-BD59-A6C34878D82A}">
                    <a16:rowId xmlns:a16="http://schemas.microsoft.com/office/drawing/2014/main" val="3163860417"/>
                  </a:ext>
                </a:extLst>
              </a:tr>
              <a:tr h="2537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b="0" dirty="0">
                          <a:effectLst/>
                        </a:rPr>
                        <a:t>II. Materiálové náklady</a:t>
                      </a:r>
                      <a:endParaRPr lang="cs-CZ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27" marR="241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b="0" dirty="0">
                          <a:effectLst/>
                        </a:rPr>
                        <a:t>0 Kč</a:t>
                      </a:r>
                      <a:endParaRPr lang="cs-CZ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27" marR="241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b="0">
                          <a:effectLst/>
                        </a:rPr>
                        <a:t>0 Kč</a:t>
                      </a:r>
                      <a:endParaRPr lang="cs-CZ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27" marR="241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b="0">
                          <a:effectLst/>
                        </a:rPr>
                        <a:t> </a:t>
                      </a:r>
                      <a:endParaRPr lang="cs-CZ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27" marR="241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b="0" dirty="0">
                          <a:effectLst/>
                        </a:rPr>
                        <a:t>0 Kč</a:t>
                      </a:r>
                      <a:endParaRPr lang="cs-CZ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27" marR="24127" marT="0" marB="0" anchor="ctr"/>
                </a:tc>
                <a:extLst>
                  <a:ext uri="{0D108BD9-81ED-4DB2-BD59-A6C34878D82A}">
                    <a16:rowId xmlns:a16="http://schemas.microsoft.com/office/drawing/2014/main" val="70515705"/>
                  </a:ext>
                </a:extLst>
              </a:tr>
              <a:tr h="6677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b="0" dirty="0">
                          <a:effectLst/>
                        </a:rPr>
                        <a:t> Ovocné stromy, keře, jahodníky, byliny</a:t>
                      </a:r>
                      <a:endParaRPr lang="cs-CZ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27" marR="241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b="0" dirty="0">
                          <a:effectLst/>
                        </a:rPr>
                        <a:t>6500 </a:t>
                      </a:r>
                      <a:endParaRPr lang="cs-CZ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27" marR="241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b="0" dirty="0">
                          <a:effectLst/>
                        </a:rPr>
                        <a:t> 1000</a:t>
                      </a:r>
                      <a:endParaRPr lang="cs-CZ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27" marR="241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b="0">
                          <a:effectLst/>
                        </a:rPr>
                        <a:t> </a:t>
                      </a:r>
                      <a:endParaRPr lang="cs-CZ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27" marR="241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b="0" dirty="0">
                          <a:effectLst/>
                        </a:rPr>
                        <a:t> </a:t>
                      </a:r>
                      <a:endParaRPr lang="cs-CZ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27" marR="24127" marT="0" marB="0" anchor="ctr"/>
                </a:tc>
                <a:extLst>
                  <a:ext uri="{0D108BD9-81ED-4DB2-BD59-A6C34878D82A}">
                    <a16:rowId xmlns:a16="http://schemas.microsoft.com/office/drawing/2014/main" val="1227078956"/>
                  </a:ext>
                </a:extLst>
              </a:tr>
              <a:tr h="2507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b="0">
                          <a:effectLst/>
                        </a:rPr>
                        <a:t> Dětské zahradní nářadí</a:t>
                      </a:r>
                      <a:endParaRPr lang="cs-CZ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27" marR="241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b="0" dirty="0">
                          <a:effectLst/>
                        </a:rPr>
                        <a:t>3000 </a:t>
                      </a:r>
                      <a:endParaRPr lang="cs-CZ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27" marR="241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b="0" dirty="0">
                          <a:effectLst/>
                        </a:rPr>
                        <a:t> </a:t>
                      </a:r>
                      <a:endParaRPr lang="cs-CZ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27" marR="241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b="0">
                          <a:effectLst/>
                        </a:rPr>
                        <a:t> </a:t>
                      </a:r>
                      <a:endParaRPr lang="cs-CZ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27" marR="241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b="0">
                          <a:effectLst/>
                        </a:rPr>
                        <a:t> </a:t>
                      </a:r>
                      <a:endParaRPr lang="cs-CZ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27" marR="24127" marT="0" marB="0" anchor="ctr"/>
                </a:tc>
                <a:extLst>
                  <a:ext uri="{0D108BD9-81ED-4DB2-BD59-A6C34878D82A}">
                    <a16:rowId xmlns:a16="http://schemas.microsoft.com/office/drawing/2014/main" val="3204586929"/>
                  </a:ext>
                </a:extLst>
              </a:tr>
              <a:tr h="6455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b="0">
                          <a:effectLst/>
                        </a:rPr>
                        <a:t> Dřevo na vyvýšené záhony</a:t>
                      </a:r>
                      <a:endParaRPr lang="cs-CZ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27" marR="241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b="0" dirty="0">
                          <a:effectLst/>
                        </a:rPr>
                        <a:t>5000 </a:t>
                      </a:r>
                      <a:endParaRPr lang="cs-CZ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27" marR="241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b="0" dirty="0">
                          <a:effectLst/>
                        </a:rPr>
                        <a:t> </a:t>
                      </a:r>
                      <a:endParaRPr lang="cs-CZ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27" marR="241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b="0" dirty="0">
                          <a:effectLst/>
                        </a:rPr>
                        <a:t> </a:t>
                      </a:r>
                      <a:endParaRPr lang="cs-CZ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27" marR="241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b="0" dirty="0">
                          <a:effectLst/>
                        </a:rPr>
                        <a:t> </a:t>
                      </a:r>
                      <a:endParaRPr lang="cs-CZ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27" marR="24127" marT="0" marB="0" anchor="ctr"/>
                </a:tc>
                <a:extLst>
                  <a:ext uri="{0D108BD9-81ED-4DB2-BD59-A6C34878D82A}">
                    <a16:rowId xmlns:a16="http://schemas.microsoft.com/office/drawing/2014/main" val="4179894386"/>
                  </a:ext>
                </a:extLst>
              </a:tr>
              <a:tr h="517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b="0">
                          <a:effectLst/>
                        </a:rPr>
                        <a:t>III. Nemateriálové náklady / nákup služeb </a:t>
                      </a:r>
                      <a:endParaRPr lang="cs-CZ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27" marR="241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b="0" dirty="0">
                          <a:effectLst/>
                        </a:rPr>
                        <a:t>14500 Kč</a:t>
                      </a:r>
                      <a:endParaRPr lang="cs-CZ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27" marR="241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b="0" dirty="0">
                          <a:effectLst/>
                        </a:rPr>
                        <a:t>1000 Kč</a:t>
                      </a:r>
                      <a:endParaRPr lang="cs-CZ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27" marR="241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b="0" dirty="0">
                          <a:effectLst/>
                        </a:rPr>
                        <a:t> </a:t>
                      </a:r>
                      <a:endParaRPr lang="cs-CZ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27" marR="241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b="0" dirty="0">
                          <a:effectLst/>
                        </a:rPr>
                        <a:t>0 Kč</a:t>
                      </a:r>
                      <a:endParaRPr lang="cs-CZ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27" marR="24127" marT="0" marB="0" anchor="ctr"/>
                </a:tc>
                <a:extLst>
                  <a:ext uri="{0D108BD9-81ED-4DB2-BD59-A6C34878D82A}">
                    <a16:rowId xmlns:a16="http://schemas.microsoft.com/office/drawing/2014/main" val="2106390138"/>
                  </a:ext>
                </a:extLst>
              </a:tr>
              <a:tr h="2537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b="0">
                          <a:effectLst/>
                        </a:rPr>
                        <a:t>IV. Jiné náklady</a:t>
                      </a:r>
                      <a:endParaRPr lang="cs-CZ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27" marR="241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b="0">
                          <a:effectLst/>
                        </a:rPr>
                        <a:t>0 Kč</a:t>
                      </a:r>
                      <a:endParaRPr lang="cs-CZ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27" marR="241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b="0" dirty="0">
                          <a:effectLst/>
                        </a:rPr>
                        <a:t>0 Kč</a:t>
                      </a:r>
                      <a:endParaRPr lang="cs-CZ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27" marR="241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b="0" dirty="0">
                          <a:effectLst/>
                        </a:rPr>
                        <a:t> </a:t>
                      </a:r>
                      <a:endParaRPr lang="cs-CZ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27" marR="241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b="0" dirty="0">
                          <a:effectLst/>
                        </a:rPr>
                        <a:t>0 Kč</a:t>
                      </a:r>
                      <a:endParaRPr lang="cs-CZ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27" marR="24127" marT="0" marB="0" anchor="ctr"/>
                </a:tc>
                <a:extLst>
                  <a:ext uri="{0D108BD9-81ED-4DB2-BD59-A6C34878D82A}">
                    <a16:rowId xmlns:a16="http://schemas.microsoft.com/office/drawing/2014/main" val="3494742940"/>
                  </a:ext>
                </a:extLst>
              </a:tr>
              <a:tr h="2820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b="0" dirty="0">
                          <a:effectLst/>
                        </a:rPr>
                        <a:t>CELKEM</a:t>
                      </a:r>
                      <a:endParaRPr lang="cs-CZ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27" marR="241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b="0" dirty="0">
                          <a:effectLst/>
                        </a:rPr>
                        <a:t>14500Kč</a:t>
                      </a:r>
                      <a:endParaRPr lang="cs-CZ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27" marR="241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b="0" dirty="0">
                          <a:effectLst/>
                        </a:rPr>
                        <a:t>1000 Kč</a:t>
                      </a:r>
                      <a:endParaRPr lang="cs-CZ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27" marR="241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b="0" dirty="0">
                          <a:effectLst/>
                        </a:rPr>
                        <a:t> </a:t>
                      </a:r>
                      <a:endParaRPr lang="cs-CZ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27" marR="241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b="0" dirty="0">
                          <a:effectLst/>
                        </a:rPr>
                        <a:t>0 Kč</a:t>
                      </a:r>
                      <a:endParaRPr lang="cs-CZ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27" marR="24127" marT="0" marB="0" anchor="ctr"/>
                </a:tc>
                <a:extLst>
                  <a:ext uri="{0D108BD9-81ED-4DB2-BD59-A6C34878D82A}">
                    <a16:rowId xmlns:a16="http://schemas.microsoft.com/office/drawing/2014/main" val="3349996491"/>
                  </a:ext>
                </a:extLst>
              </a:tr>
              <a:tr h="5816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b="0">
                          <a:effectLst/>
                        </a:rPr>
                        <a:t>Podíl na celkových nákladech</a:t>
                      </a:r>
                      <a:endParaRPr lang="cs-CZ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27" marR="241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b="0">
                          <a:effectLst/>
                        </a:rPr>
                        <a:t>100%</a:t>
                      </a:r>
                      <a:endParaRPr lang="cs-CZ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27" marR="241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b="0">
                          <a:effectLst/>
                        </a:rPr>
                        <a:t>###########</a:t>
                      </a:r>
                      <a:endParaRPr lang="cs-CZ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27" marR="241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b="0">
                          <a:effectLst/>
                        </a:rPr>
                        <a:t> </a:t>
                      </a:r>
                      <a:endParaRPr lang="cs-CZ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27" marR="241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b="0" dirty="0">
                          <a:effectLst/>
                        </a:rPr>
                        <a:t>########</a:t>
                      </a:r>
                      <a:endParaRPr lang="cs-CZ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27" marR="24127" marT="0" marB="0" anchor="ctr"/>
                </a:tc>
                <a:extLst>
                  <a:ext uri="{0D108BD9-81ED-4DB2-BD59-A6C34878D82A}">
                    <a16:rowId xmlns:a16="http://schemas.microsoft.com/office/drawing/2014/main" val="11153815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7853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3803607-F154-CD4A-99BA-F4243A2B7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031" y="2476221"/>
            <a:ext cx="5561938" cy="19055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Děkujeme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za </a:t>
            </a:r>
            <a:r>
              <a:rPr lang="en-US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pozornost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Wingdings" pitchFamily="2" charset="2"/>
              </a:rPr>
              <a:t></a:t>
            </a:r>
            <a:endParaRPr lang="en-US" sz="6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581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3618ACA-4CAE-4741-804E-B0C7AD145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842" y="1314214"/>
            <a:ext cx="7644627" cy="275108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Projektová</a:t>
            </a:r>
            <a:r>
              <a:rPr lang="en-US" sz="6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dokumentace</a:t>
            </a:r>
            <a:endParaRPr lang="en-US" sz="60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304381FD-6C56-5241-B960-9BEEC0A11C34}"/>
              </a:ext>
            </a:extLst>
          </p:cNvPr>
          <p:cNvSpPr txBox="1"/>
          <p:nvPr/>
        </p:nvSpPr>
        <p:spPr>
          <a:xfrm>
            <a:off x="5652393" y="3989247"/>
            <a:ext cx="609420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altLang="cs-CZ" b="1" dirty="0">
                <a:cs typeface="Arial" panose="020B0604020202020204" pitchFamily="34" charset="0"/>
              </a:rPr>
              <a:t>Oficiální název žadatele o grant (organizace / obce): </a:t>
            </a:r>
            <a:br>
              <a:rPr lang="cs-CZ" altLang="cs-CZ" dirty="0">
                <a:cs typeface="Arial" panose="020B0604020202020204" pitchFamily="34" charset="0"/>
              </a:rPr>
            </a:br>
            <a:r>
              <a:rPr lang="cs-CZ" dirty="0"/>
              <a:t>Spolek Návrat k přírodě</a:t>
            </a:r>
            <a:br>
              <a:rPr lang="cs-CZ" altLang="cs-CZ" dirty="0">
                <a:cs typeface="Arial" panose="020B0604020202020204" pitchFamily="34" charset="0"/>
              </a:rPr>
            </a:br>
            <a:br>
              <a:rPr lang="cs-CZ" altLang="cs-CZ" dirty="0">
                <a:cs typeface="Arial" panose="020B0604020202020204" pitchFamily="34" charset="0"/>
              </a:rPr>
            </a:br>
            <a:r>
              <a:rPr lang="cs-CZ" altLang="cs-CZ" b="1" dirty="0">
                <a:cs typeface="Arial" panose="020B0604020202020204" pitchFamily="34" charset="0"/>
              </a:rPr>
              <a:t>Jméno a funkce statutárního zástupce (zodpovědná osoba):</a:t>
            </a:r>
            <a:br>
              <a:rPr lang="cs-CZ" altLang="cs-CZ" dirty="0">
                <a:cs typeface="Arial" panose="020B0604020202020204" pitchFamily="34" charset="0"/>
              </a:rPr>
            </a:br>
            <a:r>
              <a:rPr lang="cs-CZ" altLang="cs-CZ" dirty="0">
                <a:cs typeface="Arial" panose="020B0604020202020204" pitchFamily="34" charset="0"/>
              </a:rPr>
              <a:t>Jana Míčová</a:t>
            </a:r>
          </a:p>
          <a:p>
            <a:r>
              <a:rPr lang="cs-CZ" altLang="cs-CZ" dirty="0">
                <a:cs typeface="Arial" panose="020B0604020202020204" pitchFamily="34" charset="0"/>
              </a:rPr>
              <a:t>Telefon: 725 569 874 	</a:t>
            </a:r>
          </a:p>
          <a:p>
            <a:r>
              <a:rPr lang="cs-CZ" altLang="cs-CZ" dirty="0">
                <a:cs typeface="Arial" panose="020B0604020202020204" pitchFamily="34" charset="0"/>
              </a:rPr>
              <a:t>E-mail: </a:t>
            </a:r>
            <a:r>
              <a:rPr lang="cs-CZ" altLang="cs-CZ" dirty="0" err="1">
                <a:cs typeface="Arial" panose="020B0604020202020204" pitchFamily="34" charset="0"/>
              </a:rPr>
              <a:t>navrat.kprirode@gmail.cz</a:t>
            </a:r>
            <a:endParaRPr lang="cs-CZ" altLang="cs-CZ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03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DD3F80A-9320-AD46-8752-42E011977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Základní informace o projektu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CB87C1-0BB1-9343-BF7A-441EFE187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484555"/>
            <a:ext cx="5650773" cy="4518212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lnSpc>
                <a:spcPct val="105000"/>
              </a:lnSpc>
              <a:spcBef>
                <a:spcPts val="200"/>
              </a:spcBef>
              <a:spcAft>
                <a:spcPts val="200"/>
              </a:spcAft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cs-CZ" altLang="cs-CZ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05000"/>
              </a:lnSpc>
              <a:spcBef>
                <a:spcPts val="200"/>
              </a:spcBef>
              <a:spcAft>
                <a:spcPts val="200"/>
              </a:spcAft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cs-CZ" altLang="cs-CZ" b="1" dirty="0">
                <a:solidFill>
                  <a:srgbClr val="000000"/>
                </a:solidFill>
                <a:cs typeface="Arial" panose="020B0604020202020204" pitchFamily="34" charset="0"/>
              </a:rPr>
              <a:t>Místo realizace (obec / město, okres, kraj)</a:t>
            </a:r>
            <a:r>
              <a:rPr lang="cs-CZ" altLang="cs-CZ" dirty="0">
                <a:solidFill>
                  <a:srgbClr val="000000"/>
                </a:solidFill>
                <a:cs typeface="Arial" panose="020B0604020202020204" pitchFamily="34" charset="0"/>
              </a:rPr>
              <a:t>: </a:t>
            </a:r>
            <a:r>
              <a:rPr lang="cs-CZ" dirty="0"/>
              <a:t>zahrada MŠ Bludov, Šumperk, Olomoucký kraj</a:t>
            </a:r>
            <a:r>
              <a:rPr lang="cs-CZ" dirty="0">
                <a:effectLst/>
              </a:rPr>
              <a:t> </a:t>
            </a:r>
            <a:endParaRPr lang="cs-CZ" altLang="cs-CZ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05000"/>
              </a:lnSpc>
              <a:spcAft>
                <a:spcPct val="0"/>
              </a:spcAft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cs-CZ" altLang="cs-CZ" dirty="0">
              <a:solidFill>
                <a:srgbClr val="000000"/>
              </a:solidFill>
            </a:endParaRPr>
          </a:p>
          <a:p>
            <a:pPr marL="0" indent="0" algn="ctr">
              <a:lnSpc>
                <a:spcPct val="105000"/>
              </a:lnSpc>
              <a:spcBef>
                <a:spcPts val="200"/>
              </a:spcBef>
              <a:spcAft>
                <a:spcPts val="200"/>
              </a:spcAft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cs-CZ" altLang="cs-CZ" b="1" dirty="0">
                <a:solidFill>
                  <a:srgbClr val="000000"/>
                </a:solidFill>
                <a:cs typeface="Arial" panose="020B0604020202020204" pitchFamily="34" charset="0"/>
              </a:rPr>
              <a:t>Celkové náklady na podávaný projekt</a:t>
            </a:r>
            <a:r>
              <a:rPr lang="cs-CZ" altLang="cs-CZ" dirty="0">
                <a:solidFill>
                  <a:srgbClr val="000000"/>
                </a:solidFill>
                <a:cs typeface="Arial" panose="020B0604020202020204" pitchFamily="34" charset="0"/>
              </a:rPr>
              <a:t>: 15.500,- Kč</a:t>
            </a:r>
          </a:p>
          <a:p>
            <a:pPr marL="0" indent="0" algn="ctr">
              <a:lnSpc>
                <a:spcPct val="105000"/>
              </a:lnSpc>
              <a:spcAft>
                <a:spcPct val="0"/>
              </a:spcAft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cs-CZ" altLang="cs-CZ" dirty="0">
              <a:solidFill>
                <a:srgbClr val="000000"/>
              </a:solidFill>
            </a:endParaRPr>
          </a:p>
          <a:p>
            <a:pPr marL="0" indent="0" algn="ctr">
              <a:lnSpc>
                <a:spcPct val="105000"/>
              </a:lnSpc>
              <a:spcBef>
                <a:spcPts val="200"/>
              </a:spcBef>
              <a:spcAft>
                <a:spcPts val="200"/>
              </a:spcAft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cs-CZ" altLang="cs-CZ" b="1" dirty="0">
                <a:solidFill>
                  <a:srgbClr val="000000"/>
                </a:solidFill>
                <a:cs typeface="Arial" panose="020B0604020202020204" pitchFamily="34" charset="0"/>
              </a:rPr>
              <a:t>Výše žádaného grantu</a:t>
            </a:r>
            <a:r>
              <a:rPr lang="cs-CZ" altLang="cs-CZ" dirty="0">
                <a:solidFill>
                  <a:srgbClr val="000000"/>
                </a:solidFill>
                <a:cs typeface="Arial" panose="020B0604020202020204" pitchFamily="34" charset="0"/>
              </a:rPr>
              <a:t>: 14.500,-Kč</a:t>
            </a:r>
          </a:p>
          <a:p>
            <a:pPr marL="0" indent="0" algn="ctr">
              <a:lnSpc>
                <a:spcPct val="105000"/>
              </a:lnSpc>
              <a:spcAft>
                <a:spcPct val="0"/>
              </a:spcAft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cs-CZ" altLang="cs-CZ" dirty="0">
              <a:solidFill>
                <a:srgbClr val="000000"/>
              </a:solidFill>
            </a:endParaRPr>
          </a:p>
          <a:p>
            <a:pPr marL="0" indent="0" algn="ctr">
              <a:lnSpc>
                <a:spcPct val="105000"/>
              </a:lnSpc>
              <a:spcBef>
                <a:spcPts val="200"/>
              </a:spcBef>
              <a:spcAft>
                <a:spcPts val="200"/>
              </a:spcAft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cs-CZ" altLang="cs-CZ" b="1" dirty="0">
                <a:solidFill>
                  <a:srgbClr val="000000"/>
                </a:solidFill>
                <a:cs typeface="Arial" panose="020B0604020202020204" pitchFamily="34" charset="0"/>
              </a:rPr>
              <a:t>Na období </a:t>
            </a:r>
            <a:r>
              <a:rPr lang="cs-CZ" altLang="cs-CZ" dirty="0">
                <a:solidFill>
                  <a:srgbClr val="000000"/>
                </a:solidFill>
                <a:cs typeface="Arial" panose="020B0604020202020204" pitchFamily="34" charset="0"/>
              </a:rPr>
              <a:t>od března 2022</a:t>
            </a:r>
          </a:p>
          <a:p>
            <a:pPr marL="0" indent="0" algn="ctr">
              <a:lnSpc>
                <a:spcPct val="105000"/>
              </a:lnSpc>
              <a:spcBef>
                <a:spcPts val="200"/>
              </a:spcBef>
              <a:spcAft>
                <a:spcPts val="200"/>
              </a:spcAft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cs-CZ" altLang="cs-CZ" dirty="0">
                <a:solidFill>
                  <a:srgbClr val="000000"/>
                </a:solidFill>
                <a:cs typeface="Arial" panose="020B0604020202020204" pitchFamily="34" charset="0"/>
              </a:rPr>
              <a:t>do srpna 2022</a:t>
            </a:r>
          </a:p>
          <a:p>
            <a:pPr marL="0" indent="0" algn="ctr">
              <a:lnSpc>
                <a:spcPct val="105000"/>
              </a:lnSpc>
              <a:spcBef>
                <a:spcPts val="200"/>
              </a:spcBef>
              <a:spcAft>
                <a:spcPts val="200"/>
              </a:spcAft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cs-CZ" altLang="cs-CZ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05000"/>
              </a:lnSpc>
              <a:spcBef>
                <a:spcPts val="200"/>
              </a:spcBef>
              <a:spcAft>
                <a:spcPts val="200"/>
              </a:spcAft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cs-CZ" altLang="cs-CZ" b="1" dirty="0">
                <a:solidFill>
                  <a:srgbClr val="000000"/>
                </a:solidFill>
                <a:cs typeface="Arial" panose="020B0604020202020204" pitchFamily="34" charset="0"/>
              </a:rPr>
              <a:t>Jméno osoby odpovědné za realizaci projektu: </a:t>
            </a:r>
          </a:p>
          <a:p>
            <a:pPr marL="0" indent="0" algn="ctr">
              <a:lnSpc>
                <a:spcPct val="105000"/>
              </a:lnSpc>
              <a:spcBef>
                <a:spcPts val="200"/>
              </a:spcBef>
              <a:spcAft>
                <a:spcPts val="200"/>
              </a:spcAft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cs-CZ" altLang="cs-CZ" dirty="0">
                <a:solidFill>
                  <a:srgbClr val="000000"/>
                </a:solidFill>
                <a:cs typeface="Arial" panose="020B0604020202020204" pitchFamily="34" charset="0"/>
              </a:rPr>
              <a:t>Jana Míčová</a:t>
            </a:r>
          </a:p>
          <a:p>
            <a:pPr marL="0" indent="0" algn="ctr">
              <a:lnSpc>
                <a:spcPct val="105000"/>
              </a:lnSpc>
              <a:spcBef>
                <a:spcPts val="200"/>
              </a:spcBef>
              <a:spcAft>
                <a:spcPts val="200"/>
              </a:spcAft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cs-CZ" altLang="cs-CZ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05000"/>
              </a:lnSpc>
              <a:spcBef>
                <a:spcPts val="200"/>
              </a:spcBef>
              <a:spcAft>
                <a:spcPts val="200"/>
              </a:spcAft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cs-CZ" altLang="cs-CZ" b="1" dirty="0">
                <a:solidFill>
                  <a:srgbClr val="000000"/>
                </a:solidFill>
                <a:cs typeface="Arial" panose="020B0604020202020204" pitchFamily="34" charset="0"/>
              </a:rPr>
              <a:t>Telefon:</a:t>
            </a:r>
            <a:r>
              <a:rPr lang="cs-CZ" altLang="cs-CZ" dirty="0">
                <a:solidFill>
                  <a:srgbClr val="000000"/>
                </a:solidFill>
                <a:cs typeface="Arial" panose="020B0604020202020204" pitchFamily="34" charset="0"/>
              </a:rPr>
              <a:t>  785 236 985	</a:t>
            </a:r>
          </a:p>
          <a:p>
            <a:pPr marL="0" indent="0" algn="ctr">
              <a:lnSpc>
                <a:spcPct val="105000"/>
              </a:lnSpc>
              <a:spcBef>
                <a:spcPts val="200"/>
              </a:spcBef>
              <a:spcAft>
                <a:spcPts val="200"/>
              </a:spcAft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cs-CZ" altLang="cs-CZ" b="1" dirty="0">
                <a:solidFill>
                  <a:srgbClr val="000000"/>
                </a:solidFill>
                <a:cs typeface="Arial" panose="020B0604020202020204" pitchFamily="34" charset="0"/>
              </a:rPr>
              <a:t>E-mail: </a:t>
            </a:r>
            <a:r>
              <a:rPr lang="cs-CZ" altLang="cs-CZ" dirty="0" err="1">
                <a:solidFill>
                  <a:srgbClr val="000000"/>
                </a:solidFill>
                <a:cs typeface="Arial" panose="020B0604020202020204" pitchFamily="34" charset="0"/>
              </a:rPr>
              <a:t>j.micova@gmail.cz</a:t>
            </a:r>
            <a:endParaRPr lang="cs-CZ" altLang="cs-CZ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9781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8193FD8-F861-8542-AD2C-074C81C9B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Název a cíl projektu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A3CBF7-806D-3543-A3F4-DC70D6D6C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6157" y="636190"/>
            <a:ext cx="6906491" cy="5585619"/>
          </a:xfrm>
        </p:spPr>
        <p:txBody>
          <a:bodyPr anchor="ctr">
            <a:normAutofit fontScale="62500" lnSpcReduction="20000"/>
          </a:bodyPr>
          <a:lstStyle/>
          <a:p>
            <a:pPr marL="0" indent="0" algn="ctr">
              <a:buNone/>
            </a:pPr>
            <a:r>
              <a:rPr lang="cs-CZ" sz="4600" dirty="0"/>
              <a:t>Jedlá zahrada</a:t>
            </a:r>
          </a:p>
          <a:p>
            <a:pPr marL="0" indent="0">
              <a:buNone/>
            </a:pPr>
            <a:r>
              <a:rPr lang="cs-CZ" b="1" dirty="0"/>
              <a:t>Výchozí stav</a:t>
            </a:r>
          </a:p>
          <a:p>
            <a:r>
              <a:rPr lang="cs-CZ" dirty="0"/>
              <a:t>Na školní zahradě se nenachází žádné ovocné stromy, keře ani byliny, ale nachází se  na ní prostory, které jsou vhodné pro vytvoření ovocného sadu a bylinkové zahrádky jako přírodní učebny. Dětem chybí názorná ukázka a nemohou pozorovat ovocné stromy v průběhu ročních období. Chybí vyvýšené záhony, na kterých by děti mohly celoročně pracovat s půdou.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b="1" dirty="0"/>
              <a:t>Cíle, kterých chceme pomocí projektu dosáhnout</a:t>
            </a:r>
          </a:p>
          <a:p>
            <a:r>
              <a:rPr lang="cs-CZ" dirty="0"/>
              <a:t>Výsadbou ovocných stromů a keřů vytvořit </a:t>
            </a:r>
            <a:r>
              <a:rPr lang="cs-CZ" dirty="0" err="1"/>
              <a:t>biosad</a:t>
            </a:r>
            <a:r>
              <a:rPr lang="cs-CZ" dirty="0"/>
              <a:t>, jako přírodní učebnu.</a:t>
            </a:r>
          </a:p>
          <a:p>
            <a:r>
              <a:rPr lang="cs-CZ" dirty="0"/>
              <a:t>Pořídit vyvýšené záhony pro pěstování jahod a bylin.</a:t>
            </a:r>
          </a:p>
          <a:p>
            <a:r>
              <a:rPr lang="cs-CZ" dirty="0"/>
              <a:t>Rozšířit znalosti o bylinách, které si můžeme sami vypěstovat na školní zahradě, o možnosti jejich zpracování a následném využití ke zdraví. </a:t>
            </a:r>
          </a:p>
          <a:p>
            <a:r>
              <a:rPr lang="cs-CZ" dirty="0"/>
              <a:t>Podpořit mezigenerační setkávání na školní zahradě a tím prohloubit spolupráci mezi rodinami, veřejností a školou.</a:t>
            </a:r>
          </a:p>
          <a:p>
            <a:r>
              <a:rPr lang="cs-CZ" dirty="0"/>
              <a:t>Vytvořit prostor pro sdílení dobré praxe mezi pedagogickými pracovníky mateřských škol.</a:t>
            </a:r>
          </a:p>
        </p:txBody>
      </p:sp>
      <p:sp>
        <p:nvSpPr>
          <p:cNvPr id="7" name="Prstenec 6">
            <a:extLst>
              <a:ext uri="{FF2B5EF4-FFF2-40B4-BE49-F238E27FC236}">
                <a16:creationId xmlns:a16="http://schemas.microsoft.com/office/drawing/2014/main" id="{2770B807-7F09-204A-8C82-10BB6967F955}"/>
              </a:ext>
            </a:extLst>
          </p:cNvPr>
          <p:cNvSpPr/>
          <p:nvPr/>
        </p:nvSpPr>
        <p:spPr>
          <a:xfrm>
            <a:off x="10691883" y="636190"/>
            <a:ext cx="933914" cy="901202"/>
          </a:xfrm>
          <a:prstGeom prst="donut">
            <a:avLst>
              <a:gd name="adj" fmla="val 8486"/>
            </a:avLst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401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1EEED6A-D6B4-B646-B9D5-71B33AADF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644" y="1112969"/>
            <a:ext cx="3937298" cy="416601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B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Zástupný obsah 4" descr="Obsah obrázku země, exteriér, skála, oblast&#10;&#10;Popis byl vytvořen automaticky">
            <a:extLst>
              <a:ext uri="{FF2B5EF4-FFF2-40B4-BE49-F238E27FC236}">
                <a16:creationId xmlns:a16="http://schemas.microsoft.com/office/drawing/2014/main" id="{2C305E6C-DB25-5949-873A-2BA9F9AD6A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6" r="12852" b="17669"/>
          <a:stretch/>
        </p:blipFill>
        <p:spPr>
          <a:xfrm>
            <a:off x="5326685" y="1112970"/>
            <a:ext cx="5999549" cy="4267934"/>
          </a:xfr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7" name="Obrázek 6" descr="Obsah obrázku země, exteriér&#10;&#10;Popis byl vytvořen automaticky">
            <a:extLst>
              <a:ext uri="{FF2B5EF4-FFF2-40B4-BE49-F238E27FC236}">
                <a16:creationId xmlns:a16="http://schemas.microsoft.com/office/drawing/2014/main" id="{19281B0D-999A-AA4D-A7E2-900927783C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711"/>
          <a:stretch/>
        </p:blipFill>
        <p:spPr>
          <a:xfrm>
            <a:off x="956826" y="1341062"/>
            <a:ext cx="3937298" cy="3689954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CFD123B8-AE0B-3349-854D-8B69472852C0}"/>
              </a:ext>
            </a:extLst>
          </p:cNvPr>
          <p:cNvSpPr txBox="1"/>
          <p:nvPr/>
        </p:nvSpPr>
        <p:spPr>
          <a:xfrm>
            <a:off x="5698912" y="5618935"/>
            <a:ext cx="3814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/>
              <a:t>Byliny</a:t>
            </a:r>
          </a:p>
        </p:txBody>
      </p:sp>
    </p:spTree>
    <p:extLst>
      <p:ext uri="{BB962C8B-B14F-4D97-AF65-F5344CB8AC3E}">
        <p14:creationId xmlns:p14="http://schemas.microsoft.com/office/powerpoint/2010/main" val="3546307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D978F30-0AA5-3145-A6AC-AAF2F7D00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0E1943D-1585-D241-8E77-D78C73F809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04" t="8257" r="9715" b="6808"/>
          <a:stretch/>
        </p:blipFill>
        <p:spPr>
          <a:xfrm>
            <a:off x="324311" y="1057273"/>
            <a:ext cx="3643313" cy="4743450"/>
          </a:xfrm>
        </p:spPr>
      </p:pic>
      <p:sp>
        <p:nvSpPr>
          <p:cNvPr id="15" name="Prstenec 14">
            <a:extLst>
              <a:ext uri="{FF2B5EF4-FFF2-40B4-BE49-F238E27FC236}">
                <a16:creationId xmlns:a16="http://schemas.microsoft.com/office/drawing/2014/main" id="{AA120107-90A3-8D48-98C8-ECF3D8E1093A}"/>
              </a:ext>
            </a:extLst>
          </p:cNvPr>
          <p:cNvSpPr/>
          <p:nvPr/>
        </p:nvSpPr>
        <p:spPr>
          <a:xfrm>
            <a:off x="4243312" y="157709"/>
            <a:ext cx="1215483" cy="1215483"/>
          </a:xfrm>
          <a:prstGeom prst="donut">
            <a:avLst>
              <a:gd name="adj" fmla="val 8486"/>
            </a:avLst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10BF711-2E78-9E45-9B3F-95D83137AD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7" t="12251" r="15408" b="14258"/>
          <a:stretch/>
        </p:blipFill>
        <p:spPr>
          <a:xfrm>
            <a:off x="4508768" y="523955"/>
            <a:ext cx="4987833" cy="6014957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77C5BD1F-D6C5-2A46-8341-3F43455FC728}"/>
              </a:ext>
            </a:extLst>
          </p:cNvPr>
          <p:cNvSpPr/>
          <p:nvPr/>
        </p:nvSpPr>
        <p:spPr>
          <a:xfrm>
            <a:off x="9838101" y="0"/>
            <a:ext cx="2350851" cy="6862293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/>
              <a:t>Malé záhony na jahody a byliny</a:t>
            </a:r>
          </a:p>
        </p:txBody>
      </p:sp>
    </p:spTree>
    <p:extLst>
      <p:ext uri="{BB962C8B-B14F-4D97-AF65-F5344CB8AC3E}">
        <p14:creationId xmlns:p14="http://schemas.microsoft.com/office/powerpoint/2010/main" val="2920126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12E7CC5-C78B-4EBD-9565-3FA00FAA6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A4529A5-F675-429F-8044-01372BB13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F6C18F9-6E14-E34F-8F1A-081383406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215" y="655289"/>
            <a:ext cx="4567482" cy="11161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Vyvýšené</a:t>
            </a: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záhony</a:t>
            </a:r>
            <a:endParaRPr lang="en-US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sketch line 1">
            <a:extLst>
              <a:ext uri="{FF2B5EF4-FFF2-40B4-BE49-F238E27FC236}">
                <a16:creationId xmlns:a16="http://schemas.microsoft.com/office/drawing/2014/main" id="{32C5B66D-E390-4A14-AB60-69626CBF2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562635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646273DA-F933-4D17-A5FE-B1EF87FD7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0653" y="5626353"/>
            <a:ext cx="3479619" cy="18288"/>
          </a:xfrm>
          <a:custGeom>
            <a:avLst/>
            <a:gdLst>
              <a:gd name="connsiteX0" fmla="*/ 0 w 3479619"/>
              <a:gd name="connsiteY0" fmla="*/ 0 h 18288"/>
              <a:gd name="connsiteX1" fmla="*/ 661128 w 3479619"/>
              <a:gd name="connsiteY1" fmla="*/ 0 h 18288"/>
              <a:gd name="connsiteX2" fmla="*/ 1357051 w 3479619"/>
              <a:gd name="connsiteY2" fmla="*/ 0 h 18288"/>
              <a:gd name="connsiteX3" fmla="*/ 2087771 w 3479619"/>
              <a:gd name="connsiteY3" fmla="*/ 0 h 18288"/>
              <a:gd name="connsiteX4" fmla="*/ 2818491 w 3479619"/>
              <a:gd name="connsiteY4" fmla="*/ 0 h 18288"/>
              <a:gd name="connsiteX5" fmla="*/ 3479619 w 3479619"/>
              <a:gd name="connsiteY5" fmla="*/ 0 h 18288"/>
              <a:gd name="connsiteX6" fmla="*/ 3479619 w 3479619"/>
              <a:gd name="connsiteY6" fmla="*/ 18288 h 18288"/>
              <a:gd name="connsiteX7" fmla="*/ 2714103 w 3479619"/>
              <a:gd name="connsiteY7" fmla="*/ 18288 h 18288"/>
              <a:gd name="connsiteX8" fmla="*/ 1948587 w 3479619"/>
              <a:gd name="connsiteY8" fmla="*/ 18288 h 18288"/>
              <a:gd name="connsiteX9" fmla="*/ 1252663 w 3479619"/>
              <a:gd name="connsiteY9" fmla="*/ 18288 h 18288"/>
              <a:gd name="connsiteX10" fmla="*/ 0 w 3479619"/>
              <a:gd name="connsiteY10" fmla="*/ 18288 h 18288"/>
              <a:gd name="connsiteX11" fmla="*/ 0 w 3479619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9619" h="18288" fill="none" extrusionOk="0">
                <a:moveTo>
                  <a:pt x="0" y="0"/>
                </a:moveTo>
                <a:cubicBezTo>
                  <a:pt x="178395" y="-3637"/>
                  <a:pt x="368619" y="-28254"/>
                  <a:pt x="661128" y="0"/>
                </a:cubicBezTo>
                <a:cubicBezTo>
                  <a:pt x="953637" y="28254"/>
                  <a:pt x="1022982" y="-4416"/>
                  <a:pt x="1357051" y="0"/>
                </a:cubicBezTo>
                <a:cubicBezTo>
                  <a:pt x="1691120" y="4416"/>
                  <a:pt x="1729558" y="27777"/>
                  <a:pt x="2087771" y="0"/>
                </a:cubicBezTo>
                <a:cubicBezTo>
                  <a:pt x="2445984" y="-27777"/>
                  <a:pt x="2592094" y="4429"/>
                  <a:pt x="2818491" y="0"/>
                </a:cubicBezTo>
                <a:cubicBezTo>
                  <a:pt x="3044888" y="-4429"/>
                  <a:pt x="3204567" y="26471"/>
                  <a:pt x="3479619" y="0"/>
                </a:cubicBezTo>
                <a:cubicBezTo>
                  <a:pt x="3478910" y="8157"/>
                  <a:pt x="3479206" y="12125"/>
                  <a:pt x="3479619" y="18288"/>
                </a:cubicBezTo>
                <a:cubicBezTo>
                  <a:pt x="3315855" y="-2963"/>
                  <a:pt x="3094885" y="26965"/>
                  <a:pt x="2714103" y="18288"/>
                </a:cubicBezTo>
                <a:cubicBezTo>
                  <a:pt x="2333321" y="9611"/>
                  <a:pt x="2260528" y="-15335"/>
                  <a:pt x="1948587" y="18288"/>
                </a:cubicBezTo>
                <a:cubicBezTo>
                  <a:pt x="1636646" y="51911"/>
                  <a:pt x="1489816" y="46369"/>
                  <a:pt x="1252663" y="18288"/>
                </a:cubicBezTo>
                <a:cubicBezTo>
                  <a:pt x="1015510" y="-9793"/>
                  <a:pt x="519812" y="-12177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479619" h="18288" stroke="0" extrusionOk="0">
                <a:moveTo>
                  <a:pt x="0" y="0"/>
                </a:moveTo>
                <a:cubicBezTo>
                  <a:pt x="326045" y="25020"/>
                  <a:pt x="425411" y="-17676"/>
                  <a:pt x="661128" y="0"/>
                </a:cubicBezTo>
                <a:cubicBezTo>
                  <a:pt x="896845" y="17676"/>
                  <a:pt x="1124825" y="1478"/>
                  <a:pt x="1252663" y="0"/>
                </a:cubicBezTo>
                <a:cubicBezTo>
                  <a:pt x="1380502" y="-1478"/>
                  <a:pt x="1694914" y="11788"/>
                  <a:pt x="2018179" y="0"/>
                </a:cubicBezTo>
                <a:cubicBezTo>
                  <a:pt x="2341444" y="-11788"/>
                  <a:pt x="2451167" y="12596"/>
                  <a:pt x="2679307" y="0"/>
                </a:cubicBezTo>
                <a:cubicBezTo>
                  <a:pt x="2907447" y="-12596"/>
                  <a:pt x="3094555" y="23821"/>
                  <a:pt x="3479619" y="0"/>
                </a:cubicBezTo>
                <a:cubicBezTo>
                  <a:pt x="3479355" y="4493"/>
                  <a:pt x="3480003" y="9472"/>
                  <a:pt x="3479619" y="18288"/>
                </a:cubicBezTo>
                <a:cubicBezTo>
                  <a:pt x="3311729" y="36782"/>
                  <a:pt x="3015946" y="7938"/>
                  <a:pt x="2783695" y="18288"/>
                </a:cubicBezTo>
                <a:cubicBezTo>
                  <a:pt x="2551444" y="28638"/>
                  <a:pt x="2398767" y="-13940"/>
                  <a:pt x="2018179" y="18288"/>
                </a:cubicBezTo>
                <a:cubicBezTo>
                  <a:pt x="1637591" y="50516"/>
                  <a:pt x="1634873" y="-6356"/>
                  <a:pt x="1426644" y="18288"/>
                </a:cubicBezTo>
                <a:cubicBezTo>
                  <a:pt x="1218415" y="42932"/>
                  <a:pt x="1006973" y="4094"/>
                  <a:pt x="730720" y="18288"/>
                </a:cubicBezTo>
                <a:cubicBezTo>
                  <a:pt x="454467" y="32482"/>
                  <a:pt x="291313" y="3910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 descr="Obsah obrázku exteriér, země, dřevěné, dřevo&#10;&#10;Popis byl vytvořen automaticky">
            <a:extLst>
              <a:ext uri="{FF2B5EF4-FFF2-40B4-BE49-F238E27FC236}">
                <a16:creationId xmlns:a16="http://schemas.microsoft.com/office/drawing/2014/main" id="{EC396814-1309-054E-8243-55C5E271D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746" y="2423402"/>
            <a:ext cx="3939431" cy="2954573"/>
          </a:xfrm>
          <a:prstGeom prst="rect">
            <a:avLst/>
          </a:prstGeom>
        </p:spPr>
      </p:pic>
      <p:pic>
        <p:nvPicPr>
          <p:cNvPr id="6" name="Obrázek 5" descr="Obsah obrázku strom, exteriér, dřevěné, kontejner&#10;&#10;Popis byl vytvořen automaticky">
            <a:extLst>
              <a:ext uri="{FF2B5EF4-FFF2-40B4-BE49-F238E27FC236}">
                <a16:creationId xmlns:a16="http://schemas.microsoft.com/office/drawing/2014/main" id="{3719D6A4-7498-3541-B135-439FF9997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634" y="1866466"/>
            <a:ext cx="6322564" cy="4741923"/>
          </a:xfrm>
          <a:prstGeom prst="rect">
            <a:avLst/>
          </a:prstGeom>
        </p:spPr>
      </p:pic>
      <p:sp>
        <p:nvSpPr>
          <p:cNvPr id="11" name="Oblouk 10">
            <a:extLst>
              <a:ext uri="{FF2B5EF4-FFF2-40B4-BE49-F238E27FC236}">
                <a16:creationId xmlns:a16="http://schemas.microsoft.com/office/drawing/2014/main" id="{19AE9C4D-329D-FF4B-B25E-4A649508C1E3}"/>
              </a:ext>
            </a:extLst>
          </p:cNvPr>
          <p:cNvSpPr/>
          <p:nvPr/>
        </p:nvSpPr>
        <p:spPr>
          <a:xfrm rot="595542">
            <a:off x="6495984" y="861963"/>
            <a:ext cx="5604070" cy="5145275"/>
          </a:xfrm>
          <a:prstGeom prst="arc">
            <a:avLst>
              <a:gd name="adj1" fmla="val 16200000"/>
              <a:gd name="adj2" fmla="val 1064042"/>
            </a:avLst>
          </a:prstGeom>
          <a:ln w="47625">
            <a:solidFill>
              <a:srgbClr val="FFC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4400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DAFE45F1-8C83-9841-A143-2DF1EFDAFE1A}"/>
              </a:ext>
            </a:extLst>
          </p:cNvPr>
          <p:cNvSpPr/>
          <p:nvPr/>
        </p:nvSpPr>
        <p:spPr>
          <a:xfrm>
            <a:off x="10861173" y="260812"/>
            <a:ext cx="828000" cy="828000"/>
          </a:xfrm>
          <a:prstGeom prst="ellips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8205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 descr="Obsah obrázku země, strom, exteriér, špína&#10;&#10;Popis byl vytvořen automaticky">
            <a:extLst>
              <a:ext uri="{FF2B5EF4-FFF2-40B4-BE49-F238E27FC236}">
                <a16:creationId xmlns:a16="http://schemas.microsoft.com/office/drawing/2014/main" id="{66AC2BBD-20FC-A749-9477-E5611F6087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9782"/>
          <a:stretch/>
        </p:blipFill>
        <p:spPr>
          <a:xfrm>
            <a:off x="5500653" y="3577885"/>
            <a:ext cx="5970796" cy="3144431"/>
          </a:xfrm>
        </p:spPr>
      </p:pic>
      <p:pic>
        <p:nvPicPr>
          <p:cNvPr id="11" name="Obrázek 10" descr="Obsah obrázku tráva, exteriér, dům, obloha&#10;&#10;Popis byl vytvořen automaticky">
            <a:extLst>
              <a:ext uri="{FF2B5EF4-FFF2-40B4-BE49-F238E27FC236}">
                <a16:creationId xmlns:a16="http://schemas.microsoft.com/office/drawing/2014/main" id="{AC2DE498-4405-A148-B78E-AB050B805F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334"/>
          <a:stretch/>
        </p:blipFill>
        <p:spPr>
          <a:xfrm>
            <a:off x="5500652" y="234953"/>
            <a:ext cx="5970796" cy="3209278"/>
          </a:xfrm>
          <a:prstGeom prst="rect">
            <a:avLst/>
          </a:prstGeom>
        </p:spPr>
      </p:pic>
      <p:pic>
        <p:nvPicPr>
          <p:cNvPr id="15" name="Obrázek 14" descr="Obsah obrázku exteriér, tráva&#10;&#10;Popis byl vytvořen automaticky">
            <a:extLst>
              <a:ext uri="{FF2B5EF4-FFF2-40B4-BE49-F238E27FC236}">
                <a16:creationId xmlns:a16="http://schemas.microsoft.com/office/drawing/2014/main" id="{CFC29006-CDBE-AD4E-BD9D-F98D135814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4657" r="321"/>
          <a:stretch/>
        </p:blipFill>
        <p:spPr>
          <a:xfrm>
            <a:off x="564418" y="2136304"/>
            <a:ext cx="3972356" cy="1953004"/>
          </a:xfrm>
          <a:prstGeom prst="rect">
            <a:avLst/>
          </a:prstGeom>
        </p:spPr>
      </p:pic>
      <p:pic>
        <p:nvPicPr>
          <p:cNvPr id="17" name="Obrázek 16" descr="Obsah obrázku exteriér, strom, tráva, rostlina&#10;&#10;Popis byl vytvořen automaticky">
            <a:extLst>
              <a:ext uri="{FF2B5EF4-FFF2-40B4-BE49-F238E27FC236}">
                <a16:creationId xmlns:a16="http://schemas.microsoft.com/office/drawing/2014/main" id="{C5DC6455-9872-4E46-B48C-FE9E148F5BB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33" b="19361"/>
          <a:stretch/>
        </p:blipFill>
        <p:spPr>
          <a:xfrm>
            <a:off x="560926" y="4298659"/>
            <a:ext cx="3975848" cy="2410160"/>
          </a:xfrm>
          <a:prstGeom prst="rect">
            <a:avLst/>
          </a:prstGeom>
        </p:spPr>
      </p:pic>
      <p:sp>
        <p:nvSpPr>
          <p:cNvPr id="66" name="Oblouk 65">
            <a:extLst>
              <a:ext uri="{FF2B5EF4-FFF2-40B4-BE49-F238E27FC236}">
                <a16:creationId xmlns:a16="http://schemas.microsoft.com/office/drawing/2014/main" id="{297A55BE-8EE6-F14E-903D-AE8BD7629E8D}"/>
              </a:ext>
            </a:extLst>
          </p:cNvPr>
          <p:cNvSpPr/>
          <p:nvPr/>
        </p:nvSpPr>
        <p:spPr>
          <a:xfrm rot="1417933">
            <a:off x="2919917" y="3769585"/>
            <a:ext cx="2350272" cy="2921250"/>
          </a:xfrm>
          <a:prstGeom prst="arc">
            <a:avLst>
              <a:gd name="adj1" fmla="val 16200000"/>
              <a:gd name="adj2" fmla="val 740571"/>
            </a:avLst>
          </a:prstGeom>
          <a:ln w="47625">
            <a:solidFill>
              <a:srgbClr val="FFC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4400"/>
          </a:p>
        </p:txBody>
      </p:sp>
      <p:sp>
        <p:nvSpPr>
          <p:cNvPr id="70" name="Prstenec 69">
            <a:extLst>
              <a:ext uri="{FF2B5EF4-FFF2-40B4-BE49-F238E27FC236}">
                <a16:creationId xmlns:a16="http://schemas.microsoft.com/office/drawing/2014/main" id="{EC4C3E6A-EBF4-7145-8813-98FB34638AE7}"/>
              </a:ext>
            </a:extLst>
          </p:cNvPr>
          <p:cNvSpPr/>
          <p:nvPr/>
        </p:nvSpPr>
        <p:spPr>
          <a:xfrm>
            <a:off x="247021" y="326105"/>
            <a:ext cx="1215483" cy="1215483"/>
          </a:xfrm>
          <a:prstGeom prst="donut">
            <a:avLst>
              <a:gd name="adj" fmla="val 8486"/>
            </a:avLst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67" name="TextovéPole 66">
            <a:extLst>
              <a:ext uri="{FF2B5EF4-FFF2-40B4-BE49-F238E27FC236}">
                <a16:creationId xmlns:a16="http://schemas.microsoft.com/office/drawing/2014/main" id="{27D6FE0B-101E-5C48-8448-E8A320140FEC}"/>
              </a:ext>
            </a:extLst>
          </p:cNvPr>
          <p:cNvSpPr txBox="1"/>
          <p:nvPr/>
        </p:nvSpPr>
        <p:spPr>
          <a:xfrm>
            <a:off x="883297" y="1027579"/>
            <a:ext cx="33311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/>
              <a:t>Keře a stromy</a:t>
            </a:r>
          </a:p>
        </p:txBody>
      </p:sp>
    </p:spTree>
    <p:extLst>
      <p:ext uri="{BB962C8B-B14F-4D97-AF65-F5344CB8AC3E}">
        <p14:creationId xmlns:p14="http://schemas.microsoft.com/office/powerpoint/2010/main" val="952096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26541FC-FF78-9040-836E-5ADFE73CB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cs-CZ" sz="5400" dirty="0">
                <a:solidFill>
                  <a:srgbClr val="FFFFFF"/>
                </a:solidFill>
              </a:rPr>
              <a:t>Vrbové stavby</a:t>
            </a:r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0B7100AE-C1FC-DF41-A674-4CBC2F4FFDE3}"/>
              </a:ext>
            </a:extLst>
          </p:cNvPr>
          <p:cNvSpPr/>
          <p:nvPr/>
        </p:nvSpPr>
        <p:spPr>
          <a:xfrm>
            <a:off x="11353800" y="5189999"/>
            <a:ext cx="828000" cy="828000"/>
          </a:xfrm>
          <a:prstGeom prst="ellips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louk 11">
            <a:extLst>
              <a:ext uri="{FF2B5EF4-FFF2-40B4-BE49-F238E27FC236}">
                <a16:creationId xmlns:a16="http://schemas.microsoft.com/office/drawing/2014/main" id="{9C15C3D6-EA5B-5946-97C3-87515E27EEFE}"/>
              </a:ext>
            </a:extLst>
          </p:cNvPr>
          <p:cNvSpPr/>
          <p:nvPr/>
        </p:nvSpPr>
        <p:spPr>
          <a:xfrm rot="10800000">
            <a:off x="-316875" y="407432"/>
            <a:ext cx="6512084" cy="6248077"/>
          </a:xfrm>
          <a:prstGeom prst="arc">
            <a:avLst>
              <a:gd name="adj1" fmla="val 9492750"/>
              <a:gd name="adj2" fmla="val 17112874"/>
            </a:avLst>
          </a:prstGeom>
          <a:ln w="101600">
            <a:prstDash val="lgDas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4400"/>
          </a:p>
        </p:txBody>
      </p:sp>
      <p:pic>
        <p:nvPicPr>
          <p:cNvPr id="7" name="Obrázek 6" descr="Obsah obrázku strom, exteriér, tráva, rostlina&#10;&#10;Popis byl vytvořen automaticky">
            <a:extLst>
              <a:ext uri="{FF2B5EF4-FFF2-40B4-BE49-F238E27FC236}">
                <a16:creationId xmlns:a16="http://schemas.microsoft.com/office/drawing/2014/main" id="{624E7147-A229-E54E-81A7-EC4153256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15" y="2513918"/>
            <a:ext cx="5324449" cy="3993337"/>
          </a:xfrm>
          <a:prstGeom prst="rect">
            <a:avLst/>
          </a:prstGeom>
        </p:spPr>
      </p:pic>
      <p:sp>
        <p:nvSpPr>
          <p:cNvPr id="9" name="Pravoúhlý trojúhelník 8">
            <a:extLst>
              <a:ext uri="{FF2B5EF4-FFF2-40B4-BE49-F238E27FC236}">
                <a16:creationId xmlns:a16="http://schemas.microsoft.com/office/drawing/2014/main" id="{1A901241-1559-2945-87B7-BE2CEDD1AF33}"/>
              </a:ext>
            </a:extLst>
          </p:cNvPr>
          <p:cNvSpPr/>
          <p:nvPr/>
        </p:nvSpPr>
        <p:spPr>
          <a:xfrm rot="3553689">
            <a:off x="5958799" y="5700070"/>
            <a:ext cx="815036" cy="834959"/>
          </a:xfrm>
          <a:prstGeom prst="rtTriangl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Zástupný obsah 4" descr="Obsah obrázku strom, exteriér, země, oblast&#10;&#10;Popis byl vytvořen automaticky">
            <a:extLst>
              <a:ext uri="{FF2B5EF4-FFF2-40B4-BE49-F238E27FC236}">
                <a16:creationId xmlns:a16="http://schemas.microsoft.com/office/drawing/2014/main" id="{22E4312D-7478-434C-8E5E-B934D2EF76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15136" y="2513918"/>
            <a:ext cx="5324449" cy="3993337"/>
          </a:xfrm>
        </p:spPr>
      </p:pic>
      <p:sp>
        <p:nvSpPr>
          <p:cNvPr id="13" name="Prstenec 12">
            <a:extLst>
              <a:ext uri="{FF2B5EF4-FFF2-40B4-BE49-F238E27FC236}">
                <a16:creationId xmlns:a16="http://schemas.microsoft.com/office/drawing/2014/main" id="{57C886D4-E63B-EF46-B2BC-368EC1A26C46}"/>
              </a:ext>
            </a:extLst>
          </p:cNvPr>
          <p:cNvSpPr/>
          <p:nvPr/>
        </p:nvSpPr>
        <p:spPr>
          <a:xfrm>
            <a:off x="10747583" y="1141544"/>
            <a:ext cx="1215483" cy="1215483"/>
          </a:xfrm>
          <a:prstGeom prst="donut">
            <a:avLst>
              <a:gd name="adj" fmla="val 8486"/>
            </a:avLst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84093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Vlastní 6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F5DA14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200</TotalTime>
  <Words>730</Words>
  <Application>Microsoft Office PowerPoint</Application>
  <PresentationFormat>Širokoúhlá obrazovka</PresentationFormat>
  <Paragraphs>114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Motiv Office</vt:lpstr>
      <vt:lpstr>Jedlá zahrada</vt:lpstr>
      <vt:lpstr>Projektová dokumentace</vt:lpstr>
      <vt:lpstr>Základní informace o projektu</vt:lpstr>
      <vt:lpstr>Název a cíl projektu</vt:lpstr>
      <vt:lpstr>B</vt:lpstr>
      <vt:lpstr>Prezentace aplikace PowerPoint</vt:lpstr>
      <vt:lpstr>Vyvýšené záhony</vt:lpstr>
      <vt:lpstr>Prezentace aplikace PowerPoint</vt:lpstr>
      <vt:lpstr>Vrbové stavby</vt:lpstr>
      <vt:lpstr>Přírodní zahrada</vt:lpstr>
      <vt:lpstr>Obsah projektu</vt:lpstr>
      <vt:lpstr>Realizace projektu</vt:lpstr>
      <vt:lpstr>Prezentace aplikace PowerPoint</vt:lpstr>
      <vt:lpstr>Děkujeme za pozornost 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Jedlá zahrada</dc:title>
  <dc:creator>Anežka Žižlavská</dc:creator>
  <cp:lastModifiedBy>Lenka Gulová</cp:lastModifiedBy>
  <cp:revision>3</cp:revision>
  <dcterms:created xsi:type="dcterms:W3CDTF">2021-11-18T20:00:42Z</dcterms:created>
  <dcterms:modified xsi:type="dcterms:W3CDTF">2022-11-01T20:26:33Z</dcterms:modified>
</cp:coreProperties>
</file>