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9"/>
  </p:notesMasterIdLst>
  <p:sldIdLst>
    <p:sldId id="256" r:id="rId2"/>
    <p:sldId id="257" r:id="rId3"/>
    <p:sldId id="258" r:id="rId4"/>
    <p:sldId id="360" r:id="rId5"/>
    <p:sldId id="362" r:id="rId6"/>
    <p:sldId id="259" r:id="rId7"/>
    <p:sldId id="365" r:id="rId8"/>
    <p:sldId id="364" r:id="rId9"/>
    <p:sldId id="367" r:id="rId10"/>
    <p:sldId id="369" r:id="rId11"/>
    <p:sldId id="370" r:id="rId12"/>
    <p:sldId id="373" r:id="rId13"/>
    <p:sldId id="372" r:id="rId14"/>
    <p:sldId id="374" r:id="rId15"/>
    <p:sldId id="376" r:id="rId16"/>
    <p:sldId id="380" r:id="rId17"/>
    <p:sldId id="381" r:id="rId18"/>
    <p:sldId id="377" r:id="rId19"/>
    <p:sldId id="378" r:id="rId20"/>
    <p:sldId id="383" r:id="rId21"/>
    <p:sldId id="379" r:id="rId22"/>
    <p:sldId id="382" r:id="rId23"/>
    <p:sldId id="384" r:id="rId24"/>
    <p:sldId id="375" r:id="rId25"/>
    <p:sldId id="389" r:id="rId26"/>
    <p:sldId id="390" r:id="rId27"/>
    <p:sldId id="391" r:id="rId28"/>
    <p:sldId id="385" r:id="rId29"/>
    <p:sldId id="395" r:id="rId30"/>
    <p:sldId id="396" r:id="rId31"/>
    <p:sldId id="397" r:id="rId32"/>
    <p:sldId id="386" r:id="rId33"/>
    <p:sldId id="398" r:id="rId34"/>
    <p:sldId id="399" r:id="rId35"/>
    <p:sldId id="400" r:id="rId36"/>
    <p:sldId id="394" r:id="rId37"/>
    <p:sldId id="401" r:id="rId38"/>
    <p:sldId id="402" r:id="rId39"/>
    <p:sldId id="392" r:id="rId40"/>
    <p:sldId id="393" r:id="rId41"/>
    <p:sldId id="403" r:id="rId42"/>
    <p:sldId id="404" r:id="rId43"/>
    <p:sldId id="405" r:id="rId44"/>
    <p:sldId id="406" r:id="rId45"/>
    <p:sldId id="387" r:id="rId46"/>
    <p:sldId id="388" r:id="rId47"/>
    <p:sldId id="408" r:id="rId48"/>
    <p:sldId id="409" r:id="rId49"/>
    <p:sldId id="414" r:id="rId50"/>
    <p:sldId id="416" r:id="rId51"/>
    <p:sldId id="415" r:id="rId52"/>
    <p:sldId id="417" r:id="rId53"/>
    <p:sldId id="418" r:id="rId54"/>
    <p:sldId id="419" r:id="rId55"/>
    <p:sldId id="420" r:id="rId56"/>
    <p:sldId id="421" r:id="rId57"/>
    <p:sldId id="274" r:id="rId5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7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D64BB-DFE2-474C-88C2-494EFAA760BF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2092D-066B-4C0F-BCEE-7A4ABB85B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3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A02B3E-1665-4F3F-AB71-6A5955C6FCA2}" type="slidenum">
              <a:rPr lang="cs-CZ" altLang="cs-CZ"/>
              <a:pPr eaLnBrk="1" hangingPunct="1"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35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F6789AC-FE12-4EE3-B971-724331555998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F6789AC-FE12-4EE3-B971-724331555998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F6789AC-FE12-4EE3-B971-724331555998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F6789AC-FE12-4EE3-B971-724331555998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F6789AC-FE12-4EE3-B971-724331555998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F6789AC-FE12-4EE3-B971-724331555998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rzy.cz/finance/2019/" TargetMode="External"/><Relationship Id="rId2" Type="http://schemas.openxmlformats.org/officeDocument/2006/relationships/hyperlink" Target="https://www.kurzy.cz/komodity/drevo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rzy.cz/finance/2019/" TargetMode="External"/><Relationship Id="rId2" Type="http://schemas.openxmlformats.org/officeDocument/2006/relationships/hyperlink" Target="https://www.kurzy.cz/komodity/drevo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Nauka o krajině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Vývoj krajiny</a:t>
            </a:r>
          </a:p>
        </p:txBody>
      </p:sp>
    </p:spTree>
    <p:extLst>
      <p:ext uri="{BB962C8B-B14F-4D97-AF65-F5344CB8AC3E}">
        <p14:creationId xmlns:p14="http://schemas.microsoft.com/office/powerpoint/2010/main" val="2601256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Eolická sedimentace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1" y="1412776"/>
            <a:ext cx="6599996" cy="526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359766" y="4920240"/>
            <a:ext cx="1784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ru-RU" dirty="0"/>
              <a:t>Sprašový odkryv u </a:t>
            </a:r>
            <a:r>
              <a:rPr lang="cs-CZ" altLang="ru-RU" dirty="0" err="1"/>
              <a:t>Sedlešovic</a:t>
            </a:r>
            <a:r>
              <a:rPr lang="cs-CZ" altLang="ru-RU" dirty="0"/>
              <a:t> </a:t>
            </a:r>
            <a:br>
              <a:rPr lang="cs-CZ" altLang="ru-RU" dirty="0"/>
            </a:br>
            <a:r>
              <a:rPr lang="cs-CZ" altLang="ru-RU" dirty="0"/>
              <a:t>na Znojemsku (prach)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4307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3568" y="404664"/>
            <a:ext cx="6109404" cy="7499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600" dirty="0"/>
              <a:t>Historické doby</a:t>
            </a:r>
            <a:endParaRPr lang="en-US" sz="3208" dirty="0">
              <a:solidFill>
                <a:schemeClr val="tx1"/>
              </a:solidFill>
            </a:endParaRPr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27584" y="2276872"/>
            <a:ext cx="6536294" cy="3421434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paleolit –  250-8 tis. let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mezolit – 8-5 tis. let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neolit – 5-3 tis. let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doba bronzová – 1800-800 let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doba železná – 800-450 let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doba laténská – 450-0 let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doba římská – 0-400 let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doba stěhování národů – 400-600 let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doba hradištní – 600-1200 let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4341" dirty="0"/>
          </a:p>
        </p:txBody>
      </p:sp>
    </p:spTree>
    <p:extLst>
      <p:ext uri="{BB962C8B-B14F-4D97-AF65-F5344CB8AC3E}">
        <p14:creationId xmlns:p14="http://schemas.microsoft.com/office/powerpoint/2010/main" val="1476455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kamenná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1227214"/>
            <a:ext cx="189547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18956" y="4108989"/>
            <a:ext cx="1989167" cy="368213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Kamenný polyedr (780 000 let) - Brno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23" y="1219200"/>
            <a:ext cx="1773174" cy="274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2699792" y="4000148"/>
            <a:ext cx="21602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dirty="0"/>
              <a:t>Nástroje paleolitu (</a:t>
            </a:r>
            <a:r>
              <a:rPr lang="cs-CZ" altLang="cs-CZ" sz="1400" dirty="0" err="1"/>
              <a:t>mousterien</a:t>
            </a:r>
            <a:r>
              <a:rPr lang="cs-CZ" altLang="cs-CZ" sz="1400" dirty="0"/>
              <a:t>)  nalezené </a:t>
            </a:r>
            <a:r>
              <a:rPr lang="pl-PL" altLang="cs-CZ" sz="1400" dirty="0"/>
              <a:t>na Kamenne hoře u Otic</a:t>
            </a:r>
            <a:endParaRPr lang="cs-CZ" altLang="cs-CZ" sz="14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376" y="1662782"/>
            <a:ext cx="1224136" cy="270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text 3"/>
          <p:cNvSpPr txBox="1">
            <a:spLocks/>
          </p:cNvSpPr>
          <p:nvPr/>
        </p:nvSpPr>
        <p:spPr bwMode="auto">
          <a:xfrm>
            <a:off x="5207372" y="4569571"/>
            <a:ext cx="1296144" cy="33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cs-CZ" sz="1777" dirty="0">
                <a:effectLst/>
              </a:rPr>
              <a:t>Petřkovická </a:t>
            </a:r>
            <a:r>
              <a:rPr lang="cs-CZ" sz="1777" dirty="0" err="1">
                <a:effectLst/>
              </a:rPr>
              <a:t>venuše</a:t>
            </a:r>
            <a:r>
              <a:rPr lang="cs-CZ" sz="1777" dirty="0">
                <a:effectLst/>
              </a:rPr>
              <a:t> –</a:t>
            </a:r>
            <a:r>
              <a:rPr lang="cs-CZ" sz="1777" dirty="0" err="1">
                <a:effectLst/>
              </a:rPr>
              <a:t>ml.doba</a:t>
            </a:r>
            <a:r>
              <a:rPr lang="cs-CZ" sz="1777" dirty="0">
                <a:effectLst/>
              </a:rPr>
              <a:t> kamenná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1" y="4821353"/>
            <a:ext cx="2067659" cy="185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ástupný symbol pro text 3"/>
          <p:cNvSpPr txBox="1">
            <a:spLocks/>
          </p:cNvSpPr>
          <p:nvPr/>
        </p:nvSpPr>
        <p:spPr bwMode="auto">
          <a:xfrm>
            <a:off x="2700326" y="5817755"/>
            <a:ext cx="2236567" cy="85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Reliéf ženy z Dolních Věstonic  (doba kamenná)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856" y="1692208"/>
            <a:ext cx="1954878" cy="259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7164288" y="4821353"/>
            <a:ext cx="18452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Keramika z pozdní doby kamenné Sudoměřice</a:t>
            </a:r>
          </a:p>
        </p:txBody>
      </p:sp>
    </p:spTree>
    <p:extLst>
      <p:ext uri="{BB962C8B-B14F-4D97-AF65-F5344CB8AC3E}">
        <p14:creationId xmlns:p14="http://schemas.microsoft.com/office/powerpoint/2010/main" val="3187812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kamenná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5905946" cy="408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20072" y="63093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Jeskyně Šipka</a:t>
            </a:r>
          </a:p>
        </p:txBody>
      </p:sp>
    </p:spTree>
    <p:extLst>
      <p:ext uri="{BB962C8B-B14F-4D97-AF65-F5344CB8AC3E}">
        <p14:creationId xmlns:p14="http://schemas.microsoft.com/office/powerpoint/2010/main" val="1174593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Doba kamenná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66" y="1600200"/>
            <a:ext cx="659061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716016" y="6381328"/>
            <a:ext cx="326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Dolní Věstonice</a:t>
            </a:r>
          </a:p>
        </p:txBody>
      </p:sp>
    </p:spTree>
    <p:extLst>
      <p:ext uri="{BB962C8B-B14F-4D97-AF65-F5344CB8AC3E}">
        <p14:creationId xmlns:p14="http://schemas.microsoft.com/office/powerpoint/2010/main" val="2990665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37749" y="3329748"/>
            <a:ext cx="3695157" cy="1085329"/>
          </a:xfrm>
        </p:spPr>
        <p:txBody>
          <a:bodyPr/>
          <a:lstStyle/>
          <a:p>
            <a:pPr eaLnBrk="1" hangingPunct="1">
              <a:defRPr/>
            </a:pPr>
            <a:r>
              <a:rPr lang="cs-CZ" sz="3157" dirty="0" err="1"/>
              <a:t>Geochronologie</a:t>
            </a:r>
            <a:r>
              <a:rPr lang="cs-CZ" sz="3157" dirty="0"/>
              <a:t> pravěku</a:t>
            </a:r>
          </a:p>
        </p:txBody>
      </p:sp>
      <p:sp>
        <p:nvSpPr>
          <p:cNvPr id="1566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80292" y="1156143"/>
            <a:ext cx="2730250" cy="5327354"/>
          </a:xfrm>
        </p:spPr>
        <p:txBody>
          <a:bodyPr/>
          <a:lstStyle/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37" y="131711"/>
            <a:ext cx="4588010" cy="668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026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olomouc_NOK\kvarter\paleolit0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" y="753709"/>
            <a:ext cx="9022512" cy="610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712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olomouc_NOK\kvarter\paleolit_ml0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" y="742610"/>
            <a:ext cx="9022512" cy="606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547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8" dirty="0" err="1"/>
              <a:t>Geochronologie</a:t>
            </a:r>
            <a:r>
              <a:rPr lang="cs-CZ" sz="3208" dirty="0"/>
              <a:t> pravěku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6" y="2221300"/>
            <a:ext cx="8845508" cy="282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147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Doba bronzová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8567" y="6103544"/>
            <a:ext cx="3848598" cy="557641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cs-CZ" altLang="ru-RU" dirty="0"/>
              <a:t>žárový (Hoštice) a kostrový hrob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6" y="2374125"/>
            <a:ext cx="3864329" cy="355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983" y="1126985"/>
            <a:ext cx="3765645" cy="347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043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Historické etapy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cs-CZ" dirty="0"/>
              <a:t>Prvohory</a:t>
            </a:r>
          </a:p>
          <a:p>
            <a:pPr marL="342900" indent="-342900">
              <a:buFontTx/>
              <a:buChar char="-"/>
            </a:pPr>
            <a:r>
              <a:rPr lang="cs-CZ" dirty="0"/>
              <a:t>Druhohory</a:t>
            </a:r>
          </a:p>
          <a:p>
            <a:pPr marL="342900" indent="-342900">
              <a:buFontTx/>
              <a:buChar char="-"/>
            </a:pPr>
            <a:r>
              <a:rPr lang="cs-CZ" dirty="0"/>
              <a:t>Třetihory</a:t>
            </a:r>
          </a:p>
          <a:p>
            <a:pPr marL="342900" indent="-342900">
              <a:buFontTx/>
              <a:buChar char="-"/>
            </a:pPr>
            <a:r>
              <a:rPr lang="cs-CZ" dirty="0"/>
              <a:t>Čtvrtohory – rozpracovaná část geologické etapy a kulturně-historického vývoje v holocénu  </a:t>
            </a:r>
          </a:p>
        </p:txBody>
      </p:sp>
    </p:spTree>
    <p:extLst>
      <p:ext uri="{BB962C8B-B14F-4D97-AF65-F5344CB8AC3E}">
        <p14:creationId xmlns:p14="http://schemas.microsoft.com/office/powerpoint/2010/main" val="3729086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olomouc_NOK\kvarter\bronz0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36" y="212881"/>
            <a:ext cx="8289432" cy="656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072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5576" y="404664"/>
            <a:ext cx="6061569" cy="74999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err="1"/>
              <a:t>Geochronologie</a:t>
            </a:r>
            <a:endParaRPr lang="cs-CZ" dirty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92" y="2160121"/>
            <a:ext cx="6061569" cy="432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196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olomouc_NOK\kvarter\zelezo0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9149038" cy="505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872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157" dirty="0"/>
              <a:t>Doba římská a stěhování národů</a:t>
            </a:r>
          </a:p>
        </p:txBody>
      </p:sp>
      <p:pic>
        <p:nvPicPr>
          <p:cNvPr id="25603" name="Picture 2" descr="E:\olomouc_NOK\kvarter\rim_stehovaninarodu0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2" y="1989604"/>
            <a:ext cx="8892499" cy="486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979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Středověk hradní uspořádání</a:t>
            </a:r>
          </a:p>
        </p:txBody>
      </p:sp>
      <p:pic>
        <p:nvPicPr>
          <p:cNvPr id="4" name="Picture 2" descr="E:\olomouc_NOK\kvarter\hrady12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0" y="1600200"/>
            <a:ext cx="812569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844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41020" y="3268806"/>
            <a:ext cx="2557945" cy="14129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3157" dirty="0"/>
              <a:t>Středověk-</a:t>
            </a:r>
            <a:r>
              <a:rPr lang="cs-CZ" sz="3157" dirty="0" err="1"/>
              <a:t>plužiny</a:t>
            </a:r>
            <a:r>
              <a:rPr lang="cs-CZ" sz="3157" dirty="0"/>
              <a:t>, vesnice</a:t>
            </a:r>
          </a:p>
        </p:txBody>
      </p:sp>
      <p:pic>
        <p:nvPicPr>
          <p:cNvPr id="29699" name="Picture 2" descr="E:\olomouc_NOK\kvarter\lanova lokac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661" y="167739"/>
            <a:ext cx="6353352" cy="664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38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157" dirty="0"/>
              <a:t>Středověk – vesnice půdorys</a:t>
            </a:r>
          </a:p>
        </p:txBody>
      </p:sp>
      <p:pic>
        <p:nvPicPr>
          <p:cNvPr id="30723" name="Picture 2" descr="E:\olomouc_NOK\kvarter\neortogonalni lokac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" y="2794131"/>
            <a:ext cx="9022512" cy="337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739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149169" y="286786"/>
            <a:ext cx="4636471" cy="85056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3157" dirty="0"/>
              <a:t>Středověk – vesnice půdorys</a:t>
            </a:r>
          </a:p>
        </p:txBody>
      </p:sp>
      <p:sp>
        <p:nvSpPr>
          <p:cNvPr id="1566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31748" name="Picture 2" descr="E:\olomouc_NOK\kvarter\ortogonálnílokac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5" y="1137346"/>
            <a:ext cx="9022512" cy="567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812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Středověk pozdní – vesnice půdorys</a:t>
            </a:r>
          </a:p>
        </p:txBody>
      </p:sp>
      <p:pic>
        <p:nvPicPr>
          <p:cNvPr id="4" name="Picture 2" descr="E:\olomouc_NOK\kvarter\parcelaci_rozptylene_lokace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11518"/>
            <a:ext cx="8153400" cy="227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229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Zásadní rozhodnutí</a:t>
            </a: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867" y="2374124"/>
            <a:ext cx="6301231" cy="3495083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cs-CZ" dirty="0"/>
              <a:t>Útlum rybníkářství a rozšiřování orné půdy</a:t>
            </a:r>
          </a:p>
          <a:p>
            <a:pPr eaLnBrk="1" hangingPunct="1">
              <a:defRPr/>
            </a:pPr>
            <a:r>
              <a:rPr lang="cs-CZ" dirty="0"/>
              <a:t>Regulace vodních toků</a:t>
            </a:r>
          </a:p>
          <a:p>
            <a:pPr eaLnBrk="1" hangingPunct="1">
              <a:defRPr/>
            </a:pPr>
            <a:r>
              <a:rPr lang="cs-CZ" dirty="0"/>
              <a:t>Budování císařských komunikací (silnic)</a:t>
            </a:r>
          </a:p>
          <a:p>
            <a:pPr eaLnBrk="1" hangingPunct="1">
              <a:defRPr/>
            </a:pPr>
            <a:r>
              <a:rPr lang="cs-CZ" dirty="0"/>
              <a:t>Budování železničních tratí</a:t>
            </a:r>
          </a:p>
          <a:p>
            <a:pPr eaLnBrk="1" hangingPunct="1">
              <a:defRPr/>
            </a:pPr>
            <a:r>
              <a:rPr lang="cs-CZ" dirty="0"/>
              <a:t>Rozvoj průmyslu v městech</a:t>
            </a:r>
          </a:p>
          <a:p>
            <a:pPr eaLnBrk="1" hangingPunct="1">
              <a:defRPr/>
            </a:pPr>
            <a:r>
              <a:rPr lang="cs-CZ" dirty="0"/>
              <a:t>Těžba uhlí a dalších surovin pro průmysl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3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Epochy kvartéru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0" y="2132903"/>
            <a:ext cx="8073892" cy="367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953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55406" y="53390"/>
            <a:ext cx="7641640" cy="112781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/>
              <a:t>Rybníky a jejich dominance v krajině 16. a 17. století</a:t>
            </a:r>
            <a:endParaRPr lang="en-US" dirty="0"/>
          </a:p>
        </p:txBody>
      </p:sp>
      <p:pic>
        <p:nvPicPr>
          <p:cNvPr id="9219" name="Picture 4" descr="modrice 1V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2" y="1181204"/>
            <a:ext cx="7805412" cy="563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496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4998063" y="231962"/>
            <a:ext cx="3521286" cy="53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>
              <a:defRPr/>
            </a:pPr>
            <a:r>
              <a:rPr lang="cs-CZ" sz="2807" dirty="0">
                <a:latin typeface="Arial" panose="020B0604020202020204" pitchFamily="34" charset="0"/>
                <a:cs typeface="Arial" panose="020B0604020202020204" pitchFamily="34" charset="0"/>
              </a:rPr>
              <a:t>Okolí Brna</a:t>
            </a:r>
            <a:endParaRPr lang="en-US" sz="280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4998063" y="1772816"/>
            <a:ext cx="3894417" cy="443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38359" indent="-338359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2368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005" dirty="0"/>
              <a:t>Na výřezu mapy je zobrazeno malé historické jádro opevněné hradbami, pevnost Špilberk a obce v blízkém okolí hradeb.</a:t>
            </a:r>
            <a:r>
              <a:rPr lang="en-US" sz="2005" dirty="0"/>
              <a:t> </a:t>
            </a:r>
            <a:r>
              <a:rPr lang="cs-CZ" sz="2005" dirty="0"/>
              <a:t>Řeky Svratka i Svitava ve svých nivních úsecích meandrují</a:t>
            </a:r>
            <a:r>
              <a:rPr lang="en-US" sz="2005" dirty="0"/>
              <a:t>.</a:t>
            </a:r>
            <a:r>
              <a:rPr lang="cs-CZ" sz="2005" dirty="0"/>
              <a:t> Jižně od Brna je na mapě patrné příměstské zemědělství (tzv. Br</a:t>
            </a:r>
            <a:r>
              <a:rPr lang="de-DE" sz="2005" dirty="0" err="1"/>
              <a:t>üner</a:t>
            </a:r>
            <a:r>
              <a:rPr lang="de-DE" sz="2005" dirty="0"/>
              <a:t> </a:t>
            </a:r>
            <a:r>
              <a:rPr lang="en-US" sz="2005" dirty="0" err="1"/>
              <a:t>Gärten</a:t>
            </a:r>
            <a:r>
              <a:rPr lang="cs-CZ" sz="2005" dirty="0"/>
              <a:t>). V severní části mapy je patrná rybniční soustava na říčce </a:t>
            </a:r>
            <a:r>
              <a:rPr lang="cs-CZ" sz="2005" dirty="0" err="1"/>
              <a:t>Ponávce</a:t>
            </a:r>
            <a:r>
              <a:rPr lang="cs-CZ" sz="2005" dirty="0"/>
              <a:t>. Zemské stezky jsou již přestavěny v tereziánské císařské silnice.</a:t>
            </a:r>
            <a:endParaRPr lang="en-US" sz="2005" dirty="0"/>
          </a:p>
        </p:txBody>
      </p:sp>
      <p:pic>
        <p:nvPicPr>
          <p:cNvPr id="25604" name="Picture 6" descr="m077b_I_V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60" y="1156143"/>
            <a:ext cx="4208938" cy="53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412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E:\olomouc_NOK\kvarter\silnice do r.185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10" y="228600"/>
            <a:ext cx="8999538" cy="620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951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Rectangle 5"/>
          <p:cNvSpPr>
            <a:spLocks noGrp="1" noChangeArrowheads="1"/>
          </p:cNvSpPr>
          <p:nvPr>
            <p:ph type="title"/>
          </p:nvPr>
        </p:nvSpPr>
        <p:spPr>
          <a:xfrm>
            <a:off x="539552" y="295042"/>
            <a:ext cx="3723583" cy="576015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cs-CZ" sz="2807" dirty="0"/>
              <a:t>Brno, 1838</a:t>
            </a:r>
            <a:r>
              <a:rPr lang="en-US" sz="2807" dirty="0"/>
              <a:t> </a:t>
            </a:r>
            <a:r>
              <a:rPr lang="cs-CZ" sz="2807" dirty="0"/>
              <a:t> </a:t>
            </a:r>
            <a:endParaRPr lang="en-US" sz="2807" dirty="0"/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4355976" y="563932"/>
            <a:ext cx="4598974" cy="565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2005" b="1" dirty="0"/>
              <a:t>Historické jádro města je ještě stále obehnáno městskými hradbami, ovšem ty už ztrácí na významu. </a:t>
            </a:r>
            <a:br>
              <a:rPr lang="cs-CZ" sz="2005" b="1" dirty="0"/>
            </a:br>
            <a:br>
              <a:rPr lang="cs-CZ" sz="2005" b="1" dirty="0"/>
            </a:br>
            <a:r>
              <a:rPr lang="cs-CZ" sz="2005" b="1" dirty="0"/>
              <a:t>Zástavba okolních částí už navazuje přímo na městské hradby.</a:t>
            </a:r>
            <a:r>
              <a:rPr lang="en-US" sz="2005" b="1" dirty="0"/>
              <a:t> </a:t>
            </a:r>
            <a:r>
              <a:rPr lang="cs-CZ" sz="2005" b="1" dirty="0"/>
              <a:t>Dochází k rozvoji průmyslové oblasti v okolí řeky Svitavy</a:t>
            </a:r>
            <a:r>
              <a:rPr lang="en-US" sz="2005" b="1" dirty="0"/>
              <a:t>. </a:t>
            </a:r>
            <a:r>
              <a:rPr lang="cs-CZ" sz="2005" b="1" dirty="0"/>
              <a:t>Rybníky na </a:t>
            </a:r>
            <a:r>
              <a:rPr lang="cs-CZ" sz="2005" b="1" dirty="0" err="1"/>
              <a:t>Ponávce</a:t>
            </a:r>
            <a:r>
              <a:rPr lang="cs-CZ" sz="2005" b="1" dirty="0"/>
              <a:t> v této době již neexistují. Zajímavým prvkem na této mapě jsou poměrně rozsáhlé vinice.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2005" b="1" dirty="0"/>
              <a:t>Dodatečně do této mapy byly zakresleny železniční tratě. První vlak přijel z Vídně do Brna v roce 1839. Postupně se začala rozvíjet železniční síť.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2005" b="1" dirty="0"/>
              <a:t>V nivách řek jsou patrné louky a rozsáhlejší lužní lesy. Sv. část tvořená Drahanskou vrchovinou je souvislá lesohospodářská krajina. Kolem obcí jsou enklávy orné půdy uvnitř lesních celků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2005" b="1" dirty="0"/>
              <a:t>V j. a </a:t>
            </a:r>
            <a:r>
              <a:rPr lang="cs-CZ" sz="2005" b="1" dirty="0" err="1"/>
              <a:t>jv</a:t>
            </a:r>
            <a:r>
              <a:rPr lang="cs-CZ" sz="2005" b="1" dirty="0"/>
              <a:t>. okolí Brna jsou vinice na příkrých svazích vrchovinné části a na svazích nížinných pahorkatin Dyjsko-svrateckého</a:t>
            </a:r>
            <a:r>
              <a:rPr lang="cs-CZ" sz="2005" dirty="0"/>
              <a:t> </a:t>
            </a:r>
            <a:r>
              <a:rPr lang="cs-CZ" sz="2005" b="1" dirty="0"/>
              <a:t>úvalu</a:t>
            </a: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en-US" sz="1759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6628" name="Picture 7" descr="hradby_BRNO_2VM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t="4221" r="51311" b="8504"/>
          <a:stretch>
            <a:fillRect/>
          </a:stretch>
        </p:blipFill>
        <p:spPr>
          <a:xfrm>
            <a:off x="408204" y="1206400"/>
            <a:ext cx="3854931" cy="55388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310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Rybníky 1836-1854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Identifikováno 33 713 ploch o výměře 69 923 ha</a:t>
            </a:r>
          </a:p>
          <a:p>
            <a:r>
              <a:rPr lang="cs-CZ" dirty="0"/>
              <a:t>Z toho je 22 649 vodních ploch menších než 0,5 ha, které v součtu zabíraly plochu 3435 ha</a:t>
            </a:r>
          </a:p>
          <a:p>
            <a:r>
              <a:rPr lang="cs-CZ" dirty="0"/>
              <a:t>Zachovaných rybníků nad plochu 0,5 ha bylo 10 952 a z nich 7 536 (68,8%) se zachovalo a 3416 zaniklo (31,2)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https://heis.vuv.cz/data/webmap/datovesady/projekty/HistorickeRybniky/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6535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328238" y="611589"/>
            <a:ext cx="7010825" cy="75824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/>
              <a:t>Regulace toku Svratky, 1876</a:t>
            </a:r>
            <a:endParaRPr lang="en-US" dirty="0"/>
          </a:p>
        </p:txBody>
      </p:sp>
      <p:pic>
        <p:nvPicPr>
          <p:cNvPr id="15363" name="Picture 5" descr="Prizrenice 3 V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38" y="1444362"/>
            <a:ext cx="7103661" cy="532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530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92" y="192801"/>
            <a:ext cx="8135924" cy="627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132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Krajina Brněnska 1836-1841</a:t>
            </a:r>
          </a:p>
        </p:txBody>
      </p:sp>
      <p:pic>
        <p:nvPicPr>
          <p:cNvPr id="28675" name="Obrázek 4" descr="1836Brno a okolí využití ploch 18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1" y="1223497"/>
            <a:ext cx="8312928" cy="55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5284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Krajina Brněnska 1876-1877</a:t>
            </a:r>
          </a:p>
        </p:txBody>
      </p:sp>
      <p:pic>
        <p:nvPicPr>
          <p:cNvPr id="29699" name="Obrázek 3" descr="1876Brno a okolí využití ploch 18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92" y="1214099"/>
            <a:ext cx="8455472" cy="547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187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8" dirty="0"/>
              <a:t>Jeseníky – Šerák 1885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12" y="2466906"/>
            <a:ext cx="5568166" cy="3908853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6081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8" dirty="0"/>
              <a:t>Kvartér</a:t>
            </a:r>
          </a:p>
        </p:txBody>
      </p:sp>
      <p:sp>
        <p:nvSpPr>
          <p:cNvPr id="1566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Pleistocén (2,5 mil – 10 000 let)</a:t>
            </a:r>
          </a:p>
          <a:p>
            <a:pPr>
              <a:defRPr/>
            </a:pPr>
            <a:r>
              <a:rPr lang="cs-CZ" dirty="0"/>
              <a:t>Doby ledové (</a:t>
            </a:r>
            <a:r>
              <a:rPr lang="cs-CZ" dirty="0" err="1"/>
              <a:t>bieber</a:t>
            </a:r>
            <a:r>
              <a:rPr lang="cs-CZ" dirty="0"/>
              <a:t>, </a:t>
            </a:r>
            <a:r>
              <a:rPr lang="cs-CZ" dirty="0" err="1"/>
              <a:t>donau</a:t>
            </a:r>
            <a:r>
              <a:rPr lang="cs-CZ" dirty="0"/>
              <a:t>, </a:t>
            </a:r>
            <a:r>
              <a:rPr lang="cs-CZ" dirty="0" err="1"/>
              <a:t>günz</a:t>
            </a:r>
            <a:r>
              <a:rPr lang="cs-CZ" dirty="0"/>
              <a:t>, </a:t>
            </a:r>
            <a:r>
              <a:rPr lang="cs-CZ" dirty="0" err="1"/>
              <a:t>mindel</a:t>
            </a:r>
            <a:r>
              <a:rPr lang="cs-CZ" dirty="0"/>
              <a:t>, </a:t>
            </a:r>
            <a:r>
              <a:rPr lang="cs-CZ" dirty="0" err="1"/>
              <a:t>riss</a:t>
            </a:r>
            <a:r>
              <a:rPr lang="cs-CZ" dirty="0"/>
              <a:t>, </a:t>
            </a:r>
            <a:r>
              <a:rPr lang="cs-CZ" dirty="0" err="1"/>
              <a:t>würm</a:t>
            </a:r>
            <a:r>
              <a:rPr lang="cs-CZ" dirty="0"/>
              <a:t>) a meziledové</a:t>
            </a:r>
          </a:p>
          <a:p>
            <a:pPr eaLnBrk="1" hangingPunct="1">
              <a:defRPr/>
            </a:pPr>
            <a:r>
              <a:rPr lang="cs-CZ" dirty="0"/>
              <a:t>Denudace a sedimentace reliéfu (sedimenty glaciální, fluviální, eolické)</a:t>
            </a:r>
          </a:p>
          <a:p>
            <a:pPr eaLnBrk="1" hangingPunct="1">
              <a:defRPr/>
            </a:pPr>
            <a:r>
              <a:rPr lang="cs-CZ" dirty="0"/>
              <a:t>Oteplování od Atlantiku 6500-4800 </a:t>
            </a:r>
            <a:r>
              <a:rPr lang="cs-CZ" dirty="0" err="1"/>
              <a:t>p.K</a:t>
            </a:r>
            <a:r>
              <a:rPr lang="cs-CZ" dirty="0"/>
              <a:t>. 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7339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8" dirty="0"/>
              <a:t>Jeseníky - </a:t>
            </a:r>
            <a:r>
              <a:rPr lang="cs-CZ" sz="3208" dirty="0" err="1"/>
              <a:t>Švýcárna</a:t>
            </a:r>
            <a:r>
              <a:rPr lang="cs-CZ" sz="3208" dirty="0"/>
              <a:t> 1885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45" y="2466906"/>
            <a:ext cx="5369303" cy="3908853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6595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Antropické ovlivnění povrchu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Lesní monokultury</a:t>
            </a:r>
          </a:p>
          <a:p>
            <a:r>
              <a:rPr lang="cs-CZ" dirty="0"/>
              <a:t>Zemědělské </a:t>
            </a:r>
            <a:r>
              <a:rPr lang="cs-CZ" dirty="0" err="1"/>
              <a:t>monocenózy</a:t>
            </a:r>
            <a:r>
              <a:rPr lang="cs-CZ" dirty="0"/>
              <a:t> (velikosti farem a půdních bloků)</a:t>
            </a:r>
          </a:p>
          <a:p>
            <a:r>
              <a:rPr lang="cs-CZ" dirty="0"/>
              <a:t>Urbanizace měst</a:t>
            </a:r>
          </a:p>
          <a:p>
            <a:r>
              <a:rPr lang="cs-CZ" dirty="0"/>
              <a:t>Urbanizace venkova</a:t>
            </a:r>
          </a:p>
          <a:p>
            <a:r>
              <a:rPr lang="cs-CZ" dirty="0"/>
              <a:t>Antropogenní těžební tvary</a:t>
            </a:r>
          </a:p>
          <a:p>
            <a:r>
              <a:rPr lang="cs-CZ" dirty="0"/>
              <a:t>Dopravní liniové stavby a jejich zvětšení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8257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0781" y="316115"/>
            <a:ext cx="8525961" cy="108736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dirty="0"/>
              <a:t>Sekyra V. obyvatelstvo v Čes. zemích </a:t>
            </a:r>
            <a:endParaRPr lang="en-US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450781" y="1285534"/>
          <a:ext cx="8525960" cy="5446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0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8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88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946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5254">
                <a:tc>
                  <a:txBody>
                    <a:bodyPr/>
                    <a:lstStyle/>
                    <a:p>
                      <a:r>
                        <a:rPr lang="cs-CZ" sz="1800" dirty="0"/>
                        <a:t>rok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města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městysy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vesnice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domy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rodiny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obyv</a:t>
                      </a:r>
                      <a:endParaRPr lang="cs-CZ" sz="1800" dirty="0"/>
                    </a:p>
                  </a:txBody>
                  <a:tcPr marL="90223" marR="90223" marT="45117" marB="451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114">
                <a:tc>
                  <a:txBody>
                    <a:bodyPr/>
                    <a:lstStyle/>
                    <a:p>
                      <a:r>
                        <a:rPr lang="cs-CZ" sz="1800" dirty="0"/>
                        <a:t>1776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387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465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14 998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602 422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-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3 777 802</a:t>
                      </a:r>
                    </a:p>
                  </a:txBody>
                  <a:tcPr marL="90223" marR="90223" marT="45117" marB="451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114">
                <a:tc>
                  <a:txBody>
                    <a:bodyPr/>
                    <a:lstStyle/>
                    <a:p>
                      <a:r>
                        <a:rPr lang="cs-CZ" sz="1800" dirty="0"/>
                        <a:t>1785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370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474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14 856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653 414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890 680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4 244 572</a:t>
                      </a:r>
                    </a:p>
                  </a:txBody>
                  <a:tcPr marL="90223" marR="90223" marT="45117" marB="451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114">
                <a:tc>
                  <a:txBody>
                    <a:bodyPr/>
                    <a:lstStyle/>
                    <a:p>
                      <a:r>
                        <a:rPr lang="cs-CZ" sz="1800" dirty="0"/>
                        <a:t>1790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371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478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15 033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694 113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942 576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4 476 664</a:t>
                      </a:r>
                    </a:p>
                  </a:txBody>
                  <a:tcPr marL="90223" marR="90223" marT="45117" marB="451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114">
                <a:tc>
                  <a:txBody>
                    <a:bodyPr/>
                    <a:lstStyle/>
                    <a:p>
                      <a:r>
                        <a:rPr lang="cs-CZ" sz="1800" dirty="0"/>
                        <a:t>1800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377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476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15 201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766 135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1 003 841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4 699 664</a:t>
                      </a:r>
                    </a:p>
                  </a:txBody>
                  <a:tcPr marL="90223" marR="90223" marT="45117" marB="451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114">
                <a:tc>
                  <a:txBody>
                    <a:bodyPr/>
                    <a:lstStyle/>
                    <a:p>
                      <a:r>
                        <a:rPr lang="cs-CZ" sz="1800" dirty="0"/>
                        <a:t>1810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386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472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15 556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798 975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1 148 290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4 808 003</a:t>
                      </a:r>
                    </a:p>
                  </a:txBody>
                  <a:tcPr marL="90223" marR="90223" marT="45117" marB="451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114">
                <a:tc>
                  <a:txBody>
                    <a:bodyPr/>
                    <a:lstStyle/>
                    <a:p>
                      <a:r>
                        <a:rPr lang="cs-CZ" sz="1800" dirty="0"/>
                        <a:t>1820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405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453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15 597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815 360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1 228 216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5 184 789</a:t>
                      </a:r>
                    </a:p>
                  </a:txBody>
                  <a:tcPr marL="90223" marR="90223" marT="45117" marB="451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114">
                <a:tc>
                  <a:txBody>
                    <a:bodyPr/>
                    <a:lstStyle/>
                    <a:p>
                      <a:r>
                        <a:rPr lang="cs-CZ" sz="1800" dirty="0"/>
                        <a:t>1831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406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456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15 634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855 732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1 371 224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5 975 921</a:t>
                      </a:r>
                    </a:p>
                  </a:txBody>
                  <a:tcPr marL="90223" marR="90223" marT="45117" marB="4511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4114">
                <a:tc>
                  <a:txBody>
                    <a:bodyPr/>
                    <a:lstStyle/>
                    <a:p>
                      <a:r>
                        <a:rPr lang="cs-CZ" sz="1800" dirty="0"/>
                        <a:t>1840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405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463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15 725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885 693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1 467 025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6 297 317</a:t>
                      </a:r>
                    </a:p>
                  </a:txBody>
                  <a:tcPr marL="90223" marR="90223" marT="45117" marB="4511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4114">
                <a:tc>
                  <a:txBody>
                    <a:bodyPr/>
                    <a:lstStyle/>
                    <a:p>
                      <a:r>
                        <a:rPr lang="cs-CZ" sz="1800" dirty="0"/>
                        <a:t>1846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405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466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15 748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902 399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1 585 916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6 685 780</a:t>
                      </a:r>
                    </a:p>
                  </a:txBody>
                  <a:tcPr marL="90223" marR="90223" marT="45117" marB="4511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4114">
                <a:tc>
                  <a:txBody>
                    <a:bodyPr/>
                    <a:lstStyle/>
                    <a:p>
                      <a:r>
                        <a:rPr lang="cs-CZ" sz="1800" dirty="0"/>
                        <a:t>1851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412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458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15 766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914 402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1 634 439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6 656 316</a:t>
                      </a:r>
                    </a:p>
                  </a:txBody>
                  <a:tcPr marL="90223" marR="90223" marT="45117" marB="4511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40274">
                <a:tc>
                  <a:txBody>
                    <a:bodyPr/>
                    <a:lstStyle/>
                    <a:p>
                      <a:r>
                        <a:rPr lang="cs-CZ" sz="1800" dirty="0"/>
                        <a:t>1857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470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420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15 970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994 543(1869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-</a:t>
                      </a:r>
                    </a:p>
                  </a:txBody>
                  <a:tcPr marL="90223" marR="90223" marT="45117" marB="451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7 016 531 (1869)</a:t>
                      </a:r>
                    </a:p>
                  </a:txBody>
                  <a:tcPr marL="90223" marR="90223" marT="45117" marB="4511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617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191317" y="433874"/>
            <a:ext cx="3958076" cy="781637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Výkaz výměr</a:t>
            </a:r>
            <a:endParaRPr lang="en-US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77798" y="1309944"/>
          <a:ext cx="8809481" cy="47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0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3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98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97826">
                  <a:extLst>
                    <a:ext uri="{9D8B030D-6E8A-4147-A177-3AD203B41FA5}">
                      <a16:colId xmlns:a16="http://schemas.microsoft.com/office/drawing/2014/main" val="2907953738"/>
                    </a:ext>
                  </a:extLst>
                </a:gridCol>
              </a:tblGrid>
              <a:tr h="843511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1845</a:t>
                      </a:r>
                      <a:br>
                        <a:rPr lang="cs-CZ" sz="1600" dirty="0"/>
                      </a:br>
                      <a:r>
                        <a:rPr lang="cs-CZ" sz="1600" dirty="0"/>
                        <a:t>LUCC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1948</a:t>
                      </a:r>
                    </a:p>
                    <a:p>
                      <a:r>
                        <a:rPr lang="cs-CZ" sz="1600" dirty="0"/>
                        <a:t>LUCC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1990</a:t>
                      </a:r>
                      <a:br>
                        <a:rPr lang="cs-CZ" sz="1600" dirty="0"/>
                      </a:br>
                      <a:r>
                        <a:rPr lang="cs-CZ" sz="1600" dirty="0"/>
                        <a:t>LUCC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2000</a:t>
                      </a:r>
                      <a:br>
                        <a:rPr lang="cs-CZ" sz="1600" dirty="0"/>
                      </a:br>
                      <a:r>
                        <a:rPr lang="cs-CZ" sz="1600" dirty="0"/>
                        <a:t>LUCC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2011</a:t>
                      </a:r>
                    </a:p>
                    <a:p>
                      <a:r>
                        <a:rPr lang="cs-CZ" sz="1600" dirty="0"/>
                        <a:t>CSO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2020</a:t>
                      </a:r>
                      <a:br>
                        <a:rPr lang="cs-CZ" sz="1600" dirty="0"/>
                      </a:br>
                      <a:r>
                        <a:rPr lang="cs-CZ" sz="1600" dirty="0"/>
                        <a:t>ČÚZK</a:t>
                      </a:r>
                    </a:p>
                  </a:txBody>
                  <a:tcPr marL="90217" marR="90217" marT="45121" marB="451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511">
                <a:tc>
                  <a:txBody>
                    <a:bodyPr/>
                    <a:lstStyle/>
                    <a:p>
                      <a:r>
                        <a:rPr lang="cs-CZ" sz="1600" dirty="0"/>
                        <a:t>Orná půda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3 797 491,4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3 934 177,5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3 232 376,3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3 082 396,9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3 000 000,0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2 931 713</a:t>
                      </a:r>
                    </a:p>
                  </a:txBody>
                  <a:tcPr marL="90217" marR="90217" marT="45121" marB="451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511">
                <a:tc>
                  <a:txBody>
                    <a:bodyPr/>
                    <a:lstStyle/>
                    <a:p>
                      <a:r>
                        <a:rPr lang="cs-CZ" sz="1600" dirty="0"/>
                        <a:t>Trvalé kultury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89 933,1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149 463,0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235 580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236 420,6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238 000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marL="90217" marR="90217" marT="45121" marB="451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511">
                <a:tc>
                  <a:txBody>
                    <a:bodyPr/>
                    <a:lstStyle/>
                    <a:p>
                      <a:r>
                        <a:rPr lang="cs-CZ" sz="1600" dirty="0"/>
                        <a:t>Louky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732 998,1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717 714,5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571 719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674 329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989 000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1 022 686</a:t>
                      </a:r>
                    </a:p>
                  </a:txBody>
                  <a:tcPr marL="90217" marR="90217" marT="45121" marB="451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5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Pastviny</a:t>
                      </a:r>
                    </a:p>
                    <a:p>
                      <a:endParaRPr lang="cs-CZ" sz="1600" dirty="0"/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638 138,6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303 406,9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256 717,6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286 743,1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marL="90217" marR="90217" marT="45121" marB="4512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67">
                <a:tc>
                  <a:txBody>
                    <a:bodyPr/>
                    <a:lstStyle/>
                    <a:p>
                      <a:r>
                        <a:rPr lang="cs-CZ" sz="1600" dirty="0"/>
                        <a:t>ZPF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5 258 561,4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</a:t>
                      </a:r>
                      <a:r>
                        <a:rPr lang="cs-CZ" sz="1600" baseline="0" dirty="0"/>
                        <a:t> 104 762</a:t>
                      </a:r>
                      <a:r>
                        <a:rPr lang="cs-CZ" sz="1600" dirty="0"/>
                        <a:t>,1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</a:t>
                      </a:r>
                      <a:r>
                        <a:rPr lang="cs-CZ" sz="1600" baseline="0" dirty="0"/>
                        <a:t> 296</a:t>
                      </a:r>
                      <a:r>
                        <a:rPr lang="cs-CZ" sz="1600" dirty="0"/>
                        <a:t> 393,7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4 279 889,0</a:t>
                      </a:r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</a:t>
                      </a:r>
                      <a:r>
                        <a:rPr lang="cs-CZ" sz="1600" baseline="0" dirty="0"/>
                        <a:t> 229 000</a:t>
                      </a:r>
                      <a:endParaRPr lang="cs-CZ" sz="1600" dirty="0"/>
                    </a:p>
                  </a:txBody>
                  <a:tcPr marL="90217" marR="90217" marT="45121" marB="45121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4 200 204</a:t>
                      </a:r>
                    </a:p>
                  </a:txBody>
                  <a:tcPr marL="90217" marR="90217" marT="45121" marB="4512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50413" y="6216933"/>
            <a:ext cx="8736867" cy="52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4" dirty="0">
                <a:solidFill>
                  <a:srgbClr val="0070C0"/>
                </a:solidFill>
              </a:rPr>
              <a:t>https://www.cuzk.cz/Periodika-a-publikace/Statisticke-udaje/Souhrne-prehledy-pudniho-fondu/Rocenka_pudniho_fondu_2021.aspx</a:t>
            </a:r>
          </a:p>
        </p:txBody>
      </p:sp>
    </p:spTree>
    <p:extLst>
      <p:ext uri="{BB962C8B-B14F-4D97-AF65-F5344CB8AC3E}">
        <p14:creationId xmlns:p14="http://schemas.microsoft.com/office/powerpoint/2010/main" val="816304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60744" y="1226630"/>
          <a:ext cx="9022509" cy="4760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1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0040">
                  <a:extLst>
                    <a:ext uri="{9D8B030D-6E8A-4147-A177-3AD203B41FA5}">
                      <a16:colId xmlns:a16="http://schemas.microsoft.com/office/drawing/2014/main" val="1162944425"/>
                    </a:ext>
                  </a:extLst>
                </a:gridCol>
              </a:tblGrid>
              <a:tr h="680046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1845</a:t>
                      </a:r>
                    </a:p>
                    <a:p>
                      <a:r>
                        <a:rPr lang="cs-CZ" sz="1600" dirty="0"/>
                        <a:t>LUCC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1948</a:t>
                      </a:r>
                      <a:br>
                        <a:rPr lang="cs-CZ" sz="1600" dirty="0"/>
                      </a:br>
                      <a:r>
                        <a:rPr lang="cs-CZ" sz="1600" dirty="0"/>
                        <a:t>LUCC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1990</a:t>
                      </a:r>
                      <a:br>
                        <a:rPr lang="cs-CZ" sz="1600" dirty="0"/>
                      </a:br>
                      <a:r>
                        <a:rPr lang="cs-CZ" sz="1600" dirty="0"/>
                        <a:t>LUCC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2000</a:t>
                      </a:r>
                      <a:br>
                        <a:rPr lang="cs-CZ" sz="1600" dirty="0"/>
                      </a:br>
                      <a:r>
                        <a:rPr lang="cs-CZ" sz="1600" dirty="0"/>
                        <a:t>LUCC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2011</a:t>
                      </a:r>
                      <a:br>
                        <a:rPr lang="cs-CZ" sz="1600" dirty="0"/>
                      </a:br>
                      <a:r>
                        <a:rPr lang="cs-CZ" sz="1600" dirty="0"/>
                        <a:t>CSO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2020</a:t>
                      </a:r>
                      <a:br>
                        <a:rPr lang="cs-CZ" sz="1600" dirty="0"/>
                      </a:br>
                      <a:r>
                        <a:rPr lang="cs-CZ" sz="1600" dirty="0"/>
                        <a:t>ČÚZK</a:t>
                      </a:r>
                    </a:p>
                  </a:txBody>
                  <a:tcPr marL="90225" marR="90225" marT="45112" marB="451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046">
                <a:tc>
                  <a:txBody>
                    <a:bodyPr/>
                    <a:lstStyle/>
                    <a:p>
                      <a:r>
                        <a:rPr lang="cs-CZ" sz="1600" dirty="0"/>
                        <a:t>Lesy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2 276 119,0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2 382 669,4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2 628 758,3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2 637 291,1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2 660</a:t>
                      </a:r>
                      <a:r>
                        <a:rPr lang="cs-CZ" sz="1600" baseline="0" dirty="0"/>
                        <a:t> 000</a:t>
                      </a:r>
                      <a:endParaRPr lang="cs-CZ" sz="1600" dirty="0"/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2 677 329</a:t>
                      </a:r>
                    </a:p>
                  </a:txBody>
                  <a:tcPr marL="90225" marR="90225" marT="45112" marB="451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46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endParaRPr lang="cs-CZ" sz="1600"/>
                    </a:p>
                  </a:txBody>
                  <a:tcPr marL="90225" marR="90225" marT="45112" marB="451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046">
                <a:tc>
                  <a:txBody>
                    <a:bodyPr/>
                    <a:lstStyle/>
                    <a:p>
                      <a:r>
                        <a:rPr lang="cs-CZ" sz="1600" dirty="0"/>
                        <a:t>Vody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113 027,3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89 666,9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155 919,7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159 348,6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163 000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167 248</a:t>
                      </a:r>
                    </a:p>
                  </a:txBody>
                  <a:tcPr marL="90225" marR="90225" marT="45112" marB="451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046">
                <a:tc>
                  <a:txBody>
                    <a:bodyPr/>
                    <a:lstStyle/>
                    <a:p>
                      <a:r>
                        <a:rPr lang="cs-CZ" sz="1600" dirty="0"/>
                        <a:t>Zastavěné plochy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46 245,8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84 919,3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125 286,1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130 520,9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132 000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133 277</a:t>
                      </a:r>
                    </a:p>
                  </a:txBody>
                  <a:tcPr marL="90225" marR="90225" marT="45112" marB="451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0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Ostatní</a:t>
                      </a:r>
                    </a:p>
                    <a:p>
                      <a:endParaRPr lang="cs-CZ" sz="1600" dirty="0"/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181 422,3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224 855,3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679 824,4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679 488,7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702 000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709 041</a:t>
                      </a:r>
                    </a:p>
                  </a:txBody>
                  <a:tcPr marL="90225" marR="90225" marT="45112" marB="4511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046">
                <a:tc>
                  <a:txBody>
                    <a:bodyPr/>
                    <a:lstStyle/>
                    <a:p>
                      <a:r>
                        <a:rPr lang="cs-CZ" sz="1600" dirty="0"/>
                        <a:t>SUMA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7 875 375,9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7 886 873,5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 7 886 755,3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7 886 539,1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7 887 000</a:t>
                      </a:r>
                    </a:p>
                  </a:txBody>
                  <a:tcPr marL="90225" marR="90225" marT="45112" marB="45112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7 887 101</a:t>
                      </a:r>
                    </a:p>
                  </a:txBody>
                  <a:tcPr marL="90225" marR="90225" marT="45112" marB="4511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228" name="TextovéPole 2"/>
          <p:cNvSpPr txBox="1">
            <a:spLocks noChangeArrowheads="1"/>
          </p:cNvSpPr>
          <p:nvPr/>
        </p:nvSpPr>
        <p:spPr bwMode="auto">
          <a:xfrm>
            <a:off x="4125565" y="265284"/>
            <a:ext cx="4830803" cy="4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60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Výkaz výměr</a:t>
            </a:r>
          </a:p>
        </p:txBody>
      </p:sp>
    </p:spTree>
    <p:extLst>
      <p:ext uri="{BB962C8B-B14F-4D97-AF65-F5344CB8AC3E}">
        <p14:creationId xmlns:p14="http://schemas.microsoft.com/office/powerpoint/2010/main" val="3477003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1791 postaveno 490 km v Čechách, na Moravě 683 km, v roce 1822 dokončeno 2 400 km císařských silnic, na Moravě a ve Slezsku 990 km. Ukončeno 1848. K těmto patřily zemské, místní a soukromé Čechy 12 150 km a Morava a Slezsko 331 km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50266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Asfaltování silnic se v České republice začalo používat po roce 1945. Do roku 1970 se podařilo zajistit asfaltovou silnici téměř do každé obce. Po roce 1970 byla v ČR zahájena výstavba dálniční sítě. 31.12.2019 dálnic a rychlostních silnic 1276,4 km, I. Třída 5 826,2 km, II. třída 14 584,6 km, III. třída 34 081,1 km (celkem 55 768,3 km) Místní komunikace 74 919 km</a:t>
            </a:r>
          </a:p>
          <a:p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Hustota 0,7 km na 1 km čtvereční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8838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Dálnice D1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1026" name="Picture 2" descr="Dálnice D1 bude v noci na neděli uzavřena kvůli bourání mostu - ESTAV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31" y="2466906"/>
            <a:ext cx="6942731" cy="390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497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1"/>
          <p:cNvSpPr txBox="1">
            <a:spLocks noChangeArrowheads="1"/>
          </p:cNvSpPr>
          <p:nvPr/>
        </p:nvSpPr>
        <p:spPr bwMode="auto">
          <a:xfrm>
            <a:off x="663813" y="1599543"/>
            <a:ext cx="7601779" cy="52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80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Automobilizmus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63813" y="2434332"/>
          <a:ext cx="7520325" cy="3027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9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1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7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6732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nákladní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osobní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moto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celkem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endParaRPr lang="cs-CZ" sz="1800"/>
                    </a:p>
                  </a:txBody>
                  <a:tcPr marL="90238" marR="90238" marT="45105" marB="4510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732">
                <a:tc>
                  <a:txBody>
                    <a:bodyPr/>
                    <a:lstStyle/>
                    <a:p>
                      <a:r>
                        <a:rPr lang="cs-CZ" sz="1800" dirty="0"/>
                        <a:t>1990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endParaRPr lang="cs-CZ" sz="1800"/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endParaRPr lang="cs-CZ" sz="1800"/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3,6  mil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endParaRPr lang="cs-CZ" sz="1800"/>
                    </a:p>
                  </a:txBody>
                  <a:tcPr marL="90238" marR="90238" marT="45105" marB="451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250">
                <a:tc>
                  <a:txBody>
                    <a:bodyPr/>
                    <a:lstStyle/>
                    <a:p>
                      <a:r>
                        <a:rPr lang="cs-CZ" sz="1800" dirty="0"/>
                        <a:t>2000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395 042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3 438 870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317 610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4 151 522</a:t>
                      </a:r>
                    </a:p>
                    <a:p>
                      <a:endParaRPr lang="cs-CZ" sz="1800" dirty="0"/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endParaRPr lang="cs-CZ" sz="1800"/>
                    </a:p>
                  </a:txBody>
                  <a:tcPr marL="90238" marR="90238" marT="45105" marB="451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732">
                <a:tc>
                  <a:txBody>
                    <a:bodyPr/>
                    <a:lstStyle/>
                    <a:p>
                      <a:r>
                        <a:rPr lang="cs-CZ" sz="1800" dirty="0"/>
                        <a:t>2010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654 279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4 496 232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446 107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5 596 618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0238" marR="90238" marT="45105" marB="4510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732">
                <a:tc>
                  <a:txBody>
                    <a:bodyPr/>
                    <a:lstStyle/>
                    <a:p>
                      <a:r>
                        <a:rPr lang="cs-CZ" sz="1800" dirty="0"/>
                        <a:t>2020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5 924 995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8 300 000</a:t>
                      </a:r>
                    </a:p>
                  </a:txBody>
                  <a:tcPr marL="90238" marR="90238" marT="45105" marB="45105"/>
                </a:tc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0238" marR="90238" marT="45105" marB="45105"/>
                </a:tc>
                <a:extLst>
                  <a:ext uri="{0D108BD9-81ED-4DB2-BD59-A6C34878D82A}">
                    <a16:rowId xmlns:a16="http://schemas.microsoft.com/office/drawing/2014/main" val="618006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1579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délník 1"/>
          <p:cNvSpPr>
            <a:spLocks noChangeArrowheads="1"/>
          </p:cNvSpPr>
          <p:nvPr/>
        </p:nvSpPr>
        <p:spPr bwMode="auto">
          <a:xfrm>
            <a:off x="655980" y="2513470"/>
            <a:ext cx="7744322" cy="231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letech 1866-1875 bylo v monarchii postaveno 10 920 km železnic a jejich délka dosáhla 17 336 km.</a:t>
            </a:r>
          </a:p>
          <a:p>
            <a:pPr eaLnBrk="1" hangingPunct="1"/>
            <a:r>
              <a:rPr lang="cs-CZ" altLang="cs-CZ" sz="240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českých zemích bylo postaveno (1866-1875)</a:t>
            </a:r>
            <a:br>
              <a:rPr lang="cs-CZ" altLang="cs-CZ" sz="240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3 325 km, 2 646 km Čechy a 679 km. V roce 1875 bylo dosaženo v českých zemích 4 623 km železnic z toho Čechy 3 455 km a na Moravu a Slezsko 1 168 km.</a:t>
            </a:r>
          </a:p>
        </p:txBody>
      </p:sp>
      <p:sp>
        <p:nvSpPr>
          <p:cNvPr id="10243" name="TextovéPole 2"/>
          <p:cNvSpPr txBox="1">
            <a:spLocks noChangeArrowheads="1"/>
          </p:cNvSpPr>
          <p:nvPr/>
        </p:nvSpPr>
        <p:spPr bwMode="auto">
          <a:xfrm>
            <a:off x="740566" y="1458850"/>
            <a:ext cx="7659736" cy="52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80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Železnice</a:t>
            </a:r>
          </a:p>
        </p:txBody>
      </p:sp>
    </p:spTree>
    <p:extLst>
      <p:ext uri="{BB962C8B-B14F-4D97-AF65-F5344CB8AC3E}">
        <p14:creationId xmlns:p14="http://schemas.microsoft.com/office/powerpoint/2010/main" val="658405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Říční terasy Vltavy v kvartéru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" y="1293986"/>
            <a:ext cx="7675401" cy="538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057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Moderní železniční tunel u Ejpovic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25602" name="Picture 2" descr="VIDEO: Nejdelším železničním tunelem v zemi už jezdí vlaky s cestujícími -  iDNES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761" y="2731104"/>
            <a:ext cx="6016069" cy="338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93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Modernizace železnic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23554" name="Picture 2" descr="Pendolina dostanou nový kabát. Nabídnou lepší bar, wi-fi a dětské kino -  iDNES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87" y="2654709"/>
            <a:ext cx="5347617" cy="353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2380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4372490" cy="991750"/>
          </a:xfrm>
        </p:spPr>
        <p:txBody>
          <a:bodyPr>
            <a:normAutofit/>
          </a:bodyPr>
          <a:lstStyle/>
          <a:p>
            <a:r>
              <a:rPr lang="cs-CZ" dirty="0"/>
              <a:t>Kalamita v lesích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29698" name="Picture 2" descr="Tag: Kůrovcová mapa | Silvarium - lesnický, dřevařský a myslivecký  zpravodajský we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11882"/>
            <a:ext cx="6529097" cy="489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190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Kalamitní těžba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31746" name="Picture 2" descr="Z lesů měsíční krajina. Kůrovec díky počasí řádí méně, vrchol ale ještě  přijde - Deník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26" y="2424791"/>
            <a:ext cx="6561203" cy="368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7058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3" y="548680"/>
            <a:ext cx="8856984" cy="462225"/>
          </a:xfrm>
        </p:spPr>
        <p:txBody>
          <a:bodyPr>
            <a:normAutofit fontScale="90000"/>
          </a:bodyPr>
          <a:lstStyle/>
          <a:p>
            <a:r>
              <a:rPr lang="cs-CZ" dirty="0"/>
              <a:t>Rok 2019 ve znamení těžby dřeva v lesích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1533" y="2336455"/>
            <a:ext cx="7579299" cy="4289109"/>
          </a:xfrm>
        </p:spPr>
        <p:txBody>
          <a:bodyPr/>
          <a:lstStyle/>
          <a:p>
            <a:r>
              <a:rPr lang="cs-CZ" dirty="0"/>
              <a:t>V lesích ČR bylo vytěženo celkem 32,58  mil. m</a:t>
            </a:r>
            <a:r>
              <a:rPr lang="cs-CZ" baseline="30000" dirty="0"/>
              <a:t>3 </a:t>
            </a:r>
            <a:r>
              <a:rPr lang="cs-CZ" dirty="0"/>
              <a:t>surového </a:t>
            </a:r>
            <a:r>
              <a:rPr lang="cs-CZ" dirty="0">
                <a:hlinkClick r:id="rId2" tooltip="Dřevo - cena dřeva"/>
              </a:rPr>
              <a:t>dříví</a:t>
            </a:r>
            <a:r>
              <a:rPr lang="cs-CZ" dirty="0"/>
              <a:t>, což ve srovnání s předchozím rokem znamená další nárůst o 6,89 mil. m</a:t>
            </a:r>
            <a:r>
              <a:rPr lang="cs-CZ" baseline="30000" dirty="0"/>
              <a:t>3</a:t>
            </a:r>
            <a:r>
              <a:rPr lang="cs-CZ" dirty="0"/>
              <a:t>. Značnou měrou se na tomto objemu podílelo zpracování nahodilých těžeb ve výši 30,94 mil. m</a:t>
            </a:r>
            <a:r>
              <a:rPr lang="cs-CZ" baseline="30000" dirty="0"/>
              <a:t>3 </a:t>
            </a:r>
            <a:r>
              <a:rPr lang="cs-CZ" dirty="0">
                <a:hlinkClick r:id="rId2" tooltip="Dřevo - cena dřeva"/>
              </a:rPr>
              <a:t>dřeva</a:t>
            </a:r>
            <a:r>
              <a:rPr lang="cs-CZ" dirty="0"/>
              <a:t>. Podíl nahodilé těžby v </a:t>
            </a:r>
            <a:r>
              <a:rPr lang="cs-CZ" dirty="0">
                <a:hlinkClick r:id="rId3" tooltip="Rok 2019"/>
              </a:rPr>
              <a:t>roce 2019</a:t>
            </a:r>
            <a:r>
              <a:rPr lang="cs-CZ" dirty="0"/>
              <a:t> činil 95 % a nadále tak došlo ke zhoršení výchozích podmínek pro plánovité lesní hospodaření.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64376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7979" y="620688"/>
            <a:ext cx="4244324" cy="367390"/>
          </a:xfrm>
        </p:spPr>
        <p:txBody>
          <a:bodyPr>
            <a:normAutofit fontScale="90000"/>
          </a:bodyPr>
          <a:lstStyle/>
          <a:p>
            <a:r>
              <a:rPr lang="cs-CZ" dirty="0"/>
              <a:t>Těžba 2000-2019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1430580" y="2086665"/>
          <a:ext cx="6066133" cy="3361055"/>
        </p:xfrm>
        <a:graphic>
          <a:graphicData uri="http://schemas.openxmlformats.org/drawingml/2006/table">
            <a:tbl>
              <a:tblPr/>
              <a:tblGrid>
                <a:gridCol w="1317145">
                  <a:extLst>
                    <a:ext uri="{9D8B030D-6E8A-4147-A177-3AD203B41FA5}">
                      <a16:colId xmlns:a16="http://schemas.microsoft.com/office/drawing/2014/main" val="929394017"/>
                    </a:ext>
                  </a:extLst>
                </a:gridCol>
                <a:gridCol w="653306">
                  <a:extLst>
                    <a:ext uri="{9D8B030D-6E8A-4147-A177-3AD203B41FA5}">
                      <a16:colId xmlns:a16="http://schemas.microsoft.com/office/drawing/2014/main" val="2107357108"/>
                    </a:ext>
                  </a:extLst>
                </a:gridCol>
                <a:gridCol w="600618">
                  <a:extLst>
                    <a:ext uri="{9D8B030D-6E8A-4147-A177-3AD203B41FA5}">
                      <a16:colId xmlns:a16="http://schemas.microsoft.com/office/drawing/2014/main" val="3117880197"/>
                    </a:ext>
                  </a:extLst>
                </a:gridCol>
                <a:gridCol w="611156">
                  <a:extLst>
                    <a:ext uri="{9D8B030D-6E8A-4147-A177-3AD203B41FA5}">
                      <a16:colId xmlns:a16="http://schemas.microsoft.com/office/drawing/2014/main" val="3039673968"/>
                    </a:ext>
                  </a:extLst>
                </a:gridCol>
                <a:gridCol w="611156">
                  <a:extLst>
                    <a:ext uri="{9D8B030D-6E8A-4147-A177-3AD203B41FA5}">
                      <a16:colId xmlns:a16="http://schemas.microsoft.com/office/drawing/2014/main" val="3744767002"/>
                    </a:ext>
                  </a:extLst>
                </a:gridCol>
                <a:gridCol w="621694">
                  <a:extLst>
                    <a:ext uri="{9D8B030D-6E8A-4147-A177-3AD203B41FA5}">
                      <a16:colId xmlns:a16="http://schemas.microsoft.com/office/drawing/2014/main" val="447540564"/>
                    </a:ext>
                  </a:extLst>
                </a:gridCol>
                <a:gridCol w="758676">
                  <a:extLst>
                    <a:ext uri="{9D8B030D-6E8A-4147-A177-3AD203B41FA5}">
                      <a16:colId xmlns:a16="http://schemas.microsoft.com/office/drawing/2014/main" val="2375540940"/>
                    </a:ext>
                  </a:extLst>
                </a:gridCol>
                <a:gridCol w="892382">
                  <a:extLst>
                    <a:ext uri="{9D8B030D-6E8A-4147-A177-3AD203B41FA5}">
                      <a16:colId xmlns:a16="http://schemas.microsoft.com/office/drawing/2014/main" val="1634809594"/>
                    </a:ext>
                  </a:extLst>
                </a:gridCol>
              </a:tblGrid>
              <a:tr h="243165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inherit"/>
                        </a:rPr>
                        <a:t>Těžba </a:t>
                      </a:r>
                      <a:r>
                        <a:rPr lang="cs-CZ" sz="1400" u="none" strike="noStrike">
                          <a:solidFill>
                            <a:srgbClr val="000000"/>
                          </a:solidFill>
                          <a:effectLst/>
                          <a:latin typeface="inherit"/>
                          <a:hlinkClick r:id="rId2" tooltip="Dřevo - cena dřeva"/>
                        </a:rPr>
                        <a:t>dřeva</a:t>
                      </a:r>
                      <a:endParaRPr lang="cs-CZ" sz="1400">
                        <a:effectLst/>
                        <a:latin typeface="inherit"/>
                      </a:endParaRP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inherit"/>
                        </a:rPr>
                        <a:t>t. j.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effectLst/>
                          <a:latin typeface="inherit"/>
                        </a:rPr>
                        <a:t>2000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effectLst/>
                          <a:latin typeface="inherit"/>
                        </a:rPr>
                        <a:t>2010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effectLst/>
                          <a:latin typeface="inherit"/>
                        </a:rPr>
                        <a:t>2015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effectLst/>
                          <a:latin typeface="inherit"/>
                        </a:rPr>
                        <a:t>2017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effectLst/>
                          <a:latin typeface="inherit"/>
                        </a:rPr>
                        <a:t>2018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u="none" strike="noStrike">
                          <a:solidFill>
                            <a:srgbClr val="000000"/>
                          </a:solidFill>
                          <a:effectLst/>
                          <a:latin typeface="inherit"/>
                          <a:hlinkClick r:id="rId3" tooltip="Rok 2019"/>
                        </a:rPr>
                        <a:t>2019</a:t>
                      </a:r>
                      <a:endParaRPr lang="cs-CZ" sz="1400">
                        <a:effectLst/>
                        <a:latin typeface="inherit"/>
                      </a:endParaRP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409223"/>
                  </a:ext>
                </a:extLst>
              </a:tr>
              <a:tr h="552960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inherit"/>
                        </a:rPr>
                        <a:t>Jehličnatá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inherit"/>
                        </a:rPr>
                        <a:t>mil. m</a:t>
                      </a:r>
                      <a:r>
                        <a:rPr lang="cs-CZ" sz="1400" baseline="30000">
                          <a:effectLst/>
                          <a:latin typeface="inherit"/>
                        </a:rPr>
                        <a:t>3</a:t>
                      </a:r>
                      <a:endParaRPr lang="cs-CZ" sz="1400">
                        <a:effectLst/>
                        <a:latin typeface="inherit"/>
                      </a:endParaRP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effectLst/>
                          <a:latin typeface="inherit"/>
                        </a:rPr>
                        <a:t>12,85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effectLst/>
                          <a:latin typeface="inherit"/>
                        </a:rPr>
                        <a:t> 15,07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effectLst/>
                          <a:latin typeface="inherit"/>
                        </a:rPr>
                        <a:t>14,38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effectLst/>
                          <a:latin typeface="inherit"/>
                        </a:rPr>
                        <a:t>17,74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effectLst/>
                          <a:latin typeface="inherit"/>
                        </a:rPr>
                        <a:t>24,21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31,31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533461"/>
                  </a:ext>
                </a:extLst>
              </a:tr>
              <a:tr h="552960"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inherit"/>
                        </a:rPr>
                        <a:t>Listnatá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dirty="0">
                        <a:effectLst/>
                        <a:latin typeface="inherit"/>
                      </a:endParaRP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 1,59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1,67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1,78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1,65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1,48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999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  <a:latin typeface="inherit"/>
                        </a:rPr>
                        <a:t>1,27</a:t>
                      </a:r>
                    </a:p>
                    <a:p>
                      <a:endParaRPr lang="cs-CZ" sz="1400" dirty="0"/>
                    </a:p>
                  </a:txBody>
                  <a:tcPr marL="70224" marR="70224" marT="35112" marB="35112">
                    <a:lnL>
                      <a:noFill/>
                    </a:lnL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67606284"/>
                  </a:ext>
                </a:extLst>
              </a:tr>
              <a:tr h="522315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latin typeface="inherit"/>
                        </a:rPr>
                        <a:t>Celkem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dirty="0">
                        <a:effectLst/>
                        <a:latin typeface="inherit"/>
                      </a:endParaRP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 14,44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16,74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16,16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19,39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25,69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999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  <a:latin typeface="inherit"/>
                        </a:rPr>
                        <a:t>32,58</a:t>
                      </a:r>
                    </a:p>
                    <a:p>
                      <a:endParaRPr lang="cs-CZ" sz="1400" dirty="0"/>
                    </a:p>
                  </a:txBody>
                  <a:tcPr marL="70224" marR="70224" marT="35112" marB="35112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74778094"/>
                  </a:ext>
                </a:extLst>
              </a:tr>
              <a:tr h="699368">
                <a:tc>
                  <a:txBody>
                    <a:bodyPr/>
                    <a:lstStyle/>
                    <a:p>
                      <a:pPr marL="0" marR="0" lvl="0" indent="0" algn="l" defTabSz="8999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  <a:latin typeface="inherit"/>
                        </a:rPr>
                        <a:t>Celkem na 1 obyvatele/m</a:t>
                      </a:r>
                      <a:r>
                        <a:rPr lang="cs-CZ" sz="1400" baseline="30000" dirty="0">
                          <a:effectLst/>
                          <a:latin typeface="inherit"/>
                        </a:rPr>
                        <a:t>3</a:t>
                      </a:r>
                      <a:endParaRPr lang="cs-CZ" sz="1400" dirty="0">
                        <a:effectLst/>
                        <a:latin typeface="inherit"/>
                      </a:endParaRPr>
                    </a:p>
                    <a:p>
                      <a:endParaRPr lang="cs-CZ" sz="1400" dirty="0">
                        <a:effectLst/>
                        <a:latin typeface="inherit"/>
                      </a:endParaRP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latin typeface="inherit"/>
                        </a:rPr>
                        <a:t>m</a:t>
                      </a:r>
                      <a:r>
                        <a:rPr lang="cs-CZ" sz="1400" baseline="30000" dirty="0">
                          <a:effectLst/>
                          <a:latin typeface="inherit"/>
                        </a:rPr>
                        <a:t>3</a:t>
                      </a:r>
                      <a:endParaRPr lang="cs-CZ" sz="1400" dirty="0">
                        <a:effectLst/>
                        <a:latin typeface="inherit"/>
                      </a:endParaRP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1,41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 1,59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1,53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1,83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effectLst/>
                          <a:latin typeface="inherit"/>
                        </a:rPr>
                        <a:t>2,42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effectLst/>
                          <a:latin typeface="inherit"/>
                        </a:rPr>
                        <a:t>3,05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22986"/>
                  </a:ext>
                </a:extLst>
              </a:tr>
              <a:tr h="790287">
                <a:tc>
                  <a:txBody>
                    <a:bodyPr/>
                    <a:lstStyle/>
                    <a:p>
                      <a:r>
                        <a:rPr lang="pl-PL" sz="1400">
                          <a:effectLst/>
                          <a:latin typeface="inherit"/>
                        </a:rPr>
                        <a:t>Na 1 ha lesních pozemků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dirty="0">
                        <a:effectLst/>
                        <a:latin typeface="inherit"/>
                      </a:endParaRP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 5,48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6,30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6,06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7,26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effectLst/>
                          <a:latin typeface="inherit"/>
                        </a:rPr>
                        <a:t>9,61</a:t>
                      </a:r>
                    </a:p>
                  </a:txBody>
                  <a:tcPr marL="14630" marR="14630" marT="14630" marB="1463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999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  <a:latin typeface="inherit"/>
                        </a:rPr>
                        <a:t>12,18</a:t>
                      </a:r>
                    </a:p>
                    <a:p>
                      <a:endParaRPr lang="cs-CZ" sz="1400" dirty="0"/>
                    </a:p>
                  </a:txBody>
                  <a:tcPr marL="70224" marR="70224" marT="35112" marB="35112">
                    <a:lnL>
                      <a:noFill/>
                    </a:lnL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51199682"/>
                  </a:ext>
                </a:extLst>
              </a:tr>
            </a:tbl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30580" y="5890024"/>
            <a:ext cx="6066133" cy="339418"/>
          </a:xfrm>
          <a:prstGeom prst="rect">
            <a:avLst/>
          </a:prstGeom>
          <a:solidFill>
            <a:srgbClr val="FAFB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6777"/>
            <a:r>
              <a:rPr lang="cs-CZ" altLang="cs-CZ" sz="1103" b="1" dirty="0">
                <a:solidFill>
                  <a:srgbClr val="000000"/>
                </a:solidFill>
                <a:cs typeface="Arial" panose="020B0604020202020204" pitchFamily="34" charset="0"/>
              </a:rPr>
              <a:t>Těžba </a:t>
            </a:r>
            <a:r>
              <a:rPr lang="cs-CZ" altLang="cs-CZ" sz="1103" b="1" dirty="0">
                <a:solidFill>
                  <a:srgbClr val="000000"/>
                </a:solidFill>
                <a:latin typeface="inherit"/>
                <a:cs typeface="Arial" panose="020B0604020202020204" pitchFamily="34" charset="0"/>
                <a:hlinkClick r:id="rId2" tooltip="Dřevo - cena dřeva"/>
              </a:rPr>
              <a:t>dřeva</a:t>
            </a:r>
            <a:r>
              <a:rPr lang="cs-CZ" altLang="cs-CZ" sz="1103" b="1" dirty="0">
                <a:solidFill>
                  <a:srgbClr val="000000"/>
                </a:solidFill>
                <a:cs typeface="Arial" panose="020B0604020202020204" pitchFamily="34" charset="0"/>
              </a:rPr>
              <a:t> (mil. m</a:t>
            </a:r>
            <a:r>
              <a:rPr lang="cs-CZ" altLang="cs-CZ" sz="1103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cs-CZ" altLang="cs-CZ" sz="1103" b="1" dirty="0">
                <a:solidFill>
                  <a:srgbClr val="000000"/>
                </a:solidFill>
                <a:cs typeface="Arial" panose="020B0604020202020204" pitchFamily="34" charset="0"/>
              </a:rPr>
              <a:t>, m</a:t>
            </a:r>
            <a:r>
              <a:rPr lang="cs-CZ" altLang="cs-CZ" sz="1103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cs-CZ" altLang="cs-CZ" sz="1103" b="1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 sz="702" dirty="0"/>
          </a:p>
          <a:p>
            <a:pPr algn="just" defTabSz="916777"/>
            <a:r>
              <a:rPr lang="cs-CZ" altLang="cs-CZ" sz="1103" b="1" dirty="0">
                <a:solidFill>
                  <a:srgbClr val="000000"/>
                </a:solidFill>
                <a:latin typeface="inherit"/>
                <a:cs typeface="Arial" panose="020B0604020202020204" pitchFamily="34" charset="0"/>
              </a:rPr>
              <a:t>Poznámka: </a:t>
            </a:r>
            <a:r>
              <a:rPr lang="cs-CZ" altLang="cs-CZ" sz="1103" dirty="0">
                <a:solidFill>
                  <a:srgbClr val="000000"/>
                </a:solidFill>
                <a:latin typeface="inherit"/>
                <a:cs typeface="Arial" panose="020B0604020202020204" pitchFamily="34" charset="0"/>
              </a:rPr>
              <a:t>Údaje jsou udávány v m</a:t>
            </a:r>
            <a:r>
              <a:rPr lang="cs-CZ" altLang="cs-CZ" sz="1103" baseline="30000" dirty="0">
                <a:solidFill>
                  <a:srgbClr val="000000"/>
                </a:solidFill>
                <a:latin typeface="inherit"/>
                <a:cs typeface="Arial" panose="020B0604020202020204" pitchFamily="34" charset="0"/>
              </a:rPr>
              <a:t>3</a:t>
            </a:r>
            <a:r>
              <a:rPr lang="cs-CZ" altLang="cs-CZ" sz="1103" dirty="0">
                <a:solidFill>
                  <a:srgbClr val="000000"/>
                </a:solidFill>
                <a:latin typeface="inherit"/>
                <a:cs typeface="Arial" panose="020B0604020202020204" pitchFamily="34" charset="0"/>
              </a:rPr>
              <a:t> hroubí bez kůry.</a:t>
            </a:r>
            <a:endParaRPr lang="cs-CZ" altLang="cs-CZ" sz="1805" dirty="0"/>
          </a:p>
        </p:txBody>
      </p:sp>
    </p:spTree>
    <p:extLst>
      <p:ext uri="{BB962C8B-B14F-4D97-AF65-F5344CB8AC3E}">
        <p14:creationId xmlns:p14="http://schemas.microsoft.com/office/powerpoint/2010/main" val="29708196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Mapa půdního sucha 2019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33794" name="Picture 2" descr="Archiv map půdního such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72" y="2087568"/>
            <a:ext cx="6753327" cy="477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6747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Obilovina na polích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73" y="1600200"/>
            <a:ext cx="6760204" cy="4495800"/>
          </a:xfrm>
        </p:spPr>
      </p:pic>
      <p:sp>
        <p:nvSpPr>
          <p:cNvPr id="5" name="TextovéPole 4"/>
          <p:cNvSpPr txBox="1"/>
          <p:nvPr/>
        </p:nvSpPr>
        <p:spPr>
          <a:xfrm>
            <a:off x="5364088" y="638132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Jan Kopřiva leslist.cz</a:t>
            </a:r>
          </a:p>
        </p:txBody>
      </p:sp>
    </p:spTree>
    <p:extLst>
      <p:ext uri="{BB962C8B-B14F-4D97-AF65-F5344CB8AC3E}">
        <p14:creationId xmlns:p14="http://schemas.microsoft.com/office/powerpoint/2010/main" val="1857955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Vulkanická aktivita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1395193"/>
            <a:ext cx="6230625" cy="408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12648" y="5661248"/>
            <a:ext cx="8351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ru-RU" dirty="0" err="1"/>
              <a:t>Razovské</a:t>
            </a:r>
            <a:r>
              <a:rPr lang="cs-CZ" altLang="ru-RU" dirty="0"/>
              <a:t> tufity, vázané na erupci Velkého Roudného 1,4 mil let, výlev lávového proudu Chřibského lesa došlo k vyplnění </a:t>
            </a:r>
            <a:r>
              <a:rPr lang="cs-CZ" altLang="ru-RU" dirty="0" err="1"/>
              <a:t>staropleistocenního</a:t>
            </a:r>
            <a:r>
              <a:rPr lang="cs-CZ" altLang="ru-RU" dirty="0"/>
              <a:t> koryta Moravice  s následným vytvořením jezera</a:t>
            </a:r>
          </a:p>
        </p:txBody>
      </p:sp>
    </p:spTree>
    <p:extLst>
      <p:ext uri="{BB962C8B-B14F-4D97-AF65-F5344CB8AC3E}">
        <p14:creationId xmlns:p14="http://schemas.microsoft.com/office/powerpoint/2010/main" val="4062390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Ledovcová sedimentace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27622"/>
            <a:ext cx="6624736" cy="438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6237313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ru-RU" dirty="0" err="1"/>
              <a:t>Liptáňský</a:t>
            </a:r>
            <a:r>
              <a:rPr lang="cs-CZ" altLang="ru-RU" dirty="0"/>
              <a:t> bludný balvan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3050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Till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1" y="1412776"/>
            <a:ext cx="4578612" cy="503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364088" y="5805580"/>
            <a:ext cx="3635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 err="1"/>
              <a:t>till</a:t>
            </a:r>
            <a:r>
              <a:rPr lang="cs-CZ" dirty="0"/>
              <a:t> z období sálského zalednění </a:t>
            </a:r>
          </a:p>
          <a:p>
            <a:pPr>
              <a:defRPr/>
            </a:pPr>
            <a:r>
              <a:rPr lang="cs-CZ" dirty="0"/>
              <a:t>v odkryvu v Kravařích</a:t>
            </a:r>
          </a:p>
        </p:txBody>
      </p:sp>
    </p:spTree>
    <p:extLst>
      <p:ext uri="{BB962C8B-B14F-4D97-AF65-F5344CB8AC3E}">
        <p14:creationId xmlns:p14="http://schemas.microsoft.com/office/powerpoint/2010/main" val="235802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Eolická sedimentace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77" y="1412776"/>
            <a:ext cx="676519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44977" y="6111384"/>
            <a:ext cx="5641384" cy="64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Naváté písky v nivě Moravy PR Osypané břehy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84017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104</TotalTime>
  <Words>1603</Words>
  <Application>Microsoft Office PowerPoint</Application>
  <PresentationFormat>Předvádění na obrazovce (4:3)</PresentationFormat>
  <Paragraphs>362</Paragraphs>
  <Slides>57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4" baseType="lpstr">
      <vt:lpstr>Arial</vt:lpstr>
      <vt:lpstr>Calibri</vt:lpstr>
      <vt:lpstr>inherit</vt:lpstr>
      <vt:lpstr>Tw Cen MT</vt:lpstr>
      <vt:lpstr>Wingdings</vt:lpstr>
      <vt:lpstr>Wingdings 2</vt:lpstr>
      <vt:lpstr>Medián</vt:lpstr>
      <vt:lpstr>Nauka o krajině</vt:lpstr>
      <vt:lpstr>Historické etapy</vt:lpstr>
      <vt:lpstr>Epochy kvartéru</vt:lpstr>
      <vt:lpstr>Kvartér</vt:lpstr>
      <vt:lpstr>Říční terasy Vltavy v kvartéru</vt:lpstr>
      <vt:lpstr>Vulkanická aktivita</vt:lpstr>
      <vt:lpstr>Ledovcová sedimentace</vt:lpstr>
      <vt:lpstr>Till</vt:lpstr>
      <vt:lpstr>Eolická sedimentace</vt:lpstr>
      <vt:lpstr>Eolická sedimentace</vt:lpstr>
      <vt:lpstr>Historické doby</vt:lpstr>
      <vt:lpstr>Doba kamenná</vt:lpstr>
      <vt:lpstr>Doba kamenná</vt:lpstr>
      <vt:lpstr>Doba kamenná</vt:lpstr>
      <vt:lpstr>Geochronologie pravěku</vt:lpstr>
      <vt:lpstr>Prezentace aplikace PowerPoint</vt:lpstr>
      <vt:lpstr>Prezentace aplikace PowerPoint</vt:lpstr>
      <vt:lpstr>Geochronologie pravěku</vt:lpstr>
      <vt:lpstr>Doba bronzová</vt:lpstr>
      <vt:lpstr>Prezentace aplikace PowerPoint</vt:lpstr>
      <vt:lpstr>Geochronologie</vt:lpstr>
      <vt:lpstr>Prezentace aplikace PowerPoint</vt:lpstr>
      <vt:lpstr>Doba římská a stěhování národů</vt:lpstr>
      <vt:lpstr>Středověk hradní uspořádání</vt:lpstr>
      <vt:lpstr>Středověk-plužiny, vesnice</vt:lpstr>
      <vt:lpstr>Středověk – vesnice půdorys</vt:lpstr>
      <vt:lpstr>Středověk – vesnice půdorys</vt:lpstr>
      <vt:lpstr>Středověk pozdní – vesnice půdorys</vt:lpstr>
      <vt:lpstr>Zásadní rozhodnutí</vt:lpstr>
      <vt:lpstr>Rybníky a jejich dominance v krajině 16. a 17. století</vt:lpstr>
      <vt:lpstr>Prezentace aplikace PowerPoint</vt:lpstr>
      <vt:lpstr>Prezentace aplikace PowerPoint</vt:lpstr>
      <vt:lpstr>Brno, 1838  </vt:lpstr>
      <vt:lpstr>Rybníky 1836-1854</vt:lpstr>
      <vt:lpstr>Regulace toku Svratky, 1876</vt:lpstr>
      <vt:lpstr>Prezentace aplikace PowerPoint</vt:lpstr>
      <vt:lpstr>Krajina Brněnska 1836-1841</vt:lpstr>
      <vt:lpstr>Krajina Brněnska 1876-1877</vt:lpstr>
      <vt:lpstr>Jeseníky – Šerák 1885</vt:lpstr>
      <vt:lpstr>Jeseníky - Švýcárna 1885</vt:lpstr>
      <vt:lpstr>Antropické ovlivnění povrchu</vt:lpstr>
      <vt:lpstr>Sekyra V. obyvatelstvo v Čes. zemích </vt:lpstr>
      <vt:lpstr>Výkaz výměr</vt:lpstr>
      <vt:lpstr>Prezentace aplikace PowerPoint</vt:lpstr>
      <vt:lpstr>Komunikace</vt:lpstr>
      <vt:lpstr>Komunikace</vt:lpstr>
      <vt:lpstr>Dálnice D1</vt:lpstr>
      <vt:lpstr>Prezentace aplikace PowerPoint</vt:lpstr>
      <vt:lpstr>Prezentace aplikace PowerPoint</vt:lpstr>
      <vt:lpstr>Moderní železniční tunel u Ejpovic</vt:lpstr>
      <vt:lpstr>Modernizace železnic</vt:lpstr>
      <vt:lpstr>Kalamita v lesích</vt:lpstr>
      <vt:lpstr>Kalamitní těžba</vt:lpstr>
      <vt:lpstr>Rok 2019 ve znamení těžby dřeva v lesích</vt:lpstr>
      <vt:lpstr>Těžba 2000-2019</vt:lpstr>
      <vt:lpstr>Mapa půdního sucha 2019</vt:lpstr>
      <vt:lpstr>Obilovina na polích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Půda a Biota</dc:title>
  <dc:creator>Peter</dc:creator>
  <cp:lastModifiedBy>Peter Mackovčin</cp:lastModifiedBy>
  <cp:revision>13</cp:revision>
  <dcterms:created xsi:type="dcterms:W3CDTF">2021-09-19T10:34:17Z</dcterms:created>
  <dcterms:modified xsi:type="dcterms:W3CDTF">2023-10-02T14:56:59Z</dcterms:modified>
</cp:coreProperties>
</file>