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37" d="100"/>
          <a:sy n="37" d="100"/>
        </p:scale>
        <p:origin x="44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985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4500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97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07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96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31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834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15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628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583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5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9E808C-32AF-4E2D-979E-E31E07ED93C4}" type="datetimeFigureOut">
              <a:rPr lang="cs-CZ" smtClean="0"/>
              <a:t>27.11.2023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8B657D8-647D-4C6E-92C8-1880BB025847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76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lpguide.org/articles/relationships-communication/nonverbal-communication.htm" TargetMode="External"/><Relationship Id="rId2" Type="http://schemas.openxmlformats.org/officeDocument/2006/relationships/hyperlink" Target="https://www.britannica.com/topic/nonverbal-communic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818C2D-B968-B186-A26C-C11DA04C08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/>
              <a:t>Nonverbal</a:t>
            </a:r>
            <a:r>
              <a:rPr lang="cs-CZ" dirty="0"/>
              <a:t> </a:t>
            </a:r>
            <a:r>
              <a:rPr lang="cs-CZ" dirty="0" err="1"/>
              <a:t>Communication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27959E9-9D61-479D-BF3A-997579111C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Anna Cvachová (525953)</a:t>
            </a:r>
          </a:p>
        </p:txBody>
      </p:sp>
    </p:spTree>
    <p:extLst>
      <p:ext uri="{BB962C8B-B14F-4D97-AF65-F5344CB8AC3E}">
        <p14:creationId xmlns:p14="http://schemas.microsoft.com/office/powerpoint/2010/main" val="1837547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651C8-FE5B-1169-1FC2-1DE17AB04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Nonverbal</a:t>
            </a:r>
            <a:r>
              <a:rPr lang="cs-CZ" dirty="0"/>
              <a:t> </a:t>
            </a:r>
            <a:r>
              <a:rPr lang="cs-CZ" dirty="0" err="1"/>
              <a:t>Communication</a:t>
            </a:r>
            <a:r>
              <a:rPr lang="cs-CZ" dirty="0"/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D78FFD-D3E5-DEA9-6F55-2BF4EF59D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b="1" dirty="0"/>
              <a:t> = </a:t>
            </a:r>
            <a:r>
              <a:rPr lang="en-US" b="1" dirty="0"/>
              <a:t>transfer of information from one person to another without the use of words or spoken language</a:t>
            </a:r>
            <a:r>
              <a:rPr lang="cs-CZ" dirty="0"/>
              <a:t> (Akre, 2023)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It</a:t>
            </a:r>
            <a:r>
              <a:rPr lang="cs-CZ" b="1" dirty="0"/>
              <a:t> </a:t>
            </a:r>
            <a:r>
              <a:rPr lang="en-GB" b="1" dirty="0"/>
              <a:t>occ</a:t>
            </a:r>
            <a:r>
              <a:rPr lang="cs-CZ" b="1" dirty="0"/>
              <a:t>ur</a:t>
            </a:r>
            <a:r>
              <a:rPr lang="en-GB" b="1" dirty="0"/>
              <a:t>s in different ways</a:t>
            </a:r>
            <a:r>
              <a:rPr lang="en-GB" dirty="0"/>
              <a:t>:</a:t>
            </a:r>
            <a:endParaRPr lang="cs-CZ" dirty="0"/>
          </a:p>
          <a:p>
            <a:pPr lvl="1"/>
            <a:r>
              <a:rPr lang="cs-CZ" sz="2000" dirty="0" err="1"/>
              <a:t>Facial</a:t>
            </a:r>
            <a:r>
              <a:rPr lang="cs-CZ" sz="2000" dirty="0"/>
              <a:t> </a:t>
            </a:r>
            <a:r>
              <a:rPr lang="cs-CZ" sz="2000" dirty="0" err="1"/>
              <a:t>expressions</a:t>
            </a:r>
            <a:endParaRPr lang="cs-CZ" sz="2000" dirty="0"/>
          </a:p>
          <a:p>
            <a:pPr lvl="1"/>
            <a:r>
              <a:rPr lang="cs-CZ" sz="2000" dirty="0"/>
              <a:t>Body </a:t>
            </a:r>
            <a:r>
              <a:rPr lang="cs-CZ" sz="2000" dirty="0" err="1"/>
              <a:t>posture</a:t>
            </a:r>
            <a:r>
              <a:rPr lang="cs-CZ" sz="2000" dirty="0"/>
              <a:t> and body </a:t>
            </a:r>
            <a:r>
              <a:rPr lang="cs-CZ" sz="2000" dirty="0" err="1"/>
              <a:t>position</a:t>
            </a:r>
            <a:r>
              <a:rPr lang="cs-CZ" sz="2000" dirty="0"/>
              <a:t> </a:t>
            </a:r>
          </a:p>
          <a:p>
            <a:pPr lvl="1"/>
            <a:r>
              <a:rPr lang="cs-CZ" sz="2000" dirty="0" err="1"/>
              <a:t>Gestures</a:t>
            </a:r>
            <a:endParaRPr lang="cs-CZ" sz="2000" dirty="0"/>
          </a:p>
          <a:p>
            <a:pPr lvl="1"/>
            <a:r>
              <a:rPr lang="cs-CZ" sz="2000" dirty="0" err="1"/>
              <a:t>Eye</a:t>
            </a:r>
            <a:r>
              <a:rPr lang="cs-CZ" sz="2000" dirty="0"/>
              <a:t> </a:t>
            </a:r>
            <a:r>
              <a:rPr lang="cs-CZ" sz="2000" dirty="0" err="1"/>
              <a:t>contact</a:t>
            </a:r>
            <a:endParaRPr lang="cs-CZ" sz="2000" dirty="0"/>
          </a:p>
          <a:p>
            <a:pPr lvl="1"/>
            <a:r>
              <a:rPr lang="cs-CZ" sz="2000" dirty="0" err="1"/>
              <a:t>Touch</a:t>
            </a:r>
            <a:r>
              <a:rPr lang="cs-CZ" sz="2000" dirty="0"/>
              <a:t> </a:t>
            </a:r>
          </a:p>
          <a:p>
            <a:pPr lvl="1"/>
            <a:r>
              <a:rPr lang="cs-CZ" sz="2000" dirty="0" err="1"/>
              <a:t>Space</a:t>
            </a:r>
            <a:endParaRPr lang="cs-CZ" sz="2000" dirty="0"/>
          </a:p>
          <a:p>
            <a:pPr lvl="1"/>
            <a:r>
              <a:rPr lang="cs-CZ" sz="2000" dirty="0" err="1"/>
              <a:t>Voice</a:t>
            </a:r>
            <a:r>
              <a:rPr lang="cs-CZ" sz="2000" dirty="0"/>
              <a:t> (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way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say</a:t>
            </a:r>
            <a:r>
              <a:rPr lang="cs-CZ" sz="2000" dirty="0"/>
              <a:t> </a:t>
            </a:r>
            <a:r>
              <a:rPr lang="cs-CZ" sz="2000" dirty="0" err="1"/>
              <a:t>things</a:t>
            </a:r>
            <a:r>
              <a:rPr lang="cs-CZ" sz="2000" dirty="0"/>
              <a:t>)</a:t>
            </a:r>
          </a:p>
          <a:p>
            <a:pPr marL="201168" lvl="1" indent="0">
              <a:buNone/>
            </a:pPr>
            <a:r>
              <a:rPr lang="cs-CZ" sz="2000" dirty="0"/>
              <a:t>	(Smith, 2023)</a:t>
            </a:r>
          </a:p>
          <a:p>
            <a:pPr marL="201168" lvl="1" indent="0">
              <a:buNone/>
            </a:pPr>
            <a:endParaRPr lang="cs-CZ" sz="2000" b="1" dirty="0"/>
          </a:p>
          <a:p>
            <a:pPr marL="201168" lvl="1" indent="0">
              <a:buNone/>
            </a:pPr>
            <a:endParaRPr lang="cs-CZ" sz="2000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cs-CZ" sz="35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435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08C3C7-6809-B123-B57E-314CB32B3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Cultural</a:t>
            </a:r>
            <a:r>
              <a:rPr lang="cs-CZ" dirty="0"/>
              <a:t> </a:t>
            </a:r>
            <a:r>
              <a:rPr lang="cs-CZ" dirty="0" err="1"/>
              <a:t>Factors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23E047-B28B-558C-F073-B060FEB90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 „</a:t>
            </a:r>
            <a:r>
              <a:rPr lang="en-US" dirty="0"/>
              <a:t>Research demonstrates that </a:t>
            </a:r>
            <a:r>
              <a:rPr lang="en-US" b="1" dirty="0"/>
              <a:t>people produce and understand nonverbal communication signals related to facial expressions in a universally shared manner across cultures</a:t>
            </a:r>
            <a:r>
              <a:rPr lang="en-US" dirty="0"/>
              <a:t>. Thus, these signals do not appear to require learning, implying that there is an instinctive evolutionary origin to nonverbal communication involving facial expressions. </a:t>
            </a:r>
            <a:r>
              <a:rPr lang="en-US" b="1" dirty="0"/>
              <a:t>Many other components of nonverbal communication appear to be learned and may depend upon where an individual lives</a:t>
            </a:r>
            <a:r>
              <a:rPr lang="en-US" dirty="0"/>
              <a:t>.</a:t>
            </a:r>
            <a:r>
              <a:rPr lang="cs-CZ" dirty="0"/>
              <a:t> (Akre, 2023)</a:t>
            </a:r>
          </a:p>
          <a:p>
            <a:r>
              <a:rPr lang="cs-CZ" dirty="0"/>
              <a:t>→ </a:t>
            </a:r>
            <a:r>
              <a:rPr lang="cs-CZ" dirty="0" err="1"/>
              <a:t>first</a:t>
            </a:r>
            <a:r>
              <a:rPr lang="cs-CZ" dirty="0"/>
              <a:t> </a:t>
            </a:r>
            <a:r>
              <a:rPr lang="cs-CZ" dirty="0" err="1"/>
              <a:t>activity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2045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Obsah obrázku ruka, prst, palec, hřebík&#10;&#10;Popis byl vytvořen automaticky">
            <a:extLst>
              <a:ext uri="{FF2B5EF4-FFF2-40B4-BE49-F238E27FC236}">
                <a16:creationId xmlns:a16="http://schemas.microsoft.com/office/drawing/2014/main" id="{394ECF14-05CB-E793-BA10-73385DF104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0" t="11851" r="54936"/>
          <a:stretch/>
        </p:blipFill>
        <p:spPr>
          <a:xfrm>
            <a:off x="213464" y="609600"/>
            <a:ext cx="1357513" cy="2032000"/>
          </a:xfrm>
          <a:prstGeom prst="rect">
            <a:avLst/>
          </a:prstGeom>
        </p:spPr>
      </p:pic>
      <p:pic>
        <p:nvPicPr>
          <p:cNvPr id="9" name="Obrázek 8" descr="Obsah obrázku prst, černobílá, palec, osoba&#10;&#10;Popis byl vytvořen automaticky">
            <a:extLst>
              <a:ext uri="{FF2B5EF4-FFF2-40B4-BE49-F238E27FC236}">
                <a16:creationId xmlns:a16="http://schemas.microsoft.com/office/drawing/2014/main" id="{25324601-E75A-DC8F-D507-05F5282323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95" y="337229"/>
            <a:ext cx="1713131" cy="2576742"/>
          </a:xfrm>
          <a:prstGeom prst="rect">
            <a:avLst/>
          </a:prstGeom>
        </p:spPr>
      </p:pic>
      <p:pic>
        <p:nvPicPr>
          <p:cNvPr id="11" name="Obrázek 10" descr="Obsah obrázku osoba, prst, palec, zápěstí&#10;&#10;Popis byl vytvořen automaticky">
            <a:extLst>
              <a:ext uri="{FF2B5EF4-FFF2-40B4-BE49-F238E27FC236}">
                <a16:creationId xmlns:a16="http://schemas.microsoft.com/office/drawing/2014/main" id="{707B630B-D081-A3CA-A99F-3C3FA5EE16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2" r="11249"/>
          <a:stretch/>
        </p:blipFill>
        <p:spPr>
          <a:xfrm>
            <a:off x="9315766" y="369658"/>
            <a:ext cx="2624730" cy="2717800"/>
          </a:xfrm>
          <a:prstGeom prst="rect">
            <a:avLst/>
          </a:prstGeom>
        </p:spPr>
      </p:pic>
      <p:pic>
        <p:nvPicPr>
          <p:cNvPr id="13" name="Obrázek 12" descr="Obsah obrázku ruka, prst, palec, hřebík&#10;&#10;Popis byl vytvořen automaticky">
            <a:extLst>
              <a:ext uri="{FF2B5EF4-FFF2-40B4-BE49-F238E27FC236}">
                <a16:creationId xmlns:a16="http://schemas.microsoft.com/office/drawing/2014/main" id="{D8C5191E-AF04-D9F3-5D88-1DB8F10292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8" t="9630" r="11497"/>
          <a:stretch/>
        </p:blipFill>
        <p:spPr>
          <a:xfrm>
            <a:off x="601531" y="3567006"/>
            <a:ext cx="1659640" cy="2717800"/>
          </a:xfrm>
          <a:prstGeom prst="rect">
            <a:avLst/>
          </a:prstGeom>
        </p:spPr>
      </p:pic>
      <p:pic>
        <p:nvPicPr>
          <p:cNvPr id="15" name="Obrázek 14" descr="Obsah obrázku osoba, oblečení, Lidská tvář, Loket&#10;&#10;Popis byl vytvořen automaticky">
            <a:extLst>
              <a:ext uri="{FF2B5EF4-FFF2-40B4-BE49-F238E27FC236}">
                <a16:creationId xmlns:a16="http://schemas.microsoft.com/office/drawing/2014/main" id="{4EE0F2A9-E58A-F932-39B5-F714382ED9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50000" r="35834" b="1"/>
          <a:stretch/>
        </p:blipFill>
        <p:spPr>
          <a:xfrm>
            <a:off x="2947744" y="3722903"/>
            <a:ext cx="2859737" cy="2576742"/>
          </a:xfrm>
          <a:prstGeom prst="rect">
            <a:avLst/>
          </a:prstGeom>
        </p:spPr>
      </p:pic>
      <p:pic>
        <p:nvPicPr>
          <p:cNvPr id="17" name="Obrázek 16" descr="Obsah obrázku černobílá, ruka, prst, hřebík&#10;&#10;Popis byl vytvořen automaticky">
            <a:extLst>
              <a:ext uri="{FF2B5EF4-FFF2-40B4-BE49-F238E27FC236}">
                <a16:creationId xmlns:a16="http://schemas.microsoft.com/office/drawing/2014/main" id="{5FC1997F-001D-85A6-7508-E8913A3BCC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062" y="4430606"/>
            <a:ext cx="2788926" cy="1854200"/>
          </a:xfrm>
          <a:prstGeom prst="rect">
            <a:avLst/>
          </a:prstGeom>
        </p:spPr>
      </p:pic>
      <p:pic>
        <p:nvPicPr>
          <p:cNvPr id="19" name="Obrázek 18" descr="Obsah obrázku prst, osoba, palec, hřebík&#10;&#10;Popis byl vytvořen automaticky">
            <a:extLst>
              <a:ext uri="{FF2B5EF4-FFF2-40B4-BE49-F238E27FC236}">
                <a16:creationId xmlns:a16="http://schemas.microsoft.com/office/drawing/2014/main" id="{57289057-655C-0293-3B23-0789B04E9F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481" y="1079500"/>
            <a:ext cx="2477468" cy="1651000"/>
          </a:xfrm>
          <a:prstGeom prst="rect">
            <a:avLst/>
          </a:prstGeom>
        </p:spPr>
      </p:pic>
      <p:pic>
        <p:nvPicPr>
          <p:cNvPr id="21" name="Obrázek 20" descr="Obsah obrázku Lidská tvář, oblečení, osoba, zeď&#10;&#10;Popis byl vytvořen automaticky">
            <a:extLst>
              <a:ext uri="{FF2B5EF4-FFF2-40B4-BE49-F238E27FC236}">
                <a16:creationId xmlns:a16="http://schemas.microsoft.com/office/drawing/2014/main" id="{E3CC94F6-9A95-7CE9-0D83-FE941226DD5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2" t="22184" r="22407" b="22184"/>
          <a:stretch/>
        </p:blipFill>
        <p:spPr>
          <a:xfrm>
            <a:off x="7046215" y="3159935"/>
            <a:ext cx="1405069" cy="3124871"/>
          </a:xfrm>
          <a:prstGeom prst="rect">
            <a:avLst/>
          </a:prstGeom>
        </p:spPr>
      </p:pic>
      <p:sp>
        <p:nvSpPr>
          <p:cNvPr id="23" name="TextovéPole 22">
            <a:extLst>
              <a:ext uri="{FF2B5EF4-FFF2-40B4-BE49-F238E27FC236}">
                <a16:creationId xmlns:a16="http://schemas.microsoft.com/office/drawing/2014/main" id="{EEE4AF43-F60A-56DE-76AB-021541AC368E}"/>
              </a:ext>
            </a:extLst>
          </p:cNvPr>
          <p:cNvSpPr txBox="1"/>
          <p:nvPr/>
        </p:nvSpPr>
        <p:spPr>
          <a:xfrm>
            <a:off x="1200704" y="424934"/>
            <a:ext cx="564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9EA7439E-554A-8FBB-BB40-E4098454D037}"/>
              </a:ext>
            </a:extLst>
          </p:cNvPr>
          <p:cNvSpPr txBox="1"/>
          <p:nvPr/>
        </p:nvSpPr>
        <p:spPr>
          <a:xfrm>
            <a:off x="4527500" y="424933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2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86F6FD66-0282-2675-F484-058B9B7C46A8}"/>
              </a:ext>
            </a:extLst>
          </p:cNvPr>
          <p:cNvSpPr txBox="1"/>
          <p:nvPr/>
        </p:nvSpPr>
        <p:spPr>
          <a:xfrm>
            <a:off x="7806215" y="646668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3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EF7DCF22-3C9F-E55B-E364-CB1236AE1B6C}"/>
              </a:ext>
            </a:extLst>
          </p:cNvPr>
          <p:cNvSpPr txBox="1"/>
          <p:nvPr/>
        </p:nvSpPr>
        <p:spPr>
          <a:xfrm>
            <a:off x="5411449" y="3634004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6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CD3C6B17-2165-CD7A-CD5D-65DA3DC0CEFC}"/>
              </a:ext>
            </a:extLst>
          </p:cNvPr>
          <p:cNvSpPr txBox="1"/>
          <p:nvPr/>
        </p:nvSpPr>
        <p:spPr>
          <a:xfrm>
            <a:off x="2094760" y="3725739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5</a:t>
            </a:r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F3B16CB7-727A-B860-A88C-911D12682E50}"/>
              </a:ext>
            </a:extLst>
          </p:cNvPr>
          <p:cNvSpPr txBox="1"/>
          <p:nvPr/>
        </p:nvSpPr>
        <p:spPr>
          <a:xfrm>
            <a:off x="11396128" y="646668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4</a:t>
            </a: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B5A220CE-540B-1CF0-A1E3-BDA25FEE75FF}"/>
              </a:ext>
            </a:extLst>
          </p:cNvPr>
          <p:cNvSpPr txBox="1"/>
          <p:nvPr/>
        </p:nvSpPr>
        <p:spPr>
          <a:xfrm>
            <a:off x="8626657" y="3538237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7</a:t>
            </a:r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F733CC4E-98C7-C864-2A81-BD835F4AF119}"/>
              </a:ext>
            </a:extLst>
          </p:cNvPr>
          <p:cNvSpPr txBox="1"/>
          <p:nvPr/>
        </p:nvSpPr>
        <p:spPr>
          <a:xfrm>
            <a:off x="11429296" y="4086190"/>
            <a:ext cx="102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8</a:t>
            </a: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F735A89B-6135-A262-9B36-EEE9E9239A17}"/>
              </a:ext>
            </a:extLst>
          </p:cNvPr>
          <p:cNvSpPr txBox="1"/>
          <p:nvPr/>
        </p:nvSpPr>
        <p:spPr>
          <a:xfrm>
            <a:off x="10013648" y="6444556"/>
            <a:ext cx="4876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65000"/>
                  </a:schemeClr>
                </a:solidFill>
              </a:rPr>
              <a:t>source: pixabay.com</a:t>
            </a:r>
          </a:p>
        </p:txBody>
      </p:sp>
    </p:spTree>
    <p:extLst>
      <p:ext uri="{BB962C8B-B14F-4D97-AF65-F5344CB8AC3E}">
        <p14:creationId xmlns:p14="http://schemas.microsoft.com/office/powerpoint/2010/main" val="2807335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948E17-F7F4-3523-B16A-659839E59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Video „</a:t>
            </a:r>
            <a:r>
              <a:rPr lang="en-US" dirty="0"/>
              <a:t>The Definitions Of Hand Gestures Around The World</a:t>
            </a:r>
            <a:r>
              <a:rPr lang="cs-CZ" dirty="0"/>
              <a:t>“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13059B8-010A-A1CB-9A8F-D0867DAFF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https://www.youtube.com/watch?v=JCwyRn40fvk</a:t>
            </a:r>
          </a:p>
        </p:txBody>
      </p:sp>
    </p:spTree>
    <p:extLst>
      <p:ext uri="{BB962C8B-B14F-4D97-AF65-F5344CB8AC3E}">
        <p14:creationId xmlns:p14="http://schemas.microsoft.com/office/powerpoint/2010/main" val="169419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CC4CFC-8B4F-0305-726C-464FCC36E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References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BB4F9D-BD7D-2B0E-A801-3BD04F63B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Akre, K. (2023, </a:t>
            </a:r>
            <a:r>
              <a:rPr lang="cs-CZ" dirty="0" err="1"/>
              <a:t>October</a:t>
            </a:r>
            <a:r>
              <a:rPr lang="cs-CZ" dirty="0"/>
              <a:t> 10). </a:t>
            </a:r>
            <a:r>
              <a:rPr lang="cs-CZ" i="1" dirty="0" err="1"/>
              <a:t>nonverbal</a:t>
            </a:r>
            <a:r>
              <a:rPr lang="cs-CZ" i="1" dirty="0"/>
              <a:t> </a:t>
            </a:r>
            <a:r>
              <a:rPr lang="cs-CZ" i="1" dirty="0" err="1"/>
              <a:t>communication</a:t>
            </a:r>
            <a:r>
              <a:rPr lang="cs-CZ" dirty="0"/>
              <a:t>. </a:t>
            </a:r>
            <a:r>
              <a:rPr lang="cs-CZ" i="1" dirty="0" err="1"/>
              <a:t>Encyclopedia</a:t>
            </a:r>
            <a:r>
              <a:rPr lang="cs-CZ" i="1" dirty="0"/>
              <a:t> </a:t>
            </a:r>
            <a:r>
              <a:rPr lang="cs-CZ" i="1" dirty="0" err="1"/>
              <a:t>Britannica</a:t>
            </a:r>
            <a:r>
              <a:rPr lang="cs-CZ" dirty="0"/>
              <a:t>. </a:t>
            </a:r>
            <a:r>
              <a:rPr lang="cs-CZ" dirty="0">
                <a:hlinkClick r:id="rId2"/>
              </a:rPr>
              <a:t>https://www.britannica.com/topic/nonverbal-communication</a:t>
            </a:r>
            <a:endParaRPr lang="cs-CZ" dirty="0"/>
          </a:p>
          <a:p>
            <a:r>
              <a:rPr lang="en-US" dirty="0"/>
              <a:t>Smith, M. (2023, November 7). </a:t>
            </a:r>
            <a:r>
              <a:rPr lang="en-US" i="1" dirty="0"/>
              <a:t>Nonverbal Communication and Body Language</a:t>
            </a:r>
            <a:r>
              <a:rPr lang="en-US" dirty="0"/>
              <a:t>. HelpGuide.org. </a:t>
            </a:r>
            <a:r>
              <a:rPr lang="en-US" dirty="0">
                <a:hlinkClick r:id="rId3"/>
              </a:rPr>
              <a:t>https://www.helpguide.org/articles/relationships-communication/nonverbal-communication.htm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458089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Retrospek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</TotalTime>
  <Words>248</Words>
  <Application>Microsoft Office PowerPoint</Application>
  <PresentationFormat>Širokoúhlá obrazovka</PresentationFormat>
  <Paragraphs>33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Retrospektiva</vt:lpstr>
      <vt:lpstr>Nonverbal Communication</vt:lpstr>
      <vt:lpstr>What is Nonverbal Communication?</vt:lpstr>
      <vt:lpstr>Cultural Factors</vt:lpstr>
      <vt:lpstr>Prezentace aplikace PowerPoint</vt:lpstr>
      <vt:lpstr>Video „The Definitions Of Hand Gestures Around The World“</vt:lpstr>
      <vt:lpstr>References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Nonverbal Communication</dc:title>
  <dc:creator>Anna Cvachová</dc:creator>
  <cp:lastModifiedBy>Anna Cvachová</cp:lastModifiedBy>
  <cp:revision>5</cp:revision>
  <dcterms:created xsi:type="dcterms:W3CDTF">2023-11-27T15:59:53Z</dcterms:created>
  <dcterms:modified xsi:type="dcterms:W3CDTF">2023-11-27T18:00:35Z</dcterms:modified>
</cp:coreProperties>
</file>