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4861F2-6278-4216-BADF-5FD683B8ADDA}" v="29" dt="2023-11-26T18:44:38.9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ladimir Senfeld" userId="e52b4e6b24cec7da" providerId="LiveId" clId="{654861F2-6278-4216-BADF-5FD683B8ADDA}"/>
    <pc:docChg chg="undo custSel addSld modSld">
      <pc:chgData name="Vladimir Senfeld" userId="e52b4e6b24cec7da" providerId="LiveId" clId="{654861F2-6278-4216-BADF-5FD683B8ADDA}" dt="2023-11-26T18:45:31.337" v="189" actId="20577"/>
      <pc:docMkLst>
        <pc:docMk/>
      </pc:docMkLst>
      <pc:sldChg chg="addSp delSp modSp mod">
        <pc:chgData name="Vladimir Senfeld" userId="e52b4e6b24cec7da" providerId="LiveId" clId="{654861F2-6278-4216-BADF-5FD683B8ADDA}" dt="2023-11-26T18:44:38.927" v="184" actId="33987"/>
        <pc:sldMkLst>
          <pc:docMk/>
          <pc:sldMk cId="211638151" sldId="256"/>
        </pc:sldMkLst>
        <pc:spChg chg="mod">
          <ac:chgData name="Vladimir Senfeld" userId="e52b4e6b24cec7da" providerId="LiveId" clId="{654861F2-6278-4216-BADF-5FD683B8ADDA}" dt="2023-11-26T18:22:20.350" v="0" actId="122"/>
          <ac:spMkLst>
            <pc:docMk/>
            <pc:sldMk cId="211638151" sldId="256"/>
            <ac:spMk id="2" creationId="{D5FA5F49-9266-5754-F493-01B162B900ED}"/>
          </ac:spMkLst>
        </pc:spChg>
        <pc:spChg chg="add del mod">
          <ac:chgData name="Vladimir Senfeld" userId="e52b4e6b24cec7da" providerId="LiveId" clId="{654861F2-6278-4216-BADF-5FD683B8ADDA}" dt="2023-11-26T18:44:35.241" v="182" actId="20578"/>
          <ac:spMkLst>
            <pc:docMk/>
            <pc:sldMk cId="211638151" sldId="256"/>
            <ac:spMk id="3" creationId="{64613680-267A-1D55-4F89-0DC5ED302F12}"/>
          </ac:spMkLst>
        </pc:spChg>
        <pc:spChg chg="add del mod">
          <ac:chgData name="Vladimir Senfeld" userId="e52b4e6b24cec7da" providerId="LiveId" clId="{654861F2-6278-4216-BADF-5FD683B8ADDA}" dt="2023-11-26T18:44:38.927" v="184" actId="33987"/>
          <ac:spMkLst>
            <pc:docMk/>
            <pc:sldMk cId="211638151" sldId="256"/>
            <ac:spMk id="4" creationId="{3FE265D9-4F03-EED9-1695-F4C1506CA8EC}"/>
          </ac:spMkLst>
        </pc:spChg>
        <pc:spChg chg="add del">
          <ac:chgData name="Vladimir Senfeld" userId="e52b4e6b24cec7da" providerId="LiveId" clId="{654861F2-6278-4216-BADF-5FD683B8ADDA}" dt="2023-11-26T18:24:59.584" v="13"/>
          <ac:spMkLst>
            <pc:docMk/>
            <pc:sldMk cId="211638151" sldId="256"/>
            <ac:spMk id="5" creationId="{98C4AADC-18E8-EAC3-5966-A4B67514E650}"/>
          </ac:spMkLst>
        </pc:spChg>
        <pc:graphicFrameChg chg="add del mod">
          <ac:chgData name="Vladimir Senfeld" userId="e52b4e6b24cec7da" providerId="LiveId" clId="{654861F2-6278-4216-BADF-5FD683B8ADDA}" dt="2023-11-26T18:23:39.608" v="3" actId="12084"/>
          <ac:graphicFrameMkLst>
            <pc:docMk/>
            <pc:sldMk cId="211638151" sldId="256"/>
            <ac:graphicFrameMk id="4" creationId="{BE31003A-7982-A550-D9B6-08232063FCF3}"/>
          </ac:graphicFrameMkLst>
        </pc:graphicFrameChg>
      </pc:sldChg>
      <pc:sldChg chg="addSp delSp modSp new mod">
        <pc:chgData name="Vladimir Senfeld" userId="e52b4e6b24cec7da" providerId="LiveId" clId="{654861F2-6278-4216-BADF-5FD683B8ADDA}" dt="2023-11-26T18:44:51.156" v="187" actId="20577"/>
        <pc:sldMkLst>
          <pc:docMk/>
          <pc:sldMk cId="4286271252" sldId="257"/>
        </pc:sldMkLst>
        <pc:spChg chg="add mod">
          <ac:chgData name="Vladimir Senfeld" userId="e52b4e6b24cec7da" providerId="LiveId" clId="{654861F2-6278-4216-BADF-5FD683B8ADDA}" dt="2023-11-26T18:44:51.156" v="187" actId="20577"/>
          <ac:spMkLst>
            <pc:docMk/>
            <pc:sldMk cId="4286271252" sldId="257"/>
            <ac:spMk id="2" creationId="{3E3927D2-DDF4-0BF2-E33D-76D02F75C523}"/>
          </ac:spMkLst>
        </pc:spChg>
        <pc:spChg chg="add del mod">
          <ac:chgData name="Vladimir Senfeld" userId="e52b4e6b24cec7da" providerId="LiveId" clId="{654861F2-6278-4216-BADF-5FD683B8ADDA}" dt="2023-11-26T18:28:30.414" v="31"/>
          <ac:spMkLst>
            <pc:docMk/>
            <pc:sldMk cId="4286271252" sldId="257"/>
            <ac:spMk id="5" creationId="{0BAEC41E-A86E-ED56-C92C-28730D694C28}"/>
          </ac:spMkLst>
        </pc:spChg>
        <pc:picChg chg="add mod">
          <ac:chgData name="Vladimir Senfeld" userId="e52b4e6b24cec7da" providerId="LiveId" clId="{654861F2-6278-4216-BADF-5FD683B8ADDA}" dt="2023-11-26T18:27:41.175" v="25" actId="1076"/>
          <ac:picMkLst>
            <pc:docMk/>
            <pc:sldMk cId="4286271252" sldId="257"/>
            <ac:picMk id="4" creationId="{0E35231C-3CF9-C551-6D78-234287CFA7A3}"/>
          </ac:picMkLst>
        </pc:picChg>
      </pc:sldChg>
      <pc:sldChg chg="addSp delSp modSp new mod">
        <pc:chgData name="Vladimir Senfeld" userId="e52b4e6b24cec7da" providerId="LiveId" clId="{654861F2-6278-4216-BADF-5FD683B8ADDA}" dt="2023-11-26T18:29:41.242" v="49" actId="962"/>
        <pc:sldMkLst>
          <pc:docMk/>
          <pc:sldMk cId="2325904267" sldId="258"/>
        </pc:sldMkLst>
        <pc:spChg chg="add mod">
          <ac:chgData name="Vladimir Senfeld" userId="e52b4e6b24cec7da" providerId="LiveId" clId="{654861F2-6278-4216-BADF-5FD683B8ADDA}" dt="2023-11-26T18:28:51.819" v="33"/>
          <ac:spMkLst>
            <pc:docMk/>
            <pc:sldMk cId="2325904267" sldId="258"/>
            <ac:spMk id="2" creationId="{7419C470-FC35-30E5-7AFC-1E976F3A9FF7}"/>
          </ac:spMkLst>
        </pc:spChg>
        <pc:picChg chg="add del mod">
          <ac:chgData name="Vladimir Senfeld" userId="e52b4e6b24cec7da" providerId="LiveId" clId="{654861F2-6278-4216-BADF-5FD683B8ADDA}" dt="2023-11-26T18:29:10.019" v="38" actId="931"/>
          <ac:picMkLst>
            <pc:docMk/>
            <pc:sldMk cId="2325904267" sldId="258"/>
            <ac:picMk id="4" creationId="{0DFA71B0-F486-636F-34AA-48F042B3D742}"/>
          </ac:picMkLst>
        </pc:picChg>
        <pc:picChg chg="add mod">
          <ac:chgData name="Vladimir Senfeld" userId="e52b4e6b24cec7da" providerId="LiveId" clId="{654861F2-6278-4216-BADF-5FD683B8ADDA}" dt="2023-11-26T18:29:41.242" v="49" actId="962"/>
          <ac:picMkLst>
            <pc:docMk/>
            <pc:sldMk cId="2325904267" sldId="258"/>
            <ac:picMk id="6" creationId="{3174DE98-A12E-4F96-6316-8AE3021F8A2A}"/>
          </ac:picMkLst>
        </pc:picChg>
      </pc:sldChg>
      <pc:sldChg chg="addSp modSp new mod">
        <pc:chgData name="Vladimir Senfeld" userId="e52b4e6b24cec7da" providerId="LiveId" clId="{654861F2-6278-4216-BADF-5FD683B8ADDA}" dt="2023-11-26T18:45:31.337" v="189" actId="20577"/>
        <pc:sldMkLst>
          <pc:docMk/>
          <pc:sldMk cId="2713253270" sldId="259"/>
        </pc:sldMkLst>
        <pc:spChg chg="add mod">
          <ac:chgData name="Vladimir Senfeld" userId="e52b4e6b24cec7da" providerId="LiveId" clId="{654861F2-6278-4216-BADF-5FD683B8ADDA}" dt="2023-11-26T18:45:31.337" v="189" actId="20577"/>
          <ac:spMkLst>
            <pc:docMk/>
            <pc:sldMk cId="2713253270" sldId="259"/>
            <ac:spMk id="4" creationId="{4D3EBFF0-7973-6483-97A2-C97111F0DCF6}"/>
          </ac:spMkLst>
        </pc:spChg>
        <pc:picChg chg="add mod">
          <ac:chgData name="Vladimir Senfeld" userId="e52b4e6b24cec7da" providerId="LiveId" clId="{654861F2-6278-4216-BADF-5FD683B8ADDA}" dt="2023-11-26T18:31:25.918" v="57" actId="14100"/>
          <ac:picMkLst>
            <pc:docMk/>
            <pc:sldMk cId="2713253270" sldId="259"/>
            <ac:picMk id="3" creationId="{C662C692-AB84-AE5E-7E8D-1829C6F5BCFE}"/>
          </ac:picMkLst>
        </pc:picChg>
      </pc:sldChg>
      <pc:sldChg chg="addSp modSp new mod">
        <pc:chgData name="Vladimir Senfeld" userId="e52b4e6b24cec7da" providerId="LiveId" clId="{654861F2-6278-4216-BADF-5FD683B8ADDA}" dt="2023-11-26T18:36:14.703" v="113" actId="962"/>
        <pc:sldMkLst>
          <pc:docMk/>
          <pc:sldMk cId="4205146058" sldId="260"/>
        </pc:sldMkLst>
        <pc:spChg chg="add mod">
          <ac:chgData name="Vladimir Senfeld" userId="e52b4e6b24cec7da" providerId="LiveId" clId="{654861F2-6278-4216-BADF-5FD683B8ADDA}" dt="2023-11-26T18:33:26.727" v="93" actId="113"/>
          <ac:spMkLst>
            <pc:docMk/>
            <pc:sldMk cId="4205146058" sldId="260"/>
            <ac:spMk id="2" creationId="{D3D3F05C-5F2B-8445-D397-F6107AE578D0}"/>
          </ac:spMkLst>
        </pc:spChg>
        <pc:spChg chg="add mod">
          <ac:chgData name="Vladimir Senfeld" userId="e52b4e6b24cec7da" providerId="LiveId" clId="{654861F2-6278-4216-BADF-5FD683B8ADDA}" dt="2023-11-26T18:34:11.784" v="98" actId="20577"/>
          <ac:spMkLst>
            <pc:docMk/>
            <pc:sldMk cId="4205146058" sldId="260"/>
            <ac:spMk id="3" creationId="{2D47083B-DE75-D099-1E99-CCE01F23065A}"/>
          </ac:spMkLst>
        </pc:spChg>
        <pc:spChg chg="add mod">
          <ac:chgData name="Vladimir Senfeld" userId="e52b4e6b24cec7da" providerId="LiveId" clId="{654861F2-6278-4216-BADF-5FD683B8ADDA}" dt="2023-11-26T18:35:03.555" v="104" actId="20577"/>
          <ac:spMkLst>
            <pc:docMk/>
            <pc:sldMk cId="4205146058" sldId="260"/>
            <ac:spMk id="4" creationId="{752A2EE1-05D2-4A7F-4394-132ABD803C11}"/>
          </ac:spMkLst>
        </pc:spChg>
        <pc:picChg chg="add mod">
          <ac:chgData name="Vladimir Senfeld" userId="e52b4e6b24cec7da" providerId="LiveId" clId="{654861F2-6278-4216-BADF-5FD683B8ADDA}" dt="2023-11-26T18:36:14.703" v="113" actId="962"/>
          <ac:picMkLst>
            <pc:docMk/>
            <pc:sldMk cId="4205146058" sldId="260"/>
            <ac:picMk id="6" creationId="{F2245D64-80CA-893E-C685-1603594379D7}"/>
          </ac:picMkLst>
        </pc:picChg>
      </pc:sldChg>
      <pc:sldChg chg="addSp modSp new mod">
        <pc:chgData name="Vladimir Senfeld" userId="e52b4e6b24cec7da" providerId="LiveId" clId="{654861F2-6278-4216-BADF-5FD683B8ADDA}" dt="2023-11-26T18:42:39.940" v="180" actId="14100"/>
        <pc:sldMkLst>
          <pc:docMk/>
          <pc:sldMk cId="1576819345" sldId="261"/>
        </pc:sldMkLst>
        <pc:spChg chg="add mod">
          <ac:chgData name="Vladimir Senfeld" userId="e52b4e6b24cec7da" providerId="LiveId" clId="{654861F2-6278-4216-BADF-5FD683B8ADDA}" dt="2023-11-26T18:38:34.928" v="136" actId="20577"/>
          <ac:spMkLst>
            <pc:docMk/>
            <pc:sldMk cId="1576819345" sldId="261"/>
            <ac:spMk id="2" creationId="{4C28743E-A5DB-119C-4F8F-8C39CD28A450}"/>
          </ac:spMkLst>
        </pc:spChg>
        <pc:spChg chg="add mod">
          <ac:chgData name="Vladimir Senfeld" userId="e52b4e6b24cec7da" providerId="LiveId" clId="{654861F2-6278-4216-BADF-5FD683B8ADDA}" dt="2023-11-26T18:40:28.544" v="172" actId="20577"/>
          <ac:spMkLst>
            <pc:docMk/>
            <pc:sldMk cId="1576819345" sldId="261"/>
            <ac:spMk id="3" creationId="{52062552-D49C-0067-A571-C965476A8629}"/>
          </ac:spMkLst>
        </pc:spChg>
        <pc:picChg chg="add mod">
          <ac:chgData name="Vladimir Senfeld" userId="e52b4e6b24cec7da" providerId="LiveId" clId="{654861F2-6278-4216-BADF-5FD683B8ADDA}" dt="2023-11-26T18:42:39.940" v="180" actId="14100"/>
          <ac:picMkLst>
            <pc:docMk/>
            <pc:sldMk cId="1576819345" sldId="261"/>
            <ac:picMk id="5" creationId="{C2B0D2EC-C41F-9AE7-05F9-F61B057A657D}"/>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cs-CZ"/>
              <a:t>Kliknutím lze upravit styl.</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11/26/2023</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cs-CZ"/>
              <a:t>Kliknutím lze upravit styl.</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ncho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cs-CZ"/>
              <a:t>Kliknutím lze upravit styl.</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48A87A34-81AB-432B-8DAE-1953F412C126}" type="datetimeFigureOut">
              <a:rPr lang="en-US" dirty="0"/>
              <a:t>11/26/2023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cs-CZ"/>
              <a:t>Kliknutím lze upravit styl.</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11/26/2023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cs-CZ"/>
              <a:t>Kliknutím lze upravit styl.</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p:cNvSpPr>
            <a:spLocks noGrp="1"/>
          </p:cNvSpPr>
          <p:nvPr>
            <p:ph sz="half" idx="2"/>
          </p:nvPr>
        </p:nvSpPr>
        <p:spPr>
          <a:xfrm>
            <a:off x="1447191" y="2824269"/>
            <a:ext cx="4645152" cy="2644457"/>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p:cNvSpPr>
            <a:spLocks noGrp="1"/>
          </p:cNvSpPr>
          <p:nvPr>
            <p:ph sz="quarter" idx="4"/>
          </p:nvPr>
        </p:nvSpPr>
        <p:spPr>
          <a:xfrm>
            <a:off x="6412362" y="2821491"/>
            <a:ext cx="4645152" cy="2637371"/>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11/26/2023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11/26/2023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11/26/2023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cs-CZ"/>
              <a:t>Kliknutím lze upravit styl.</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48A87A34-81AB-432B-8DAE-1953F412C126}" type="datetimeFigureOut">
              <a:rPr lang="en-US" dirty="0"/>
              <a:t>11/26/2023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cs-CZ"/>
              <a:t>Kliknutím lze upravit styl.</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11/26/2023</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cs-CZ"/>
              <a:t>Kliknutím lze upravit styl.</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11/26/2023</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www.britannica.com/" TargetMode="External"/><Relationship Id="rId2" Type="http://schemas.openxmlformats.org/officeDocument/2006/relationships/hyperlink" Target="https://www.educationworld.com/" TargetMode="External"/><Relationship Id="rId1" Type="http://schemas.openxmlformats.org/officeDocument/2006/relationships/slideLayout" Target="../slideLayouts/slideLayout7.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5FA5F49-9266-5754-F493-01B162B900ED}"/>
              </a:ext>
            </a:extLst>
          </p:cNvPr>
          <p:cNvSpPr>
            <a:spLocks noGrp="1"/>
          </p:cNvSpPr>
          <p:nvPr>
            <p:ph type="ctrTitle"/>
          </p:nvPr>
        </p:nvSpPr>
        <p:spPr>
          <a:xfrm>
            <a:off x="2417779" y="802299"/>
            <a:ext cx="8637073" cy="977622"/>
          </a:xfrm>
        </p:spPr>
        <p:txBody>
          <a:bodyPr>
            <a:normAutofit/>
          </a:bodyPr>
          <a:lstStyle/>
          <a:p>
            <a:pPr algn="ctr"/>
            <a:r>
              <a:rPr lang="en-GB" sz="2000" dirty="0"/>
              <a:t>MY Lesson on stereotypes and how to introduce the topic to my class</a:t>
            </a:r>
            <a:endParaRPr lang="cs-CZ" sz="2000" dirty="0"/>
          </a:p>
        </p:txBody>
      </p:sp>
      <p:sp>
        <p:nvSpPr>
          <p:cNvPr id="3" name="Podnadpis 2">
            <a:extLst>
              <a:ext uri="{FF2B5EF4-FFF2-40B4-BE49-F238E27FC236}">
                <a16:creationId xmlns:a16="http://schemas.microsoft.com/office/drawing/2014/main" id="{64613680-267A-1D55-4F89-0DC5ED302F12}"/>
              </a:ext>
            </a:extLst>
          </p:cNvPr>
          <p:cNvSpPr>
            <a:spLocks noGrp="1"/>
          </p:cNvSpPr>
          <p:nvPr>
            <p:ph type="subTitle" idx="1"/>
          </p:nvPr>
        </p:nvSpPr>
        <p:spPr>
          <a:xfrm>
            <a:off x="2417780" y="2071396"/>
            <a:ext cx="8637072" cy="2437430"/>
          </a:xfrm>
        </p:spPr>
        <p:txBody>
          <a:bodyPr>
            <a:normAutofit fontScale="85000" lnSpcReduction="10000"/>
          </a:bodyPr>
          <a:lstStyle/>
          <a:p>
            <a:r>
              <a:rPr lang="en-GB" dirty="0"/>
              <a:t>What is a stereotype?</a:t>
            </a:r>
          </a:p>
          <a:p>
            <a:r>
              <a:rPr lang="en-GB" dirty="0"/>
              <a:t>Write the word stereotype on the chalkboard or chart. Ask students if they know what the word means. Write down the dictionary definition of the word. For example, Scholastic Childrens Dictionary defines the term this way:</a:t>
            </a:r>
          </a:p>
          <a:p>
            <a:endParaRPr lang="en-GB" dirty="0"/>
          </a:p>
          <a:p>
            <a:r>
              <a:rPr lang="en-GB" dirty="0"/>
              <a:t>An overly simple picture or opinion of a person, group, or thing. It is a stereotype to say all old people are forgetful. </a:t>
            </a:r>
            <a:endParaRPr lang="cs-CZ" dirty="0"/>
          </a:p>
        </p:txBody>
      </p:sp>
    </p:spTree>
    <p:extLst>
      <p:ext uri="{BB962C8B-B14F-4D97-AF65-F5344CB8AC3E}">
        <p14:creationId xmlns:p14="http://schemas.microsoft.com/office/powerpoint/2010/main" val="211638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a:extLst>
              <a:ext uri="{FF2B5EF4-FFF2-40B4-BE49-F238E27FC236}">
                <a16:creationId xmlns:a16="http://schemas.microsoft.com/office/drawing/2014/main" id="{3E3927D2-DDF4-0BF2-E33D-76D02F75C523}"/>
              </a:ext>
            </a:extLst>
          </p:cNvPr>
          <p:cNvSpPr txBox="1"/>
          <p:nvPr/>
        </p:nvSpPr>
        <p:spPr>
          <a:xfrm>
            <a:off x="1073020" y="606490"/>
            <a:ext cx="6354147" cy="3693319"/>
          </a:xfrm>
          <a:prstGeom prst="rect">
            <a:avLst/>
          </a:prstGeom>
          <a:noFill/>
        </p:spPr>
        <p:txBody>
          <a:bodyPr wrap="square" rtlCol="0">
            <a:spAutoFit/>
          </a:bodyPr>
          <a:lstStyle/>
          <a:p>
            <a:r>
              <a:rPr lang="en-GB" b="1" dirty="0"/>
              <a:t>Expand the lesson</a:t>
            </a:r>
          </a:p>
          <a:p>
            <a:r>
              <a:rPr lang="en-GB" dirty="0"/>
              <a:t>Write on the chalkboard or chart the following phrases:</a:t>
            </a:r>
          </a:p>
          <a:p>
            <a:endParaRPr lang="en-GB" dirty="0"/>
          </a:p>
          <a:p>
            <a:r>
              <a:rPr lang="en-GB" dirty="0"/>
              <a:t>    All old people are forgetful.</a:t>
            </a:r>
          </a:p>
          <a:p>
            <a:r>
              <a:rPr lang="en-GB" dirty="0"/>
              <a:t>    Men are better at math than women are.</a:t>
            </a:r>
          </a:p>
          <a:p>
            <a:r>
              <a:rPr lang="en-GB" dirty="0"/>
              <a:t>    African-American men are the best basketball players.</a:t>
            </a:r>
          </a:p>
          <a:p>
            <a:endParaRPr lang="en-GB" dirty="0"/>
          </a:p>
          <a:p>
            <a:r>
              <a:rPr lang="en-GB" dirty="0"/>
              <a:t>Give students a few moments to consider those phrases. Then ask them to share their reactions. Lead students to the conclusion that the statements are too general to be true; encourage them to recognize that it is unfair to make such sweeping statements. Help students make the connection between the phrases and the term stereotype.</a:t>
            </a:r>
            <a:endParaRPr lang="cs-CZ" dirty="0"/>
          </a:p>
        </p:txBody>
      </p:sp>
      <p:pic>
        <p:nvPicPr>
          <p:cNvPr id="4" name="Obrázek 3" descr="Obsah obrázku Grafika, Barevnost, grafický design, ilustrace&#10;&#10;Popis byl vytvořen automaticky">
            <a:extLst>
              <a:ext uri="{FF2B5EF4-FFF2-40B4-BE49-F238E27FC236}">
                <a16:creationId xmlns:a16="http://schemas.microsoft.com/office/drawing/2014/main" id="{0E35231C-3CF9-C551-6D78-234287CFA7A3}"/>
              </a:ext>
            </a:extLst>
          </p:cNvPr>
          <p:cNvPicPr>
            <a:picLocks noChangeAspect="1"/>
          </p:cNvPicPr>
          <p:nvPr/>
        </p:nvPicPr>
        <p:blipFill>
          <a:blip r:embed="rId2"/>
          <a:stretch>
            <a:fillRect/>
          </a:stretch>
        </p:blipFill>
        <p:spPr>
          <a:xfrm>
            <a:off x="7789116" y="349315"/>
            <a:ext cx="3955209" cy="4727510"/>
          </a:xfrm>
          <a:prstGeom prst="rect">
            <a:avLst/>
          </a:prstGeom>
        </p:spPr>
      </p:pic>
    </p:spTree>
    <p:extLst>
      <p:ext uri="{BB962C8B-B14F-4D97-AF65-F5344CB8AC3E}">
        <p14:creationId xmlns:p14="http://schemas.microsoft.com/office/powerpoint/2010/main" val="4286271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a:extLst>
              <a:ext uri="{FF2B5EF4-FFF2-40B4-BE49-F238E27FC236}">
                <a16:creationId xmlns:a16="http://schemas.microsoft.com/office/drawing/2014/main" id="{7419C470-FC35-30E5-7AFC-1E976F3A9FF7}"/>
              </a:ext>
            </a:extLst>
          </p:cNvPr>
          <p:cNvSpPr txBox="1"/>
          <p:nvPr/>
        </p:nvSpPr>
        <p:spPr>
          <a:xfrm>
            <a:off x="1007706" y="522514"/>
            <a:ext cx="6615404" cy="3139321"/>
          </a:xfrm>
          <a:prstGeom prst="rect">
            <a:avLst/>
          </a:prstGeom>
          <a:noFill/>
        </p:spPr>
        <p:txBody>
          <a:bodyPr wrap="square" rtlCol="0">
            <a:spAutoFit/>
          </a:bodyPr>
          <a:lstStyle/>
          <a:p>
            <a:r>
              <a:rPr lang="en-GB" dirty="0"/>
              <a:t>Have students return to their small brainstorming groups and ask them to come up with additional stereotypes they might have heard or thought about. Tell them keep a written record of the stereotypes they think of. When the flow of stereotype statements seems to be slowing down, ask students in each group to take a final look at their lists and mark with an asterisk 6-10 of the most interesting stereotypes. Bring the class back together so they can share their ideas. Each time a student shares a stereotype, hand that student a sentence strip so s/he can write the stereotype on a sentence strip. Instruct students to write large and bold; markers or crayons work best.</a:t>
            </a:r>
            <a:endParaRPr lang="cs-CZ" dirty="0"/>
          </a:p>
        </p:txBody>
      </p:sp>
      <p:pic>
        <p:nvPicPr>
          <p:cNvPr id="6" name="Obrázek 5" descr="Obsah obrázku text, grafický design, Grafika, Barevnost">
            <a:extLst>
              <a:ext uri="{FF2B5EF4-FFF2-40B4-BE49-F238E27FC236}">
                <a16:creationId xmlns:a16="http://schemas.microsoft.com/office/drawing/2014/main" id="{3174DE98-A12E-4F96-6316-8AE3021F8A2A}"/>
              </a:ext>
            </a:extLst>
          </p:cNvPr>
          <p:cNvPicPr>
            <a:picLocks noChangeAspect="1"/>
          </p:cNvPicPr>
          <p:nvPr/>
        </p:nvPicPr>
        <p:blipFill>
          <a:blip r:embed="rId2"/>
          <a:stretch>
            <a:fillRect/>
          </a:stretch>
        </p:blipFill>
        <p:spPr>
          <a:xfrm>
            <a:off x="7781926" y="742950"/>
            <a:ext cx="3762374" cy="4743450"/>
          </a:xfrm>
          <a:prstGeom prst="rect">
            <a:avLst/>
          </a:prstGeom>
        </p:spPr>
      </p:pic>
    </p:spTree>
    <p:extLst>
      <p:ext uri="{BB962C8B-B14F-4D97-AF65-F5344CB8AC3E}">
        <p14:creationId xmlns:p14="http://schemas.microsoft.com/office/powerpoint/2010/main" val="2325904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descr="Obsah obrázku kreslené, kresba, ilustrace&#10;&#10;Popis byl vytvořen automaticky">
            <a:extLst>
              <a:ext uri="{FF2B5EF4-FFF2-40B4-BE49-F238E27FC236}">
                <a16:creationId xmlns:a16="http://schemas.microsoft.com/office/drawing/2014/main" id="{C662C692-AB84-AE5E-7E8D-1829C6F5BCFE}"/>
              </a:ext>
            </a:extLst>
          </p:cNvPr>
          <p:cNvPicPr>
            <a:picLocks noChangeAspect="1"/>
          </p:cNvPicPr>
          <p:nvPr/>
        </p:nvPicPr>
        <p:blipFill>
          <a:blip r:embed="rId2"/>
          <a:stretch>
            <a:fillRect/>
          </a:stretch>
        </p:blipFill>
        <p:spPr>
          <a:xfrm>
            <a:off x="481321" y="1123950"/>
            <a:ext cx="5405129" cy="4410075"/>
          </a:xfrm>
          <a:prstGeom prst="rect">
            <a:avLst/>
          </a:prstGeom>
        </p:spPr>
      </p:pic>
      <p:sp>
        <p:nvSpPr>
          <p:cNvPr id="4" name="TextovéPole 3">
            <a:extLst>
              <a:ext uri="{FF2B5EF4-FFF2-40B4-BE49-F238E27FC236}">
                <a16:creationId xmlns:a16="http://schemas.microsoft.com/office/drawing/2014/main" id="{4D3EBFF0-7973-6483-97A2-C97111F0DCF6}"/>
              </a:ext>
            </a:extLst>
          </p:cNvPr>
          <p:cNvSpPr txBox="1"/>
          <p:nvPr/>
        </p:nvSpPr>
        <p:spPr>
          <a:xfrm>
            <a:off x="6672360" y="556607"/>
            <a:ext cx="4791075" cy="4801314"/>
          </a:xfrm>
          <a:prstGeom prst="rect">
            <a:avLst/>
          </a:prstGeom>
          <a:noFill/>
        </p:spPr>
        <p:txBody>
          <a:bodyPr wrap="square" rtlCol="0">
            <a:spAutoFit/>
          </a:bodyPr>
          <a:lstStyle/>
          <a:p>
            <a:r>
              <a:rPr lang="en-GB" b="1" dirty="0"/>
              <a:t>Some stereotypes that students might have thought of include:</a:t>
            </a:r>
          </a:p>
          <a:p>
            <a:endParaRPr lang="en-GB" b="1" dirty="0"/>
          </a:p>
          <a:p>
            <a:pPr>
              <a:buFont typeface="Arial" panose="020B0604020202020204" pitchFamily="34" charset="0"/>
              <a:buChar char="•"/>
            </a:pPr>
            <a:r>
              <a:rPr lang="en-GB" dirty="0"/>
              <a:t>Kids who are into computers are geeky.</a:t>
            </a:r>
          </a:p>
          <a:p>
            <a:pPr>
              <a:buFont typeface="Arial" panose="020B0604020202020204" pitchFamily="34" charset="0"/>
              <a:buChar char="•"/>
            </a:pPr>
            <a:r>
              <a:rPr lang="en-GB" dirty="0"/>
              <a:t>Young kids are noisy.</a:t>
            </a:r>
          </a:p>
          <a:p>
            <a:pPr>
              <a:buFont typeface="Arial" panose="020B0604020202020204" pitchFamily="34" charset="0"/>
              <a:buChar char="•"/>
            </a:pPr>
            <a:r>
              <a:rPr lang="en-GB" dirty="0"/>
              <a:t>People who wear glasses are smart.</a:t>
            </a:r>
          </a:p>
          <a:p>
            <a:pPr>
              <a:buFont typeface="Arial" panose="020B0604020202020204" pitchFamily="34" charset="0"/>
              <a:buChar char="•"/>
            </a:pPr>
            <a:r>
              <a:rPr lang="en-GB" dirty="0"/>
              <a:t>Poor people are lazy.</a:t>
            </a:r>
          </a:p>
          <a:p>
            <a:pPr>
              <a:buFont typeface="Arial" panose="020B0604020202020204" pitchFamily="34" charset="0"/>
              <a:buChar char="•"/>
            </a:pPr>
            <a:r>
              <a:rPr lang="en-GB" dirty="0"/>
              <a:t>Women are better cooks than men.</a:t>
            </a:r>
          </a:p>
          <a:p>
            <a:pPr>
              <a:buFont typeface="Arial" panose="020B0604020202020204" pitchFamily="34" charset="0"/>
              <a:buChar char="•"/>
            </a:pPr>
            <a:r>
              <a:rPr lang="en-GB" dirty="0"/>
              <a:t>Girls are not as athletic as boys.</a:t>
            </a:r>
          </a:p>
          <a:p>
            <a:pPr>
              <a:buFont typeface="Arial" panose="020B0604020202020204" pitchFamily="34" charset="0"/>
              <a:buChar char="•"/>
            </a:pPr>
            <a:r>
              <a:rPr lang="en-GB" dirty="0"/>
              <a:t>All politicians are crooks.</a:t>
            </a:r>
          </a:p>
          <a:p>
            <a:pPr>
              <a:buFont typeface="Arial" panose="020B0604020202020204" pitchFamily="34" charset="0"/>
              <a:buChar char="•"/>
            </a:pPr>
            <a:r>
              <a:rPr lang="en-GB" dirty="0"/>
              <a:t>Everyone believes in God.</a:t>
            </a:r>
          </a:p>
          <a:p>
            <a:pPr>
              <a:buFont typeface="Arial" panose="020B0604020202020204" pitchFamily="34" charset="0"/>
              <a:buChar char="•"/>
            </a:pPr>
            <a:r>
              <a:rPr lang="en-GB" dirty="0"/>
              <a:t>Indians live on reservations.</a:t>
            </a:r>
          </a:p>
          <a:p>
            <a:pPr>
              <a:buFont typeface="Arial" panose="020B0604020202020204" pitchFamily="34" charset="0"/>
              <a:buChar char="•"/>
            </a:pPr>
            <a:r>
              <a:rPr lang="en-GB" dirty="0"/>
              <a:t>All doctors are rich.</a:t>
            </a:r>
          </a:p>
          <a:p>
            <a:pPr>
              <a:buFont typeface="Arial" panose="020B0604020202020204" pitchFamily="34" charset="0"/>
              <a:buChar char="•"/>
            </a:pPr>
            <a:r>
              <a:rPr lang="en-GB" dirty="0"/>
              <a:t>All Americans like to watch baseball.</a:t>
            </a:r>
          </a:p>
          <a:p>
            <a:pPr>
              <a:buFont typeface="Arial" panose="020B0604020202020204" pitchFamily="34" charset="0"/>
              <a:buChar char="•"/>
            </a:pPr>
            <a:r>
              <a:rPr lang="en-GB" dirty="0"/>
              <a:t>All tall people are good basketball players.</a:t>
            </a:r>
          </a:p>
          <a:p>
            <a:endParaRPr lang="en-GB" dirty="0"/>
          </a:p>
          <a:p>
            <a:endParaRPr lang="cs-CZ" dirty="0"/>
          </a:p>
        </p:txBody>
      </p:sp>
    </p:spTree>
    <p:extLst>
      <p:ext uri="{BB962C8B-B14F-4D97-AF65-F5344CB8AC3E}">
        <p14:creationId xmlns:p14="http://schemas.microsoft.com/office/powerpoint/2010/main" val="2713253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a:extLst>
              <a:ext uri="{FF2B5EF4-FFF2-40B4-BE49-F238E27FC236}">
                <a16:creationId xmlns:a16="http://schemas.microsoft.com/office/drawing/2014/main" id="{D3D3F05C-5F2B-8445-D397-F6107AE578D0}"/>
              </a:ext>
            </a:extLst>
          </p:cNvPr>
          <p:cNvSpPr txBox="1"/>
          <p:nvPr/>
        </p:nvSpPr>
        <p:spPr>
          <a:xfrm>
            <a:off x="541176" y="391886"/>
            <a:ext cx="7007289" cy="1754326"/>
          </a:xfrm>
          <a:prstGeom prst="rect">
            <a:avLst/>
          </a:prstGeom>
          <a:noFill/>
        </p:spPr>
        <p:txBody>
          <a:bodyPr wrap="square" rtlCol="0">
            <a:spAutoFit/>
          </a:bodyPr>
          <a:lstStyle/>
          <a:p>
            <a:r>
              <a:rPr lang="en-GB" b="1" dirty="0"/>
              <a:t>BURSTING STEREOTYPE</a:t>
            </a:r>
          </a:p>
          <a:p>
            <a:r>
              <a:rPr lang="en-GB" dirty="0"/>
              <a:t>Call students holding sentence strips to come one at a time to the front of the classroom. Have each student read aloud the statement on his or her strip and hold the strip up for classmates to see. Hold up a balloon as the strip holder calls on classmates to refute the stereotype on the strip. Once satisfied that the stereotype has been blasted, pop the balloon.</a:t>
            </a:r>
            <a:endParaRPr lang="cs-CZ" dirty="0"/>
          </a:p>
        </p:txBody>
      </p:sp>
      <p:sp>
        <p:nvSpPr>
          <p:cNvPr id="3" name="TextovéPole 2">
            <a:extLst>
              <a:ext uri="{FF2B5EF4-FFF2-40B4-BE49-F238E27FC236}">
                <a16:creationId xmlns:a16="http://schemas.microsoft.com/office/drawing/2014/main" id="{2D47083B-DE75-D099-1E99-CCE01F23065A}"/>
              </a:ext>
            </a:extLst>
          </p:cNvPr>
          <p:cNvSpPr txBox="1"/>
          <p:nvPr/>
        </p:nvSpPr>
        <p:spPr>
          <a:xfrm>
            <a:off x="699796" y="2659224"/>
            <a:ext cx="6400800" cy="1292662"/>
          </a:xfrm>
          <a:prstGeom prst="rect">
            <a:avLst/>
          </a:prstGeom>
          <a:noFill/>
        </p:spPr>
        <p:txBody>
          <a:bodyPr wrap="square" rtlCol="0">
            <a:spAutoFit/>
          </a:bodyPr>
          <a:lstStyle/>
          <a:p>
            <a:r>
              <a:rPr lang="en-GB" sz="2400" b="1" dirty="0"/>
              <a:t>Winding up the lesson</a:t>
            </a:r>
          </a:p>
          <a:p>
            <a:r>
              <a:rPr lang="en-GB" dirty="0"/>
              <a:t>Ask students to share how they felt about the lesson. What did they learn? Were there times during the lesson when they felt angry or sad?</a:t>
            </a:r>
            <a:endParaRPr lang="cs-CZ" dirty="0"/>
          </a:p>
        </p:txBody>
      </p:sp>
      <p:sp>
        <p:nvSpPr>
          <p:cNvPr id="4" name="TextovéPole 3">
            <a:extLst>
              <a:ext uri="{FF2B5EF4-FFF2-40B4-BE49-F238E27FC236}">
                <a16:creationId xmlns:a16="http://schemas.microsoft.com/office/drawing/2014/main" id="{752A2EE1-05D2-4A7F-4394-132ABD803C11}"/>
              </a:ext>
            </a:extLst>
          </p:cNvPr>
          <p:cNvSpPr txBox="1"/>
          <p:nvPr/>
        </p:nvSpPr>
        <p:spPr>
          <a:xfrm>
            <a:off x="821094" y="4161453"/>
            <a:ext cx="6932645" cy="1292662"/>
          </a:xfrm>
          <a:prstGeom prst="rect">
            <a:avLst/>
          </a:prstGeom>
          <a:noFill/>
        </p:spPr>
        <p:txBody>
          <a:bodyPr wrap="square" rtlCol="0">
            <a:spAutoFit/>
          </a:bodyPr>
          <a:lstStyle/>
          <a:p>
            <a:r>
              <a:rPr lang="en-GB" sz="2400" b="1" dirty="0"/>
              <a:t>Assessment</a:t>
            </a:r>
            <a:endParaRPr lang="en-GB" dirty="0"/>
          </a:p>
          <a:p>
            <a:r>
              <a:rPr lang="en-GB" dirty="0"/>
              <a:t>Students will write a paragraph or two explaining what they learned from the activity. They should include specific examples of stereotypes and explain why they believe those stereotypes are wrong.</a:t>
            </a:r>
            <a:endParaRPr lang="cs-CZ" dirty="0"/>
          </a:p>
        </p:txBody>
      </p:sp>
      <p:pic>
        <p:nvPicPr>
          <p:cNvPr id="6" name="Obrázek 5" descr="Obsah obrázku text, míč, koule, kovové předměty">
            <a:extLst>
              <a:ext uri="{FF2B5EF4-FFF2-40B4-BE49-F238E27FC236}">
                <a16:creationId xmlns:a16="http://schemas.microsoft.com/office/drawing/2014/main" id="{F2245D64-80CA-893E-C685-1603594379D7}"/>
              </a:ext>
            </a:extLst>
          </p:cNvPr>
          <p:cNvPicPr>
            <a:picLocks noChangeAspect="1"/>
          </p:cNvPicPr>
          <p:nvPr/>
        </p:nvPicPr>
        <p:blipFill>
          <a:blip r:embed="rId2"/>
          <a:stretch>
            <a:fillRect/>
          </a:stretch>
        </p:blipFill>
        <p:spPr>
          <a:xfrm>
            <a:off x="7651102" y="570820"/>
            <a:ext cx="3999722" cy="3805237"/>
          </a:xfrm>
          <a:prstGeom prst="rect">
            <a:avLst/>
          </a:prstGeom>
        </p:spPr>
      </p:pic>
    </p:spTree>
    <p:extLst>
      <p:ext uri="{BB962C8B-B14F-4D97-AF65-F5344CB8AC3E}">
        <p14:creationId xmlns:p14="http://schemas.microsoft.com/office/powerpoint/2010/main" val="4205146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a:extLst>
              <a:ext uri="{FF2B5EF4-FFF2-40B4-BE49-F238E27FC236}">
                <a16:creationId xmlns:a16="http://schemas.microsoft.com/office/drawing/2014/main" id="{4C28743E-A5DB-119C-4F8F-8C39CD28A450}"/>
              </a:ext>
            </a:extLst>
          </p:cNvPr>
          <p:cNvSpPr txBox="1"/>
          <p:nvPr/>
        </p:nvSpPr>
        <p:spPr>
          <a:xfrm>
            <a:off x="914400" y="746449"/>
            <a:ext cx="7231224" cy="1754326"/>
          </a:xfrm>
          <a:prstGeom prst="rect">
            <a:avLst/>
          </a:prstGeom>
          <a:noFill/>
        </p:spPr>
        <p:txBody>
          <a:bodyPr wrap="square" rtlCol="0">
            <a:spAutoFit/>
          </a:bodyPr>
          <a:lstStyle/>
          <a:p>
            <a:r>
              <a:rPr lang="en-GB" b="1" dirty="0"/>
              <a:t>Objectives</a:t>
            </a:r>
          </a:p>
          <a:p>
            <a:r>
              <a:rPr lang="en-GB" dirty="0"/>
              <a:t>Students will:</a:t>
            </a:r>
          </a:p>
          <a:p>
            <a:r>
              <a:rPr lang="en-GB" dirty="0"/>
              <a:t>learn the meaning of the word stereotype.</a:t>
            </a:r>
          </a:p>
          <a:p>
            <a:r>
              <a:rPr lang="en-GB" dirty="0"/>
              <a:t>work in groups to come up with stereotype statements. discuss whether the statements are fair.</a:t>
            </a:r>
          </a:p>
          <a:p>
            <a:r>
              <a:rPr lang="en-GB" dirty="0"/>
              <a:t>write what they learned from the activity.</a:t>
            </a:r>
          </a:p>
        </p:txBody>
      </p:sp>
      <p:sp>
        <p:nvSpPr>
          <p:cNvPr id="3" name="TextovéPole 2">
            <a:extLst>
              <a:ext uri="{FF2B5EF4-FFF2-40B4-BE49-F238E27FC236}">
                <a16:creationId xmlns:a16="http://schemas.microsoft.com/office/drawing/2014/main" id="{52062552-D49C-0067-A571-C965476A8629}"/>
              </a:ext>
            </a:extLst>
          </p:cNvPr>
          <p:cNvSpPr txBox="1"/>
          <p:nvPr/>
        </p:nvSpPr>
        <p:spPr>
          <a:xfrm>
            <a:off x="914400" y="2929812"/>
            <a:ext cx="6578082" cy="2031325"/>
          </a:xfrm>
          <a:prstGeom prst="rect">
            <a:avLst/>
          </a:prstGeom>
          <a:noFill/>
        </p:spPr>
        <p:txBody>
          <a:bodyPr wrap="square" rtlCol="0">
            <a:spAutoFit/>
          </a:bodyPr>
          <a:lstStyle/>
          <a:p>
            <a:r>
              <a:rPr lang="en-GB" dirty="0"/>
              <a:t>Resources: </a:t>
            </a:r>
          </a:p>
          <a:p>
            <a:r>
              <a:rPr lang="en-GB" dirty="0">
                <a:hlinkClick r:id="rId2"/>
              </a:rPr>
              <a:t>https://</a:t>
            </a:r>
            <a:r>
              <a:rPr lang="en-GB" dirty="0" err="1">
                <a:hlinkClick r:id="rId2"/>
              </a:rPr>
              <a:t>www.educationworld.com</a:t>
            </a:r>
            <a:r>
              <a:rPr lang="en-GB" dirty="0">
                <a:hlinkClick r:id="rId2"/>
              </a:rPr>
              <a:t>/</a:t>
            </a:r>
            <a:endParaRPr lang="en-GB" dirty="0"/>
          </a:p>
          <a:p>
            <a:r>
              <a:rPr lang="en-GB" dirty="0">
                <a:hlinkClick r:id="rId3"/>
              </a:rPr>
              <a:t>https://</a:t>
            </a:r>
            <a:r>
              <a:rPr lang="en-GB" dirty="0" err="1">
                <a:hlinkClick r:id="rId3"/>
              </a:rPr>
              <a:t>www.britannica.com</a:t>
            </a:r>
            <a:r>
              <a:rPr lang="en-GB" dirty="0">
                <a:hlinkClick r:id="rId3"/>
              </a:rPr>
              <a:t>/</a:t>
            </a:r>
            <a:endParaRPr lang="en-GB" dirty="0"/>
          </a:p>
          <a:p>
            <a:r>
              <a:rPr lang="en-GB" dirty="0"/>
              <a:t>https://</a:t>
            </a:r>
            <a:r>
              <a:rPr lang="en-GB" dirty="0" err="1"/>
              <a:t>en.wikipedia.org</a:t>
            </a:r>
            <a:r>
              <a:rPr lang="en-GB" dirty="0"/>
              <a:t>/</a:t>
            </a:r>
          </a:p>
          <a:p>
            <a:endParaRPr lang="en-GB" dirty="0"/>
          </a:p>
          <a:p>
            <a:endParaRPr lang="en-GB" dirty="0"/>
          </a:p>
          <a:p>
            <a:endParaRPr lang="cs-CZ" dirty="0"/>
          </a:p>
        </p:txBody>
      </p:sp>
      <p:pic>
        <p:nvPicPr>
          <p:cNvPr id="5" name="Obrázek 4" descr="Obsah obrázku text, Lidská tvář, rukopis, osoba&#10;&#10;Popis byl vytvořen automaticky">
            <a:extLst>
              <a:ext uri="{FF2B5EF4-FFF2-40B4-BE49-F238E27FC236}">
                <a16:creationId xmlns:a16="http://schemas.microsoft.com/office/drawing/2014/main" id="{C2B0D2EC-C41F-9AE7-05F9-F61B057A657D}"/>
              </a:ext>
            </a:extLst>
          </p:cNvPr>
          <p:cNvPicPr>
            <a:picLocks noChangeAspect="1"/>
          </p:cNvPicPr>
          <p:nvPr/>
        </p:nvPicPr>
        <p:blipFill>
          <a:blip r:embed="rId4"/>
          <a:stretch>
            <a:fillRect/>
          </a:stretch>
        </p:blipFill>
        <p:spPr>
          <a:xfrm>
            <a:off x="5253135" y="2190749"/>
            <a:ext cx="5756987" cy="3426279"/>
          </a:xfrm>
          <a:prstGeom prst="rect">
            <a:avLst/>
          </a:prstGeom>
        </p:spPr>
      </p:pic>
    </p:spTree>
    <p:extLst>
      <p:ext uri="{BB962C8B-B14F-4D97-AF65-F5344CB8AC3E}">
        <p14:creationId xmlns:p14="http://schemas.microsoft.com/office/powerpoint/2010/main" val="1576819345"/>
      </p:ext>
    </p:extLst>
  </p:cSld>
  <p:clrMapOvr>
    <a:masterClrMapping/>
  </p:clrMapOvr>
</p:sld>
</file>

<file path=ppt/theme/theme1.xml><?xml version="1.0" encoding="utf-8"?>
<a:theme xmlns:a="http://schemas.openxmlformats.org/drawingml/2006/main" name="Galerie">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TM10001114[[fn=Galerie]]</Template>
  <TotalTime>25</TotalTime>
  <Words>601</Words>
  <Application>Microsoft Office PowerPoint</Application>
  <PresentationFormat>Širokoúhlá obrazovka</PresentationFormat>
  <Paragraphs>44</Paragraphs>
  <Slides>6</Slides>
  <Notes>0</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6</vt:i4>
      </vt:variant>
    </vt:vector>
  </HeadingPairs>
  <TitlesOfParts>
    <vt:vector size="9" baseType="lpstr">
      <vt:lpstr>Arial</vt:lpstr>
      <vt:lpstr>Gill Sans MT</vt:lpstr>
      <vt:lpstr>Galerie</vt:lpstr>
      <vt:lpstr>MY Lesson on stereotypes and how to introduce the topic to my class</vt:lpstr>
      <vt:lpstr>Prezentace aplikace PowerPoint</vt:lpstr>
      <vt:lpstr>Prezentace aplikace PowerPoint</vt:lpstr>
      <vt:lpstr>Prezentace aplikace PowerPoint</vt:lpstr>
      <vt:lpstr>Prezentace aplikace PowerPoint</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Lesson on stereotypes and how to introduce the topic to my class</dc:title>
  <dc:creator>Vladimir Senfeld</dc:creator>
  <cp:lastModifiedBy>Vladimir Senfeld</cp:lastModifiedBy>
  <cp:revision>1</cp:revision>
  <dcterms:created xsi:type="dcterms:W3CDTF">2023-11-26T18:17:15Z</dcterms:created>
  <dcterms:modified xsi:type="dcterms:W3CDTF">2023-11-26T18:46:33Z</dcterms:modified>
</cp:coreProperties>
</file>