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123" d="100"/>
          <a:sy n="123" d="100"/>
        </p:scale>
        <p:origin x="-128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FB977B66-0FBE-4977-8232-E5A6E070D60B}" type="datetimeFigureOut">
              <a:rPr lang="en-US" smtClean="0"/>
              <a:t>8/29/2024</a:t>
            </a:fld>
            <a:endParaRPr lang="en-US"/>
          </a:p>
        </p:txBody>
      </p:sp>
      <p:sp>
        <p:nvSpPr>
          <p:cNvPr id="2" name="Zástupný symbol pro zápatí 1"/>
          <p:cNvSpPr>
            <a:spLocks noGrp="1"/>
          </p:cNvSpPr>
          <p:nvPr>
            <p:ph type="ftr" sz="quarter" idx="11"/>
          </p:nvPr>
        </p:nvSpPr>
        <p:spPr/>
        <p:txBody>
          <a:bodyPr/>
          <a:lstStyle/>
          <a:p>
            <a:endParaRPr lang="en-US"/>
          </a:p>
        </p:txBody>
      </p:sp>
      <p:sp>
        <p:nvSpPr>
          <p:cNvPr id="15" name="Zástupný symbol pro číslo snímku 14"/>
          <p:cNvSpPr>
            <a:spLocks noGrp="1"/>
          </p:cNvSpPr>
          <p:nvPr>
            <p:ph type="sldNum" sz="quarter" idx="12"/>
          </p:nvPr>
        </p:nvSpPr>
        <p:spPr>
          <a:xfrm>
            <a:off x="8229600" y="6473952"/>
            <a:ext cx="758952" cy="246888"/>
          </a:xfrm>
        </p:spPr>
        <p:txBody>
          <a:bodyPr/>
          <a:lstStyle/>
          <a:p>
            <a:fld id="{7C90ADFF-3A8F-4641-9FF0-8F21D799671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FB977B66-0FBE-4977-8232-E5A6E070D60B}" type="datetimeFigureOut">
              <a:rPr lang="en-US" smtClean="0"/>
              <a:t>8/29/2024</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7C90ADFF-3A8F-4641-9FF0-8F21D79967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FB977B66-0FBE-4977-8232-E5A6E070D60B}" type="datetimeFigureOut">
              <a:rPr lang="en-US" smtClean="0"/>
              <a:t>8/29/2024</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7C90ADFF-3A8F-4641-9FF0-8F21D799671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FB977B66-0FBE-4977-8232-E5A6E070D60B}" type="datetimeFigureOut">
              <a:rPr lang="en-US" smtClean="0"/>
              <a:t>8/29/2024</a:t>
            </a:fld>
            <a:endParaRPr lang="en-US"/>
          </a:p>
        </p:txBody>
      </p:sp>
      <p:sp>
        <p:nvSpPr>
          <p:cNvPr id="19" name="Zástupný symbol pro zápatí 18"/>
          <p:cNvSpPr>
            <a:spLocks noGrp="1"/>
          </p:cNvSpPr>
          <p:nvPr>
            <p:ph type="ftr" sz="quarter" idx="11"/>
          </p:nvPr>
        </p:nvSpPr>
        <p:spPr>
          <a:xfrm>
            <a:off x="3581400" y="76200"/>
            <a:ext cx="2895600" cy="288925"/>
          </a:xfrm>
        </p:spPr>
        <p:txBody>
          <a:bodyPr/>
          <a:lstStyle/>
          <a:p>
            <a:endParaRPr lang="en-US"/>
          </a:p>
        </p:txBody>
      </p:sp>
      <p:sp>
        <p:nvSpPr>
          <p:cNvPr id="16" name="Zástupný symbol pro číslo snímku 15"/>
          <p:cNvSpPr>
            <a:spLocks noGrp="1"/>
          </p:cNvSpPr>
          <p:nvPr>
            <p:ph type="sldNum" sz="quarter" idx="12"/>
          </p:nvPr>
        </p:nvSpPr>
        <p:spPr>
          <a:xfrm>
            <a:off x="8229600" y="6473952"/>
            <a:ext cx="758952" cy="246888"/>
          </a:xfrm>
        </p:spPr>
        <p:txBody>
          <a:bodyPr/>
          <a:lstStyle/>
          <a:p>
            <a:fld id="{7C90ADFF-3A8F-4641-9FF0-8F21D799671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FB977B66-0FBE-4977-8232-E5A6E070D60B}" type="datetimeFigureOut">
              <a:rPr lang="en-US" smtClean="0"/>
              <a:t>8/29/2024</a:t>
            </a:fld>
            <a:endParaRPr lang="en-US"/>
          </a:p>
        </p:txBody>
      </p:sp>
      <p:sp>
        <p:nvSpPr>
          <p:cNvPr id="11" name="Zástupný symbol pro zápatí 10"/>
          <p:cNvSpPr>
            <a:spLocks noGrp="1"/>
          </p:cNvSpPr>
          <p:nvPr>
            <p:ph type="ftr" sz="quarter" idx="11"/>
          </p:nvPr>
        </p:nvSpPr>
        <p:spPr/>
        <p:txBody>
          <a:bodyPr/>
          <a:lstStyle/>
          <a:p>
            <a:endParaRPr lang="en-US"/>
          </a:p>
        </p:txBody>
      </p:sp>
      <p:sp>
        <p:nvSpPr>
          <p:cNvPr id="16" name="Zástupný symbol pro číslo snímku 15"/>
          <p:cNvSpPr>
            <a:spLocks noGrp="1"/>
          </p:cNvSpPr>
          <p:nvPr>
            <p:ph type="sldNum" sz="quarter" idx="12"/>
          </p:nvPr>
        </p:nvSpPr>
        <p:spPr/>
        <p:txBody>
          <a:bodyPr/>
          <a:lstStyle/>
          <a:p>
            <a:fld id="{7C90ADFF-3A8F-4641-9FF0-8F21D799671B}" type="slidenum">
              <a:rPr lang="en-US" smtClean="0"/>
              <a:t>‹#›</a:t>
            </a:fld>
            <a:endParaRPr lang="en-US"/>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FB977B66-0FBE-4977-8232-E5A6E070D60B}" type="datetimeFigureOut">
              <a:rPr lang="en-US" smtClean="0"/>
              <a:t>8/29/2024</a:t>
            </a:fld>
            <a:endParaRPr lang="en-US"/>
          </a:p>
        </p:txBody>
      </p:sp>
      <p:sp>
        <p:nvSpPr>
          <p:cNvPr id="10" name="Zástupný symbol pro zápatí 9"/>
          <p:cNvSpPr>
            <a:spLocks noGrp="1"/>
          </p:cNvSpPr>
          <p:nvPr>
            <p:ph type="ftr" sz="quarter" idx="11"/>
          </p:nvPr>
        </p:nvSpPr>
        <p:spPr/>
        <p:txBody>
          <a:bodyPr/>
          <a:lstStyle/>
          <a:p>
            <a:endParaRPr lang="en-US"/>
          </a:p>
        </p:txBody>
      </p:sp>
      <p:sp>
        <p:nvSpPr>
          <p:cNvPr id="31" name="Zástupný symbol pro číslo snímku 30"/>
          <p:cNvSpPr>
            <a:spLocks noGrp="1"/>
          </p:cNvSpPr>
          <p:nvPr>
            <p:ph type="sldNum" sz="quarter" idx="12"/>
          </p:nvPr>
        </p:nvSpPr>
        <p:spPr/>
        <p:txBody>
          <a:bodyPr/>
          <a:lstStyle/>
          <a:p>
            <a:fld id="{7C90ADFF-3A8F-4641-9FF0-8F21D799671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FB977B66-0FBE-4977-8232-E5A6E070D60B}" type="datetimeFigureOut">
              <a:rPr lang="en-US" smtClean="0"/>
              <a:t>8/29/2024</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a:xfrm>
            <a:off x="8229600" y="6477000"/>
            <a:ext cx="762000" cy="246888"/>
          </a:xfrm>
        </p:spPr>
        <p:txBody>
          <a:bodyPr/>
          <a:lstStyle/>
          <a:p>
            <a:fld id="{7C90ADFF-3A8F-4641-9FF0-8F21D799671B}" type="slidenum">
              <a:rPr lang="en-US" smtClean="0"/>
              <a:t>‹#›</a:t>
            </a:fld>
            <a:endParaRPr lang="en-US"/>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FB977B66-0FBE-4977-8232-E5A6E070D60B}" type="datetimeFigureOut">
              <a:rPr lang="en-US" smtClean="0"/>
              <a:t>8/29/2024</a:t>
            </a:fld>
            <a:endParaRPr lang="en-US"/>
          </a:p>
        </p:txBody>
      </p:sp>
      <p:sp>
        <p:nvSpPr>
          <p:cNvPr id="21" name="Zástupný symbol pro zápatí 20"/>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7C90ADFF-3A8F-4641-9FF0-8F21D79967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FB977B66-0FBE-4977-8232-E5A6E070D60B}" type="datetimeFigureOut">
              <a:rPr lang="en-US" smtClean="0"/>
              <a:t>8/29/2024</a:t>
            </a:fld>
            <a:endParaRPr lang="en-US"/>
          </a:p>
        </p:txBody>
      </p:sp>
      <p:sp>
        <p:nvSpPr>
          <p:cNvPr id="24" name="Zástupný symbol pro zápatí 23"/>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7C90ADFF-3A8F-4641-9FF0-8F21D79967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FB977B66-0FBE-4977-8232-E5A6E070D60B}" type="datetimeFigureOut">
              <a:rPr lang="en-US" smtClean="0"/>
              <a:t>8/29/2024</a:t>
            </a:fld>
            <a:endParaRPr lang="en-US"/>
          </a:p>
        </p:txBody>
      </p:sp>
      <p:sp>
        <p:nvSpPr>
          <p:cNvPr id="29" name="Zástupný symbol pro zápatí 28"/>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7C90ADFF-3A8F-4641-9FF0-8F21D799671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FB977B66-0FBE-4977-8232-E5A6E070D60B}" type="datetimeFigureOut">
              <a:rPr lang="en-US" smtClean="0"/>
              <a:t>8/29/2024</a:t>
            </a:fld>
            <a:endParaRPr lang="en-US"/>
          </a:p>
        </p:txBody>
      </p:sp>
      <p:sp>
        <p:nvSpPr>
          <p:cNvPr id="5" name="Zástupný symbol pro zápatí 4"/>
          <p:cNvSpPr>
            <a:spLocks noGrp="1"/>
          </p:cNvSpPr>
          <p:nvPr>
            <p:ph type="ftr" sz="quarter" idx="11"/>
          </p:nvPr>
        </p:nvSpPr>
        <p:spPr/>
        <p:txBody>
          <a:bodyPr/>
          <a:lstStyle/>
          <a:p>
            <a:endParaRPr lang="en-US"/>
          </a:p>
        </p:txBody>
      </p:sp>
      <p:sp>
        <p:nvSpPr>
          <p:cNvPr id="31" name="Zástupný symbol pro číslo snímku 30"/>
          <p:cNvSpPr>
            <a:spLocks noGrp="1"/>
          </p:cNvSpPr>
          <p:nvPr>
            <p:ph type="sldNum" sz="quarter" idx="12"/>
          </p:nvPr>
        </p:nvSpPr>
        <p:spPr/>
        <p:txBody>
          <a:bodyPr/>
          <a:lstStyle/>
          <a:p>
            <a:fld id="{7C90ADFF-3A8F-4641-9FF0-8F21D799671B}" type="slidenum">
              <a:rPr lang="en-US" smtClean="0"/>
              <a:t>‹#›</a:t>
            </a:fld>
            <a:endParaRPr lang="en-US"/>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B977B66-0FBE-4977-8232-E5A6E070D60B}" type="datetimeFigureOut">
              <a:rPr lang="en-US" smtClean="0"/>
              <a:t>8/29/2024</a:t>
            </a:fld>
            <a:endParaRPr lang="en-US"/>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C90ADFF-3A8F-4641-9FF0-8F21D799671B}" type="slidenum">
              <a:rPr lang="en-US" smtClean="0"/>
              <a:t>‹#›</a:t>
            </a:fld>
            <a:endParaRPr lang="en-US"/>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ctr"/>
            <a:r>
              <a:rPr lang="en-US" dirty="0" smtClean="0">
                <a:solidFill>
                  <a:srgbClr val="FF0000"/>
                </a:solidFill>
              </a:rPr>
              <a:t>Compliments</a:t>
            </a:r>
            <a:r>
              <a:rPr lang="cs-CZ" dirty="0" smtClean="0">
                <a:solidFill>
                  <a:srgbClr val="FF0000"/>
                </a:solidFill>
              </a:rPr>
              <a:t> in </a:t>
            </a:r>
            <a:r>
              <a:rPr lang="cs-CZ" dirty="0" err="1" smtClean="0">
                <a:solidFill>
                  <a:srgbClr val="FF0000"/>
                </a:solidFill>
              </a:rPr>
              <a:t>Spoken</a:t>
            </a:r>
            <a:r>
              <a:rPr lang="cs-CZ" dirty="0" smtClean="0">
                <a:solidFill>
                  <a:srgbClr val="FF0000"/>
                </a:solidFill>
              </a:rPr>
              <a:t> </a:t>
            </a:r>
            <a:r>
              <a:rPr lang="cs-CZ" dirty="0" err="1" smtClean="0">
                <a:solidFill>
                  <a:srgbClr val="FF0000"/>
                </a:solidFill>
              </a:rPr>
              <a:t>Language</a:t>
            </a:r>
            <a:endParaRPr lang="en-US" dirty="0">
              <a:solidFill>
                <a:srgbClr val="FF0000"/>
              </a:solidFill>
            </a:endParaRPr>
          </a:p>
        </p:txBody>
      </p:sp>
      <p:sp>
        <p:nvSpPr>
          <p:cNvPr id="3" name="Podnadpis 2"/>
          <p:cNvSpPr>
            <a:spLocks noGrp="1"/>
          </p:cNvSpPr>
          <p:nvPr>
            <p:ph type="subTitle" idx="1"/>
          </p:nvPr>
        </p:nvSpPr>
        <p:spPr>
          <a:xfrm>
            <a:off x="539552" y="2492896"/>
            <a:ext cx="8299648" cy="1440160"/>
          </a:xfrm>
        </p:spPr>
        <p:txBody>
          <a:bodyPr>
            <a:noAutofit/>
          </a:bodyPr>
          <a:lstStyle/>
          <a:p>
            <a:pPr algn="ctr"/>
            <a:r>
              <a:rPr lang="en-US" sz="3600" b="1" dirty="0" smtClean="0">
                <a:solidFill>
                  <a:srgbClr val="002060"/>
                </a:solidFill>
              </a:rPr>
              <a:t>Our daily routines</a:t>
            </a:r>
          </a:p>
          <a:p>
            <a:pPr algn="ctr"/>
            <a:endParaRPr lang="en-US" sz="1800" dirty="0"/>
          </a:p>
          <a:p>
            <a:r>
              <a:rPr lang="en-US" sz="1800" dirty="0"/>
              <a:t>	</a:t>
            </a:r>
          </a:p>
        </p:txBody>
      </p:sp>
    </p:spTree>
    <p:extLst>
      <p:ext uri="{BB962C8B-B14F-4D97-AF65-F5344CB8AC3E}">
        <p14:creationId xmlns:p14="http://schemas.microsoft.com/office/powerpoint/2010/main" val="3390310167"/>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Remarks</a:t>
            </a:r>
            <a:br>
              <a:rPr lang="en-US" dirty="0" smtClean="0">
                <a:solidFill>
                  <a:srgbClr val="002060"/>
                </a:solidFill>
              </a:rPr>
            </a:br>
            <a:endParaRPr lang="en-US" dirty="0">
              <a:solidFill>
                <a:srgbClr val="002060"/>
              </a:solidFill>
            </a:endParaRPr>
          </a:p>
        </p:txBody>
      </p:sp>
      <p:sp>
        <p:nvSpPr>
          <p:cNvPr id="3" name="Zástupný symbol pro obsah 2"/>
          <p:cNvSpPr>
            <a:spLocks noGrp="1"/>
          </p:cNvSpPr>
          <p:nvPr>
            <p:ph idx="1"/>
          </p:nvPr>
        </p:nvSpPr>
        <p:spPr/>
        <p:txBody>
          <a:bodyPr/>
          <a:lstStyle/>
          <a:p>
            <a:r>
              <a:rPr lang="en-US" i="1" dirty="0" smtClean="0"/>
              <a:t>What a fantastic sportsman is he!</a:t>
            </a:r>
          </a:p>
          <a:p>
            <a:r>
              <a:rPr lang="en-US" i="1" dirty="0" smtClean="0"/>
              <a:t>Nobody can beat her these days!</a:t>
            </a:r>
            <a:endParaRPr lang="en-US" i="1" dirty="0"/>
          </a:p>
        </p:txBody>
      </p:sp>
    </p:spTree>
    <p:extLst>
      <p:ext uri="{BB962C8B-B14F-4D97-AF65-F5344CB8AC3E}">
        <p14:creationId xmlns:p14="http://schemas.microsoft.com/office/powerpoint/2010/main" val="1987877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Interaction</a:t>
            </a:r>
            <a:r>
              <a:rPr lang="en-US" dirty="0" smtClean="0"/>
              <a:t/>
            </a:r>
            <a:br>
              <a:rPr lang="en-US" dirty="0" smtClean="0"/>
            </a:br>
            <a:endParaRPr lang="en-US" dirty="0"/>
          </a:p>
        </p:txBody>
      </p:sp>
      <p:sp>
        <p:nvSpPr>
          <p:cNvPr id="3" name="Zástupný symbol pro obsah 2"/>
          <p:cNvSpPr>
            <a:spLocks noGrp="1"/>
          </p:cNvSpPr>
          <p:nvPr>
            <p:ph idx="1"/>
          </p:nvPr>
        </p:nvSpPr>
        <p:spPr/>
        <p:txBody>
          <a:bodyPr/>
          <a:lstStyle/>
          <a:p>
            <a:r>
              <a:rPr lang="en-US" i="1" dirty="0" smtClean="0"/>
              <a:t>Did you get your hair done?</a:t>
            </a:r>
          </a:p>
          <a:p>
            <a:r>
              <a:rPr lang="en-US" i="1" dirty="0" smtClean="0"/>
              <a:t>Yes, how do you know?</a:t>
            </a:r>
          </a:p>
          <a:p>
            <a:r>
              <a:rPr lang="en-US" i="1" dirty="0" smtClean="0"/>
              <a:t>I just guessed by their look.</a:t>
            </a:r>
            <a:endParaRPr lang="en-US" i="1" dirty="0"/>
          </a:p>
        </p:txBody>
      </p:sp>
    </p:spTree>
    <p:extLst>
      <p:ext uri="{BB962C8B-B14F-4D97-AF65-F5344CB8AC3E}">
        <p14:creationId xmlns:p14="http://schemas.microsoft.com/office/powerpoint/2010/main" val="993697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Seeking new information</a:t>
            </a:r>
            <a:r>
              <a:rPr lang="en-US" dirty="0" smtClean="0"/>
              <a:t/>
            </a:r>
            <a:br>
              <a:rPr lang="en-US" dirty="0" smtClean="0"/>
            </a:br>
            <a:endParaRPr lang="en-US" dirty="0"/>
          </a:p>
        </p:txBody>
      </p:sp>
      <p:sp>
        <p:nvSpPr>
          <p:cNvPr id="3" name="Zástupný symbol pro obsah 2"/>
          <p:cNvSpPr>
            <a:spLocks noGrp="1"/>
          </p:cNvSpPr>
          <p:nvPr>
            <p:ph idx="1"/>
          </p:nvPr>
        </p:nvSpPr>
        <p:spPr/>
        <p:txBody>
          <a:bodyPr/>
          <a:lstStyle/>
          <a:p>
            <a:r>
              <a:rPr lang="en-US" i="1" dirty="0" smtClean="0"/>
              <a:t>Isn’t he smart? He must be applying for that new CEO position, right?</a:t>
            </a:r>
            <a:endParaRPr lang="en-US" i="1" dirty="0"/>
          </a:p>
        </p:txBody>
      </p:sp>
    </p:spTree>
    <p:extLst>
      <p:ext uri="{BB962C8B-B14F-4D97-AF65-F5344CB8AC3E}">
        <p14:creationId xmlns:p14="http://schemas.microsoft.com/office/powerpoint/2010/main" val="30903436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en-US" sz="4000" dirty="0" smtClean="0">
                <a:solidFill>
                  <a:srgbClr val="FF0000"/>
                </a:solidFill>
              </a:rPr>
              <a:t>Something from the semantic point of view</a:t>
            </a:r>
            <a:endParaRPr lang="en-US" sz="4000" dirty="0">
              <a:solidFill>
                <a:srgbClr val="FF0000"/>
              </a:solidFill>
            </a:endParaRPr>
          </a:p>
        </p:txBody>
      </p:sp>
      <p:sp>
        <p:nvSpPr>
          <p:cNvPr id="3" name="Zástupný symbol pro obsah 2"/>
          <p:cNvSpPr>
            <a:spLocks noGrp="1"/>
          </p:cNvSpPr>
          <p:nvPr>
            <p:ph idx="1"/>
          </p:nvPr>
        </p:nvSpPr>
        <p:spPr/>
        <p:txBody>
          <a:bodyPr/>
          <a:lstStyle/>
          <a:p>
            <a:r>
              <a:rPr lang="en-US" dirty="0" smtClean="0"/>
              <a:t>Even though most compliments are believed to be formulas, they all are of various syntactic, discourse, social, and semantic levels.</a:t>
            </a:r>
          </a:p>
          <a:p>
            <a:r>
              <a:rPr lang="en-US" dirty="0" smtClean="0"/>
              <a:t>According to an analysis during academic year  1977-78 done in the eastern U.S. states among every possible professions and life situations, the conclusion came as following;</a:t>
            </a:r>
            <a:endParaRPr lang="en-US" dirty="0"/>
          </a:p>
        </p:txBody>
      </p:sp>
    </p:spTree>
    <p:extLst>
      <p:ext uri="{BB962C8B-B14F-4D97-AF65-F5344CB8AC3E}">
        <p14:creationId xmlns:p14="http://schemas.microsoft.com/office/powerpoint/2010/main" val="1535756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solidFill>
                  <a:srgbClr val="FF0000"/>
                </a:solidFill>
              </a:rPr>
              <a:t>The use of adjectives and adverbs</a:t>
            </a:r>
            <a:endParaRPr lang="en-US" dirty="0">
              <a:solidFill>
                <a:srgbClr val="FF0000"/>
              </a:solidFill>
            </a:endParaRPr>
          </a:p>
        </p:txBody>
      </p:sp>
      <p:sp>
        <p:nvSpPr>
          <p:cNvPr id="3" name="Zástupný symbol pro obsah 2"/>
          <p:cNvSpPr>
            <a:spLocks noGrp="1"/>
          </p:cNvSpPr>
          <p:nvPr>
            <p:ph idx="1"/>
          </p:nvPr>
        </p:nvSpPr>
        <p:spPr/>
        <p:txBody>
          <a:bodyPr/>
          <a:lstStyle/>
          <a:p>
            <a:r>
              <a:rPr lang="en-US" dirty="0" smtClean="0"/>
              <a:t>Up to 72 different adjectives were used.</a:t>
            </a:r>
          </a:p>
          <a:p>
            <a:r>
              <a:rPr lang="en-US" dirty="0" smtClean="0"/>
              <a:t>However, the most common ones were ‘nice’ and ‘good’.</a:t>
            </a:r>
          </a:p>
          <a:p>
            <a:r>
              <a:rPr lang="en-US" dirty="0" smtClean="0"/>
              <a:t>For verbs, the two most common came ‘like’ and ‘love’, by no surprise.</a:t>
            </a:r>
          </a:p>
          <a:p>
            <a:r>
              <a:rPr lang="en-US" i="1" dirty="0" smtClean="0"/>
              <a:t>I love your glasses.</a:t>
            </a:r>
          </a:p>
          <a:p>
            <a:r>
              <a:rPr lang="en-US" i="1" dirty="0" smtClean="0"/>
              <a:t>I like your haircut.</a:t>
            </a:r>
            <a:endParaRPr lang="en-US" i="1" dirty="0"/>
          </a:p>
        </p:txBody>
      </p:sp>
    </p:spTree>
    <p:extLst>
      <p:ext uri="{BB962C8B-B14F-4D97-AF65-F5344CB8AC3E}">
        <p14:creationId xmlns:p14="http://schemas.microsoft.com/office/powerpoint/2010/main" val="1322745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solidFill>
                  <a:srgbClr val="FF0000"/>
                </a:solidFill>
              </a:rPr>
              <a:t>Intensifiers and pronouns</a:t>
            </a:r>
            <a:endParaRPr lang="en-US" dirty="0">
              <a:solidFill>
                <a:srgbClr val="FF0000"/>
              </a:solidFill>
            </a:endParaRPr>
          </a:p>
        </p:txBody>
      </p:sp>
      <p:sp>
        <p:nvSpPr>
          <p:cNvPr id="3" name="Zástupný symbol pro obsah 2"/>
          <p:cNvSpPr>
            <a:spLocks noGrp="1"/>
          </p:cNvSpPr>
          <p:nvPr>
            <p:ph idx="1"/>
          </p:nvPr>
        </p:nvSpPr>
        <p:spPr/>
        <p:txBody>
          <a:bodyPr/>
          <a:lstStyle/>
          <a:p>
            <a:r>
              <a:rPr lang="en-US" dirty="0" smtClean="0"/>
              <a:t>There was a wide use of ‘quite’, ‘some’, and ‘really’. </a:t>
            </a:r>
          </a:p>
          <a:p>
            <a:r>
              <a:rPr lang="en-US" dirty="0" smtClean="0"/>
              <a:t>There were often use personal pronouns (I, we) as well as identifying ones (this, that).</a:t>
            </a:r>
          </a:p>
          <a:p>
            <a:r>
              <a:rPr lang="en-US" i="1" dirty="0" smtClean="0"/>
              <a:t>That’s some birthday cake.</a:t>
            </a:r>
          </a:p>
          <a:p>
            <a:r>
              <a:rPr lang="en-US" i="1" dirty="0" smtClean="0"/>
              <a:t>I really enjoyed your class</a:t>
            </a:r>
            <a:r>
              <a:rPr lang="en-US" dirty="0" smtClean="0"/>
              <a:t>.</a:t>
            </a:r>
          </a:p>
          <a:p>
            <a:endParaRPr lang="en-US" dirty="0"/>
          </a:p>
        </p:txBody>
      </p:sp>
    </p:spTree>
    <p:extLst>
      <p:ext uri="{BB962C8B-B14F-4D97-AF65-F5344CB8AC3E}">
        <p14:creationId xmlns:p14="http://schemas.microsoft.com/office/powerpoint/2010/main" val="1534192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solidFill>
                  <a:srgbClr val="FF0000"/>
                </a:solidFill>
              </a:rPr>
              <a:t>Noun phrases</a:t>
            </a:r>
            <a:endParaRPr lang="en-US" dirty="0">
              <a:solidFill>
                <a:srgbClr val="FF0000"/>
              </a:solidFill>
            </a:endParaRPr>
          </a:p>
        </p:txBody>
      </p:sp>
      <p:sp>
        <p:nvSpPr>
          <p:cNvPr id="3" name="Zástupný symbol pro obsah 2"/>
          <p:cNvSpPr>
            <a:spLocks noGrp="1"/>
          </p:cNvSpPr>
          <p:nvPr>
            <p:ph idx="1"/>
          </p:nvPr>
        </p:nvSpPr>
        <p:spPr/>
        <p:txBody>
          <a:bodyPr/>
          <a:lstStyle/>
          <a:p>
            <a:r>
              <a:rPr lang="en-US" dirty="0" smtClean="0"/>
              <a:t>Most of compliments consisted of noun phrases. They were usually followed by adjectives. The lesser half of examples were either starting with a pronoun, adjective, or question form of verb. </a:t>
            </a:r>
            <a:endParaRPr lang="en-US" dirty="0"/>
          </a:p>
        </p:txBody>
      </p:sp>
    </p:spTree>
    <p:extLst>
      <p:ext uri="{BB962C8B-B14F-4D97-AF65-F5344CB8AC3E}">
        <p14:creationId xmlns:p14="http://schemas.microsoft.com/office/powerpoint/2010/main" val="133881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solidFill>
                  <a:srgbClr val="FF0000"/>
                </a:solidFill>
              </a:rPr>
              <a:t>Comparatives, superlatives</a:t>
            </a:r>
            <a:endParaRPr lang="en-US" dirty="0">
              <a:solidFill>
                <a:srgbClr val="FF0000"/>
              </a:solidFill>
            </a:endParaRPr>
          </a:p>
        </p:txBody>
      </p:sp>
      <p:sp>
        <p:nvSpPr>
          <p:cNvPr id="3" name="Zástupný symbol pro obsah 2"/>
          <p:cNvSpPr>
            <a:spLocks noGrp="1"/>
          </p:cNvSpPr>
          <p:nvPr>
            <p:ph idx="1"/>
          </p:nvPr>
        </p:nvSpPr>
        <p:spPr/>
        <p:txBody>
          <a:bodyPr/>
          <a:lstStyle/>
          <a:p>
            <a:r>
              <a:rPr lang="en-US" dirty="0" smtClean="0"/>
              <a:t>In certain situation, especially when praising </a:t>
            </a:r>
            <a:r>
              <a:rPr lang="en-US" dirty="0" err="1" smtClean="0"/>
              <a:t>st.</a:t>
            </a:r>
            <a:r>
              <a:rPr lang="en-US" dirty="0" smtClean="0"/>
              <a:t> or sb., comparatives or superlatives were present. </a:t>
            </a:r>
          </a:p>
          <a:p>
            <a:r>
              <a:rPr lang="en-US" i="1" dirty="0" smtClean="0"/>
              <a:t>It’s much nicer than ours.</a:t>
            </a:r>
          </a:p>
          <a:p>
            <a:r>
              <a:rPr lang="en-US" i="1" dirty="0" smtClean="0"/>
              <a:t>He is the best player by far. </a:t>
            </a:r>
            <a:endParaRPr lang="en-US" i="1" dirty="0"/>
          </a:p>
        </p:txBody>
      </p:sp>
    </p:spTree>
    <p:extLst>
      <p:ext uri="{BB962C8B-B14F-4D97-AF65-F5344CB8AC3E}">
        <p14:creationId xmlns:p14="http://schemas.microsoft.com/office/powerpoint/2010/main" val="2833169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solidFill>
                  <a:srgbClr val="FF0000"/>
                </a:solidFill>
              </a:rPr>
              <a:t>Formulas</a:t>
            </a:r>
            <a:endParaRPr lang="en-US"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en-US" dirty="0" smtClean="0"/>
              <a:t>Many compliments can be said without much needed innovation or great thinking by using preset formulas. </a:t>
            </a:r>
          </a:p>
          <a:p>
            <a:r>
              <a:rPr lang="en-US" dirty="0" smtClean="0"/>
              <a:t>Their use, however, may be quite tricky. Those can be judgement, opinion and solidarity for instance. Other might be used in order to distinguish oneself from a different social, ethnic, or age group. (possible colloquial expressions)</a:t>
            </a:r>
            <a:endParaRPr lang="en-US" dirty="0"/>
          </a:p>
        </p:txBody>
      </p:sp>
    </p:spTree>
    <p:extLst>
      <p:ext uri="{BB962C8B-B14F-4D97-AF65-F5344CB8AC3E}">
        <p14:creationId xmlns:p14="http://schemas.microsoft.com/office/powerpoint/2010/main" val="41862896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solidFill>
                  <a:srgbClr val="FF0000"/>
                </a:solidFill>
              </a:rPr>
              <a:t>Specific vocabulary items</a:t>
            </a:r>
            <a:endParaRPr lang="en-US" dirty="0">
              <a:solidFill>
                <a:srgbClr val="FF0000"/>
              </a:solidFill>
            </a:endParaRPr>
          </a:p>
        </p:txBody>
      </p:sp>
      <p:sp>
        <p:nvSpPr>
          <p:cNvPr id="3" name="Zástupný symbol pro obsah 2"/>
          <p:cNvSpPr>
            <a:spLocks noGrp="1"/>
          </p:cNvSpPr>
          <p:nvPr>
            <p:ph idx="1"/>
          </p:nvPr>
        </p:nvSpPr>
        <p:spPr/>
        <p:txBody>
          <a:bodyPr/>
          <a:lstStyle/>
          <a:p>
            <a:r>
              <a:rPr lang="en-US" dirty="0" smtClean="0"/>
              <a:t>In cases of interaction among the same group may take advantage of their unique wording, background, or cultural knowledge when creating their own compliments. </a:t>
            </a:r>
            <a:endParaRPr lang="en-US" dirty="0"/>
          </a:p>
        </p:txBody>
      </p:sp>
    </p:spTree>
    <p:extLst>
      <p:ext uri="{BB962C8B-B14F-4D97-AF65-F5344CB8AC3E}">
        <p14:creationId xmlns:p14="http://schemas.microsoft.com/office/powerpoint/2010/main" val="2929456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Basic needs/functions for/of giving compliments</a:t>
            </a:r>
            <a:endParaRPr lang="en-US" dirty="0">
              <a:solidFill>
                <a:srgbClr val="002060"/>
              </a:solidFill>
            </a:endParaRPr>
          </a:p>
        </p:txBody>
      </p:sp>
      <p:sp>
        <p:nvSpPr>
          <p:cNvPr id="3" name="Zástupný symbol pro obsah 2"/>
          <p:cNvSpPr>
            <a:spLocks noGrp="1"/>
          </p:cNvSpPr>
          <p:nvPr>
            <p:ph idx="1"/>
          </p:nvPr>
        </p:nvSpPr>
        <p:spPr/>
        <p:txBody>
          <a:bodyPr>
            <a:normAutofit fontScale="85000" lnSpcReduction="20000"/>
          </a:bodyPr>
          <a:lstStyle/>
          <a:p>
            <a:r>
              <a:rPr lang="en-US" dirty="0" smtClean="0"/>
              <a:t>Needed backup response</a:t>
            </a:r>
          </a:p>
          <a:p>
            <a:r>
              <a:rPr lang="en-US" dirty="0" smtClean="0"/>
              <a:t>Spontaneity</a:t>
            </a:r>
          </a:p>
          <a:p>
            <a:r>
              <a:rPr lang="en-US" dirty="0" smtClean="0"/>
              <a:t>Solidarity</a:t>
            </a:r>
          </a:p>
          <a:p>
            <a:r>
              <a:rPr lang="en-US" dirty="0" smtClean="0"/>
              <a:t>Social order</a:t>
            </a:r>
          </a:p>
          <a:p>
            <a:r>
              <a:rPr lang="en-US" dirty="0" smtClean="0"/>
              <a:t>Evaluation (positive)</a:t>
            </a:r>
          </a:p>
          <a:p>
            <a:r>
              <a:rPr lang="en-US" dirty="0" smtClean="0"/>
              <a:t>Formulas</a:t>
            </a:r>
          </a:p>
          <a:p>
            <a:r>
              <a:rPr lang="en-US" dirty="0" smtClean="0"/>
              <a:t>Opinion</a:t>
            </a:r>
          </a:p>
          <a:p>
            <a:r>
              <a:rPr lang="en-US" dirty="0" smtClean="0"/>
              <a:t>Remarks</a:t>
            </a:r>
          </a:p>
          <a:p>
            <a:r>
              <a:rPr lang="en-US" dirty="0" smtClean="0"/>
              <a:t>Interaction</a:t>
            </a:r>
          </a:p>
          <a:p>
            <a:r>
              <a:rPr lang="en-US" dirty="0" smtClean="0"/>
              <a:t>Seeking new information</a:t>
            </a:r>
          </a:p>
          <a:p>
            <a:endParaRPr lang="en-US" dirty="0"/>
          </a:p>
        </p:txBody>
      </p:sp>
    </p:spTree>
    <p:extLst>
      <p:ext uri="{BB962C8B-B14F-4D97-AF65-F5344CB8AC3E}">
        <p14:creationId xmlns:p14="http://schemas.microsoft.com/office/powerpoint/2010/main" val="2424120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solidFill>
                  <a:srgbClr val="FF0000"/>
                </a:solidFill>
              </a:rPr>
              <a:t>Compliments versus greetings</a:t>
            </a:r>
            <a:endParaRPr lang="en-US" dirty="0">
              <a:solidFill>
                <a:srgbClr val="FF0000"/>
              </a:solidFill>
            </a:endParaRPr>
          </a:p>
        </p:txBody>
      </p:sp>
      <p:sp>
        <p:nvSpPr>
          <p:cNvPr id="3" name="Zástupný symbol pro obsah 2"/>
          <p:cNvSpPr>
            <a:spLocks noGrp="1"/>
          </p:cNvSpPr>
          <p:nvPr>
            <p:ph idx="1"/>
          </p:nvPr>
        </p:nvSpPr>
        <p:spPr/>
        <p:txBody>
          <a:bodyPr/>
          <a:lstStyle/>
          <a:p>
            <a:r>
              <a:rPr lang="en-US" dirty="0" smtClean="0"/>
              <a:t>The main difference between these two speech elements is in their appropriateness and timing. While greetings are supposed to be said in the beginning and end of conversation, compliments can be inserted anytime during interaction. Compliments are sometimes used instead of greetings as well. </a:t>
            </a:r>
            <a:endParaRPr lang="en-US" dirty="0"/>
          </a:p>
        </p:txBody>
      </p:sp>
    </p:spTree>
    <p:extLst>
      <p:ext uri="{BB962C8B-B14F-4D97-AF65-F5344CB8AC3E}">
        <p14:creationId xmlns:p14="http://schemas.microsoft.com/office/powerpoint/2010/main" val="2068567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Needed backup response</a:t>
            </a:r>
            <a:r>
              <a:rPr lang="en-US" dirty="0" smtClean="0"/>
              <a:t/>
            </a:r>
            <a:br>
              <a:rPr lang="en-US" dirty="0" smtClean="0"/>
            </a:br>
            <a:endParaRPr lang="en-US" dirty="0"/>
          </a:p>
        </p:txBody>
      </p:sp>
      <p:sp>
        <p:nvSpPr>
          <p:cNvPr id="3" name="Zástupný symbol pro obsah 2"/>
          <p:cNvSpPr>
            <a:spLocks noGrp="1"/>
          </p:cNvSpPr>
          <p:nvPr>
            <p:ph idx="1"/>
          </p:nvPr>
        </p:nvSpPr>
        <p:spPr/>
        <p:txBody>
          <a:bodyPr/>
          <a:lstStyle/>
          <a:p>
            <a:r>
              <a:rPr lang="en-US" dirty="0" smtClean="0"/>
              <a:t>One’s need of getting somewhat positive evaluation of their product/service.</a:t>
            </a:r>
          </a:p>
          <a:p>
            <a:pPr>
              <a:buFontTx/>
              <a:buChar char="-"/>
            </a:pPr>
            <a:r>
              <a:rPr lang="en-US" i="1" dirty="0" smtClean="0"/>
              <a:t>Did you find the cake I’ve baked any good?</a:t>
            </a:r>
          </a:p>
          <a:p>
            <a:pPr marL="0" indent="0">
              <a:buNone/>
            </a:pPr>
            <a:r>
              <a:rPr lang="en-US" i="1" dirty="0"/>
              <a:t> </a:t>
            </a:r>
            <a:r>
              <a:rPr lang="en-US" i="1" dirty="0" smtClean="0"/>
              <a:t>   Of course, excellent as always my dear.</a:t>
            </a:r>
            <a:endParaRPr lang="en-US" i="1" dirty="0"/>
          </a:p>
        </p:txBody>
      </p:sp>
    </p:spTree>
    <p:extLst>
      <p:ext uri="{BB962C8B-B14F-4D97-AF65-F5344CB8AC3E}">
        <p14:creationId xmlns:p14="http://schemas.microsoft.com/office/powerpoint/2010/main" val="277454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Spontaneity</a:t>
            </a:r>
            <a:r>
              <a:rPr lang="en-US" dirty="0" smtClean="0"/>
              <a:t/>
            </a:r>
            <a:br>
              <a:rPr lang="en-US" dirty="0" smtClean="0"/>
            </a:br>
            <a:endParaRPr lang="en-US" dirty="0"/>
          </a:p>
        </p:txBody>
      </p:sp>
      <p:sp>
        <p:nvSpPr>
          <p:cNvPr id="3" name="Zástupný symbol pro obsah 2"/>
          <p:cNvSpPr>
            <a:spLocks noGrp="1"/>
          </p:cNvSpPr>
          <p:nvPr>
            <p:ph idx="1"/>
          </p:nvPr>
        </p:nvSpPr>
        <p:spPr/>
        <p:txBody>
          <a:bodyPr/>
          <a:lstStyle/>
          <a:p>
            <a:r>
              <a:rPr lang="en-US" i="1" dirty="0" smtClean="0"/>
              <a:t>Wow, you look sharp in this red dress. </a:t>
            </a:r>
          </a:p>
          <a:p>
            <a:pPr marL="0" indent="0">
              <a:buNone/>
            </a:pPr>
            <a:r>
              <a:rPr lang="en-US" i="1" dirty="0"/>
              <a:t> </a:t>
            </a:r>
            <a:r>
              <a:rPr lang="en-US" i="1" dirty="0" smtClean="0"/>
              <a:t>   Thank you!</a:t>
            </a:r>
            <a:endParaRPr lang="en-US" i="1" dirty="0"/>
          </a:p>
        </p:txBody>
      </p:sp>
    </p:spTree>
    <p:extLst>
      <p:ext uri="{BB962C8B-B14F-4D97-AF65-F5344CB8AC3E}">
        <p14:creationId xmlns:p14="http://schemas.microsoft.com/office/powerpoint/2010/main" val="2332983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Solidarity</a:t>
            </a:r>
            <a:r>
              <a:rPr lang="en-US" dirty="0" smtClean="0"/>
              <a:t/>
            </a:r>
            <a:br>
              <a:rPr lang="en-US" dirty="0" smtClean="0"/>
            </a:br>
            <a:endParaRPr lang="en-US" dirty="0"/>
          </a:p>
        </p:txBody>
      </p:sp>
      <p:sp>
        <p:nvSpPr>
          <p:cNvPr id="3" name="Zástupný symbol pro obsah 2"/>
          <p:cNvSpPr>
            <a:spLocks noGrp="1"/>
          </p:cNvSpPr>
          <p:nvPr>
            <p:ph idx="1"/>
          </p:nvPr>
        </p:nvSpPr>
        <p:spPr/>
        <p:txBody>
          <a:bodyPr/>
          <a:lstStyle/>
          <a:p>
            <a:r>
              <a:rPr lang="en-US" i="1" dirty="0" smtClean="0"/>
              <a:t>I hear what you are saying. 100% with you on that.</a:t>
            </a:r>
            <a:endParaRPr lang="en-US" i="1" dirty="0"/>
          </a:p>
        </p:txBody>
      </p:sp>
    </p:spTree>
    <p:extLst>
      <p:ext uri="{BB962C8B-B14F-4D97-AF65-F5344CB8AC3E}">
        <p14:creationId xmlns:p14="http://schemas.microsoft.com/office/powerpoint/2010/main" val="2023668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Social order</a:t>
            </a:r>
            <a:br>
              <a:rPr lang="en-US" dirty="0" smtClean="0">
                <a:solidFill>
                  <a:srgbClr val="002060"/>
                </a:solidFill>
              </a:rPr>
            </a:br>
            <a:endParaRPr lang="en-US" dirty="0">
              <a:solidFill>
                <a:srgbClr val="002060"/>
              </a:solidFill>
            </a:endParaRPr>
          </a:p>
        </p:txBody>
      </p:sp>
      <p:sp>
        <p:nvSpPr>
          <p:cNvPr id="3" name="Zástupný symbol pro obsah 2"/>
          <p:cNvSpPr>
            <a:spLocks noGrp="1"/>
          </p:cNvSpPr>
          <p:nvPr>
            <p:ph idx="1"/>
          </p:nvPr>
        </p:nvSpPr>
        <p:spPr/>
        <p:txBody>
          <a:bodyPr/>
          <a:lstStyle/>
          <a:p>
            <a:r>
              <a:rPr lang="en-US" i="1" dirty="0" smtClean="0"/>
              <a:t>That’s quite a fancy for your age, isn’t it?</a:t>
            </a:r>
          </a:p>
          <a:p>
            <a:r>
              <a:rPr lang="en-US" i="1" dirty="0" smtClean="0"/>
              <a:t>Where have you bought such an expensive suit?</a:t>
            </a:r>
            <a:endParaRPr lang="en-US" i="1" dirty="0"/>
          </a:p>
        </p:txBody>
      </p:sp>
    </p:spTree>
    <p:extLst>
      <p:ext uri="{BB962C8B-B14F-4D97-AF65-F5344CB8AC3E}">
        <p14:creationId xmlns:p14="http://schemas.microsoft.com/office/powerpoint/2010/main" val="1908125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sz="3200" dirty="0" smtClean="0">
                <a:solidFill>
                  <a:srgbClr val="002060"/>
                </a:solidFill>
              </a:rPr>
              <a:t>Evaluation</a:t>
            </a:r>
            <a:endParaRPr lang="en-US" sz="3200" dirty="0">
              <a:solidFill>
                <a:srgbClr val="002060"/>
              </a:solidFill>
            </a:endParaRPr>
          </a:p>
        </p:txBody>
      </p:sp>
      <p:sp>
        <p:nvSpPr>
          <p:cNvPr id="3" name="Zástupný symbol pro obsah 2"/>
          <p:cNvSpPr>
            <a:spLocks noGrp="1"/>
          </p:cNvSpPr>
          <p:nvPr>
            <p:ph idx="1"/>
          </p:nvPr>
        </p:nvSpPr>
        <p:spPr/>
        <p:txBody>
          <a:bodyPr/>
          <a:lstStyle/>
          <a:p>
            <a:r>
              <a:rPr lang="en-US" i="1" dirty="0" smtClean="0"/>
              <a:t>I cannot say a word about your latest essay, it is the best of all.</a:t>
            </a:r>
            <a:endParaRPr lang="en-US" i="1" dirty="0"/>
          </a:p>
        </p:txBody>
      </p:sp>
    </p:spTree>
    <p:extLst>
      <p:ext uri="{BB962C8B-B14F-4D97-AF65-F5344CB8AC3E}">
        <p14:creationId xmlns:p14="http://schemas.microsoft.com/office/powerpoint/2010/main" val="405155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Formulas</a:t>
            </a:r>
            <a:br>
              <a:rPr lang="en-US" dirty="0" smtClean="0">
                <a:solidFill>
                  <a:srgbClr val="002060"/>
                </a:solidFill>
              </a:rPr>
            </a:br>
            <a:endParaRPr lang="en-US" dirty="0">
              <a:solidFill>
                <a:srgbClr val="002060"/>
              </a:solidFill>
            </a:endParaRPr>
          </a:p>
        </p:txBody>
      </p:sp>
      <p:sp>
        <p:nvSpPr>
          <p:cNvPr id="3" name="Zástupný symbol pro obsah 2"/>
          <p:cNvSpPr>
            <a:spLocks noGrp="1"/>
          </p:cNvSpPr>
          <p:nvPr>
            <p:ph idx="1"/>
          </p:nvPr>
        </p:nvSpPr>
        <p:spPr/>
        <p:txBody>
          <a:bodyPr/>
          <a:lstStyle/>
          <a:p>
            <a:r>
              <a:rPr lang="en-US" i="1" dirty="0" smtClean="0"/>
              <a:t>You look nice today.</a:t>
            </a:r>
          </a:p>
          <a:p>
            <a:r>
              <a:rPr lang="en-US" i="1" dirty="0" smtClean="0"/>
              <a:t>That’s a beautiful car you are driving.</a:t>
            </a:r>
            <a:endParaRPr lang="en-US" i="1" dirty="0"/>
          </a:p>
        </p:txBody>
      </p:sp>
    </p:spTree>
    <p:extLst>
      <p:ext uri="{BB962C8B-B14F-4D97-AF65-F5344CB8AC3E}">
        <p14:creationId xmlns:p14="http://schemas.microsoft.com/office/powerpoint/2010/main" val="1195484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en-US" dirty="0" smtClean="0">
                <a:solidFill>
                  <a:srgbClr val="002060"/>
                </a:solidFill>
              </a:rPr>
              <a:t>Opinion</a:t>
            </a:r>
            <a:r>
              <a:rPr lang="en-US" dirty="0" smtClean="0"/>
              <a:t/>
            </a:r>
            <a:br>
              <a:rPr lang="en-US" dirty="0" smtClean="0"/>
            </a:br>
            <a:endParaRPr lang="en-US" dirty="0"/>
          </a:p>
        </p:txBody>
      </p:sp>
      <p:sp>
        <p:nvSpPr>
          <p:cNvPr id="3" name="Zástupný symbol pro obsah 2"/>
          <p:cNvSpPr>
            <a:spLocks noGrp="1"/>
          </p:cNvSpPr>
          <p:nvPr>
            <p:ph idx="1"/>
          </p:nvPr>
        </p:nvSpPr>
        <p:spPr/>
        <p:txBody>
          <a:bodyPr/>
          <a:lstStyle/>
          <a:p>
            <a:r>
              <a:rPr lang="en-US" i="1" dirty="0" smtClean="0"/>
              <a:t>In my eyes, you are one of the top 10 in the industry.</a:t>
            </a:r>
            <a:endParaRPr lang="en-US" i="1" dirty="0"/>
          </a:p>
        </p:txBody>
      </p:sp>
    </p:spTree>
    <p:extLst>
      <p:ext uri="{BB962C8B-B14F-4D97-AF65-F5344CB8AC3E}">
        <p14:creationId xmlns:p14="http://schemas.microsoft.com/office/powerpoint/2010/main" val="25459398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114</TotalTime>
  <Words>606</Words>
  <Application>Microsoft Office PowerPoint</Application>
  <PresentationFormat>On-screen Show (4:3)</PresentationFormat>
  <Paragraphs>70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Cesta</vt:lpstr>
      <vt:lpstr>Compliments in Spoken Language</vt:lpstr>
      <vt:lpstr>Basic needs/functions for/of giving compliments</vt:lpstr>
      <vt:lpstr>Needed backup response </vt:lpstr>
      <vt:lpstr>Spontaneity </vt:lpstr>
      <vt:lpstr>Solidarity </vt:lpstr>
      <vt:lpstr>Social order </vt:lpstr>
      <vt:lpstr>Evaluation</vt:lpstr>
      <vt:lpstr>Formulas </vt:lpstr>
      <vt:lpstr>Opinion </vt:lpstr>
      <vt:lpstr>Remarks </vt:lpstr>
      <vt:lpstr>Interaction </vt:lpstr>
      <vt:lpstr>Seeking new information </vt:lpstr>
      <vt:lpstr>Something from the semantic point of view</vt:lpstr>
      <vt:lpstr>The use of adjectives and adverbs</vt:lpstr>
      <vt:lpstr>Intensifiers and pronouns</vt:lpstr>
      <vt:lpstr>Noun phrases</vt:lpstr>
      <vt:lpstr>Comparatives, superlatives</vt:lpstr>
      <vt:lpstr>Formulas</vt:lpstr>
      <vt:lpstr>Specific vocabulary items</vt:lpstr>
      <vt:lpstr>Compliments versus greetings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Petr</dc:creator>
  <cp:lastModifiedBy>Renata</cp:lastModifiedBy>
  <cp:revision>13</cp:revision>
  <dcterms:created xsi:type="dcterms:W3CDTF">2016-11-08T18:54:09Z</dcterms:created>
  <dcterms:modified xsi:type="dcterms:W3CDTF">2024-08-29T12:05:00Z</dcterms:modified>
</cp:coreProperties>
</file>