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8" autoAdjust="0"/>
    <p:restoredTop sz="94660"/>
  </p:normalViewPr>
  <p:slideViewPr>
    <p:cSldViewPr snapToGrid="0">
      <p:cViewPr varScale="1">
        <p:scale>
          <a:sx n="78" d="100"/>
          <a:sy n="78" d="100"/>
        </p:scale>
        <p:origin x="2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E8707C-D09D-4CFC-BCB2-97B9FEECCA3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74AB635-B27A-4141-AE6B-20B589426719}">
      <dgm:prSet/>
      <dgm:spPr/>
      <dgm:t>
        <a:bodyPr/>
        <a:lstStyle/>
        <a:p>
          <a:r>
            <a:rPr lang="cs-CZ" i="1"/>
            <a:t>Cvičení: </a:t>
          </a:r>
          <a:endParaRPr lang="en-US"/>
        </a:p>
      </dgm:t>
    </dgm:pt>
    <dgm:pt modelId="{656C6EAF-7A65-4DF1-A0D0-960FDE3237E1}" type="parTrans" cxnId="{A118B81E-ECFF-4090-8D98-0D28617F9B21}">
      <dgm:prSet/>
      <dgm:spPr/>
      <dgm:t>
        <a:bodyPr/>
        <a:lstStyle/>
        <a:p>
          <a:endParaRPr lang="en-US"/>
        </a:p>
      </dgm:t>
    </dgm:pt>
    <dgm:pt modelId="{22CAD681-8A70-4097-8987-5DF53328A263}" type="sibTrans" cxnId="{A118B81E-ECFF-4090-8D98-0D28617F9B21}">
      <dgm:prSet/>
      <dgm:spPr/>
      <dgm:t>
        <a:bodyPr/>
        <a:lstStyle/>
        <a:p>
          <a:endParaRPr lang="en-US"/>
        </a:p>
      </dgm:t>
    </dgm:pt>
    <dgm:pt modelId="{8DF72D5B-0FB2-4F9F-81F6-BA3666642B5E}">
      <dgm:prSet/>
      <dgm:spPr/>
      <dgm:t>
        <a:bodyPr/>
        <a:lstStyle/>
        <a:p>
          <a:r>
            <a:rPr lang="cs-CZ" i="1"/>
            <a:t>Písemně si zformulujte, jaké pedagogické cíle si kladete pro svou vlastní práci se svěřenými dětmi a žáky v rámci práce asistenta pedagoga. Může jich být samozřejmě více než jeden…</a:t>
          </a:r>
          <a:endParaRPr lang="en-US"/>
        </a:p>
      </dgm:t>
    </dgm:pt>
    <dgm:pt modelId="{2338BF9D-3DEB-4362-A56A-FCCE20C2BBC8}" type="parTrans" cxnId="{736BA74C-196F-4FBC-B953-9957A49C8AC4}">
      <dgm:prSet/>
      <dgm:spPr/>
      <dgm:t>
        <a:bodyPr/>
        <a:lstStyle/>
        <a:p>
          <a:endParaRPr lang="en-US"/>
        </a:p>
      </dgm:t>
    </dgm:pt>
    <dgm:pt modelId="{4C795A7C-28D3-4B15-BCC1-EA0DC1A8018B}" type="sibTrans" cxnId="{736BA74C-196F-4FBC-B953-9957A49C8AC4}">
      <dgm:prSet/>
      <dgm:spPr/>
      <dgm:t>
        <a:bodyPr/>
        <a:lstStyle/>
        <a:p>
          <a:endParaRPr lang="en-US"/>
        </a:p>
      </dgm:t>
    </dgm:pt>
    <dgm:pt modelId="{EC6C7828-058B-45AA-9836-B3023ACB0F14}" type="pres">
      <dgm:prSet presAssocID="{6AE8707C-D09D-4CFC-BCB2-97B9FEECCA36}" presName="linear" presStyleCnt="0">
        <dgm:presLayoutVars>
          <dgm:animLvl val="lvl"/>
          <dgm:resizeHandles val="exact"/>
        </dgm:presLayoutVars>
      </dgm:prSet>
      <dgm:spPr/>
    </dgm:pt>
    <dgm:pt modelId="{2C4C64EA-2E7D-4124-BAF9-603511B5004B}" type="pres">
      <dgm:prSet presAssocID="{974AB635-B27A-4141-AE6B-20B589426719}" presName="parentText" presStyleLbl="node1" presStyleIdx="0" presStyleCnt="2">
        <dgm:presLayoutVars>
          <dgm:chMax val="0"/>
          <dgm:bulletEnabled val="1"/>
        </dgm:presLayoutVars>
      </dgm:prSet>
      <dgm:spPr/>
    </dgm:pt>
    <dgm:pt modelId="{5DB501C0-2B6C-4CDA-90D0-5FD6616EB8F9}" type="pres">
      <dgm:prSet presAssocID="{22CAD681-8A70-4097-8987-5DF53328A263}" presName="spacer" presStyleCnt="0"/>
      <dgm:spPr/>
    </dgm:pt>
    <dgm:pt modelId="{585E6E7F-4895-4107-A124-0F6110BD3686}" type="pres">
      <dgm:prSet presAssocID="{8DF72D5B-0FB2-4F9F-81F6-BA3666642B5E}" presName="parentText" presStyleLbl="node1" presStyleIdx="1" presStyleCnt="2">
        <dgm:presLayoutVars>
          <dgm:chMax val="0"/>
          <dgm:bulletEnabled val="1"/>
        </dgm:presLayoutVars>
      </dgm:prSet>
      <dgm:spPr/>
    </dgm:pt>
  </dgm:ptLst>
  <dgm:cxnLst>
    <dgm:cxn modelId="{A118B81E-ECFF-4090-8D98-0D28617F9B21}" srcId="{6AE8707C-D09D-4CFC-BCB2-97B9FEECCA36}" destId="{974AB635-B27A-4141-AE6B-20B589426719}" srcOrd="0" destOrd="0" parTransId="{656C6EAF-7A65-4DF1-A0D0-960FDE3237E1}" sibTransId="{22CAD681-8A70-4097-8987-5DF53328A263}"/>
    <dgm:cxn modelId="{736BA74C-196F-4FBC-B953-9957A49C8AC4}" srcId="{6AE8707C-D09D-4CFC-BCB2-97B9FEECCA36}" destId="{8DF72D5B-0FB2-4F9F-81F6-BA3666642B5E}" srcOrd="1" destOrd="0" parTransId="{2338BF9D-3DEB-4362-A56A-FCCE20C2BBC8}" sibTransId="{4C795A7C-28D3-4B15-BCC1-EA0DC1A8018B}"/>
    <dgm:cxn modelId="{205A0B8D-F16D-4BFE-945F-D17F494134AE}" type="presOf" srcId="{974AB635-B27A-4141-AE6B-20B589426719}" destId="{2C4C64EA-2E7D-4124-BAF9-603511B5004B}" srcOrd="0" destOrd="0" presId="urn:microsoft.com/office/officeart/2005/8/layout/vList2"/>
    <dgm:cxn modelId="{B12764C0-F9E1-436C-9D21-E6DC45D8D37E}" type="presOf" srcId="{8DF72D5B-0FB2-4F9F-81F6-BA3666642B5E}" destId="{585E6E7F-4895-4107-A124-0F6110BD3686}" srcOrd="0" destOrd="0" presId="urn:microsoft.com/office/officeart/2005/8/layout/vList2"/>
    <dgm:cxn modelId="{DEBA4CF5-29A2-4B18-8446-43CD612FBB37}" type="presOf" srcId="{6AE8707C-D09D-4CFC-BCB2-97B9FEECCA36}" destId="{EC6C7828-058B-45AA-9836-B3023ACB0F14}" srcOrd="0" destOrd="0" presId="urn:microsoft.com/office/officeart/2005/8/layout/vList2"/>
    <dgm:cxn modelId="{582794EA-C8B6-438D-8B1E-A51AA8FAF552}" type="presParOf" srcId="{EC6C7828-058B-45AA-9836-B3023ACB0F14}" destId="{2C4C64EA-2E7D-4124-BAF9-603511B5004B}" srcOrd="0" destOrd="0" presId="urn:microsoft.com/office/officeart/2005/8/layout/vList2"/>
    <dgm:cxn modelId="{6F5CE673-1E35-4C9F-9650-2C3F05E8F5D6}" type="presParOf" srcId="{EC6C7828-058B-45AA-9836-B3023ACB0F14}" destId="{5DB501C0-2B6C-4CDA-90D0-5FD6616EB8F9}" srcOrd="1" destOrd="0" presId="urn:microsoft.com/office/officeart/2005/8/layout/vList2"/>
    <dgm:cxn modelId="{69A7A04D-5746-4924-83D6-83E10C61DA66}" type="presParOf" srcId="{EC6C7828-058B-45AA-9836-B3023ACB0F14}" destId="{585E6E7F-4895-4107-A124-0F6110BD3686}" srcOrd="2"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E037BC-AC90-41DD-8C7D-5056B76FDC8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33CFF3F-310D-4B77-A68F-E73B2BD7FB9A}">
      <dgm:prSet/>
      <dgm:spPr/>
      <dgm:t>
        <a:bodyPr/>
        <a:lstStyle/>
        <a:p>
          <a:r>
            <a:rPr lang="cs-CZ"/>
            <a:t>pojem „pedagogická praxe“ </a:t>
          </a:r>
          <a:endParaRPr lang="en-US"/>
        </a:p>
      </dgm:t>
    </dgm:pt>
    <dgm:pt modelId="{B13B78C2-624F-4A99-8DFC-4528B8909B93}" type="parTrans" cxnId="{45AF8E4B-E206-4804-99E9-47736A5138B8}">
      <dgm:prSet/>
      <dgm:spPr/>
      <dgm:t>
        <a:bodyPr/>
        <a:lstStyle/>
        <a:p>
          <a:endParaRPr lang="en-US"/>
        </a:p>
      </dgm:t>
    </dgm:pt>
    <dgm:pt modelId="{E6D56369-EE87-4E9F-9647-15BF6ED26075}" type="sibTrans" cxnId="{45AF8E4B-E206-4804-99E9-47736A5138B8}">
      <dgm:prSet/>
      <dgm:spPr/>
      <dgm:t>
        <a:bodyPr/>
        <a:lstStyle/>
        <a:p>
          <a:endParaRPr lang="en-US"/>
        </a:p>
      </dgm:t>
    </dgm:pt>
    <dgm:pt modelId="{CFF4FEFD-6B22-408F-B687-6B8008C9A9DC}">
      <dgm:prSet/>
      <dgm:spPr/>
      <dgm:t>
        <a:bodyPr/>
        <a:lstStyle/>
        <a:p>
          <a:pPr algn="just"/>
          <a:r>
            <a:rPr lang="cs-CZ" b="1" dirty="0"/>
            <a:t>Hledání zastřešujícího pojmu k pojmům výchova, vzdělávání a pedagogická praxe, jak je nazvat jedním slovem</a:t>
          </a:r>
          <a:endParaRPr lang="en-US" dirty="0"/>
        </a:p>
      </dgm:t>
    </dgm:pt>
    <dgm:pt modelId="{5019AAF1-BB68-4730-AC59-4CED8FF89D81}" type="parTrans" cxnId="{0578C987-B6E4-4E4F-B2EF-107C2048865D}">
      <dgm:prSet/>
      <dgm:spPr/>
      <dgm:t>
        <a:bodyPr/>
        <a:lstStyle/>
        <a:p>
          <a:endParaRPr lang="en-US"/>
        </a:p>
      </dgm:t>
    </dgm:pt>
    <dgm:pt modelId="{C8DA91CB-9939-4305-9274-A32F5D6B6C99}" type="sibTrans" cxnId="{0578C987-B6E4-4E4F-B2EF-107C2048865D}">
      <dgm:prSet/>
      <dgm:spPr/>
      <dgm:t>
        <a:bodyPr/>
        <a:lstStyle/>
        <a:p>
          <a:endParaRPr lang="en-US"/>
        </a:p>
      </dgm:t>
    </dgm:pt>
    <dgm:pt modelId="{16307A8B-472D-4A93-9DA5-29E03ABE9221}">
      <dgm:prSet/>
      <dgm:spPr/>
      <dgm:t>
        <a:bodyPr/>
        <a:lstStyle/>
        <a:p>
          <a:r>
            <a:rPr lang="cs-CZ" b="1"/>
            <a:t>Rozdíl v zahraničí – například pojem EDUCATIO</a:t>
          </a:r>
          <a:endParaRPr lang="en-US"/>
        </a:p>
      </dgm:t>
    </dgm:pt>
    <dgm:pt modelId="{E8C65B94-11AC-48A7-9889-F78539B6DF13}" type="parTrans" cxnId="{3D95ECD0-85D6-4CC7-8FF3-08E79D62E277}">
      <dgm:prSet/>
      <dgm:spPr/>
      <dgm:t>
        <a:bodyPr/>
        <a:lstStyle/>
        <a:p>
          <a:endParaRPr lang="en-US"/>
        </a:p>
      </dgm:t>
    </dgm:pt>
    <dgm:pt modelId="{57F87C99-9170-4FAE-8964-2C007B2179DD}" type="sibTrans" cxnId="{3D95ECD0-85D6-4CC7-8FF3-08E79D62E277}">
      <dgm:prSet/>
      <dgm:spPr/>
      <dgm:t>
        <a:bodyPr/>
        <a:lstStyle/>
        <a:p>
          <a:endParaRPr lang="en-US"/>
        </a:p>
      </dgm:t>
    </dgm:pt>
    <dgm:pt modelId="{0D6BB94B-63CE-4319-9435-E1F44A66B0AC}" type="pres">
      <dgm:prSet presAssocID="{2AE037BC-AC90-41DD-8C7D-5056B76FDC86}" presName="linear" presStyleCnt="0">
        <dgm:presLayoutVars>
          <dgm:animLvl val="lvl"/>
          <dgm:resizeHandles val="exact"/>
        </dgm:presLayoutVars>
      </dgm:prSet>
      <dgm:spPr/>
    </dgm:pt>
    <dgm:pt modelId="{ABA4E4C9-CA87-4456-9D58-39153857A0C2}" type="pres">
      <dgm:prSet presAssocID="{133CFF3F-310D-4B77-A68F-E73B2BD7FB9A}" presName="parentText" presStyleLbl="node1" presStyleIdx="0" presStyleCnt="3">
        <dgm:presLayoutVars>
          <dgm:chMax val="0"/>
          <dgm:bulletEnabled val="1"/>
        </dgm:presLayoutVars>
      </dgm:prSet>
      <dgm:spPr/>
    </dgm:pt>
    <dgm:pt modelId="{303FE656-679A-4917-8DF8-96512CC3A557}" type="pres">
      <dgm:prSet presAssocID="{E6D56369-EE87-4E9F-9647-15BF6ED26075}" presName="spacer" presStyleCnt="0"/>
      <dgm:spPr/>
    </dgm:pt>
    <dgm:pt modelId="{21FA1AEB-8071-4900-9786-3635D120BD5C}" type="pres">
      <dgm:prSet presAssocID="{CFF4FEFD-6B22-408F-B687-6B8008C9A9DC}" presName="parentText" presStyleLbl="node1" presStyleIdx="1" presStyleCnt="3">
        <dgm:presLayoutVars>
          <dgm:chMax val="0"/>
          <dgm:bulletEnabled val="1"/>
        </dgm:presLayoutVars>
      </dgm:prSet>
      <dgm:spPr/>
    </dgm:pt>
    <dgm:pt modelId="{778ADD2E-9385-4B06-899E-C4D5C297F844}" type="pres">
      <dgm:prSet presAssocID="{C8DA91CB-9939-4305-9274-A32F5D6B6C99}" presName="spacer" presStyleCnt="0"/>
      <dgm:spPr/>
    </dgm:pt>
    <dgm:pt modelId="{D3C65196-7126-4B1A-8854-DD15B87EA93B}" type="pres">
      <dgm:prSet presAssocID="{16307A8B-472D-4A93-9DA5-29E03ABE9221}" presName="parentText" presStyleLbl="node1" presStyleIdx="2" presStyleCnt="3">
        <dgm:presLayoutVars>
          <dgm:chMax val="0"/>
          <dgm:bulletEnabled val="1"/>
        </dgm:presLayoutVars>
      </dgm:prSet>
      <dgm:spPr/>
    </dgm:pt>
  </dgm:ptLst>
  <dgm:cxnLst>
    <dgm:cxn modelId="{38C3B710-C294-4F69-8E79-4ABA8A873123}" type="presOf" srcId="{2AE037BC-AC90-41DD-8C7D-5056B76FDC86}" destId="{0D6BB94B-63CE-4319-9435-E1F44A66B0AC}" srcOrd="0" destOrd="0" presId="urn:microsoft.com/office/officeart/2005/8/layout/vList2"/>
    <dgm:cxn modelId="{895A4812-B12B-4027-9CFA-217A70DFDB28}" type="presOf" srcId="{16307A8B-472D-4A93-9DA5-29E03ABE9221}" destId="{D3C65196-7126-4B1A-8854-DD15B87EA93B}" srcOrd="0" destOrd="0" presId="urn:microsoft.com/office/officeart/2005/8/layout/vList2"/>
    <dgm:cxn modelId="{45AF8E4B-E206-4804-99E9-47736A5138B8}" srcId="{2AE037BC-AC90-41DD-8C7D-5056B76FDC86}" destId="{133CFF3F-310D-4B77-A68F-E73B2BD7FB9A}" srcOrd="0" destOrd="0" parTransId="{B13B78C2-624F-4A99-8DFC-4528B8909B93}" sibTransId="{E6D56369-EE87-4E9F-9647-15BF6ED26075}"/>
    <dgm:cxn modelId="{0578C987-B6E4-4E4F-B2EF-107C2048865D}" srcId="{2AE037BC-AC90-41DD-8C7D-5056B76FDC86}" destId="{CFF4FEFD-6B22-408F-B687-6B8008C9A9DC}" srcOrd="1" destOrd="0" parTransId="{5019AAF1-BB68-4730-AC59-4CED8FF89D81}" sibTransId="{C8DA91CB-9939-4305-9274-A32F5D6B6C99}"/>
    <dgm:cxn modelId="{B3F4BEB7-4B4D-4273-A319-3F69C3560F32}" type="presOf" srcId="{CFF4FEFD-6B22-408F-B687-6B8008C9A9DC}" destId="{21FA1AEB-8071-4900-9786-3635D120BD5C}" srcOrd="0" destOrd="0" presId="urn:microsoft.com/office/officeart/2005/8/layout/vList2"/>
    <dgm:cxn modelId="{3D95ECD0-85D6-4CC7-8FF3-08E79D62E277}" srcId="{2AE037BC-AC90-41DD-8C7D-5056B76FDC86}" destId="{16307A8B-472D-4A93-9DA5-29E03ABE9221}" srcOrd="2" destOrd="0" parTransId="{E8C65B94-11AC-48A7-9889-F78539B6DF13}" sibTransId="{57F87C99-9170-4FAE-8964-2C007B2179DD}"/>
    <dgm:cxn modelId="{11477ED2-FB9C-458A-820C-ED4C3C96E232}" type="presOf" srcId="{133CFF3F-310D-4B77-A68F-E73B2BD7FB9A}" destId="{ABA4E4C9-CA87-4456-9D58-39153857A0C2}" srcOrd="0" destOrd="0" presId="urn:microsoft.com/office/officeart/2005/8/layout/vList2"/>
    <dgm:cxn modelId="{4DE69DFE-6B4E-40A7-AD66-1746875C2B71}" type="presParOf" srcId="{0D6BB94B-63CE-4319-9435-E1F44A66B0AC}" destId="{ABA4E4C9-CA87-4456-9D58-39153857A0C2}" srcOrd="0" destOrd="0" presId="urn:microsoft.com/office/officeart/2005/8/layout/vList2"/>
    <dgm:cxn modelId="{EDF58BF2-69EE-4478-B08A-1032DADFDEE6}" type="presParOf" srcId="{0D6BB94B-63CE-4319-9435-E1F44A66B0AC}" destId="{303FE656-679A-4917-8DF8-96512CC3A557}" srcOrd="1" destOrd="0" presId="urn:microsoft.com/office/officeart/2005/8/layout/vList2"/>
    <dgm:cxn modelId="{B07F1BAF-57A9-47D6-A368-73BC314E4164}" type="presParOf" srcId="{0D6BB94B-63CE-4319-9435-E1F44A66B0AC}" destId="{21FA1AEB-8071-4900-9786-3635D120BD5C}" srcOrd="2" destOrd="0" presId="urn:microsoft.com/office/officeart/2005/8/layout/vList2"/>
    <dgm:cxn modelId="{3B27B5E7-F2E4-4F2C-B075-E15918B92258}" type="presParOf" srcId="{0D6BB94B-63CE-4319-9435-E1F44A66B0AC}" destId="{778ADD2E-9385-4B06-899E-C4D5C297F844}" srcOrd="3" destOrd="0" presId="urn:microsoft.com/office/officeart/2005/8/layout/vList2"/>
    <dgm:cxn modelId="{1FA9325E-92F2-48A5-8A27-06B8C920F88D}" type="presParOf" srcId="{0D6BB94B-63CE-4319-9435-E1F44A66B0AC}" destId="{D3C65196-7126-4B1A-8854-DD15B87EA93B}" srcOrd="4"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9D3C72-51A4-4185-840C-ED2DF6ECD8B9}"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AAC9445E-8A82-40B3-9C76-33655FDDC3CA}">
      <dgm:prSet/>
      <dgm:spPr/>
      <dgm:t>
        <a:bodyPr/>
        <a:lstStyle/>
        <a:p>
          <a:r>
            <a:rPr lang="cs-CZ"/>
            <a:t>Edukace </a:t>
          </a:r>
          <a:endParaRPr lang="en-US"/>
        </a:p>
      </dgm:t>
    </dgm:pt>
    <dgm:pt modelId="{88A16DA1-11A4-4C8F-9343-0687C94A2CBD}" type="parTrans" cxnId="{83D2A6EC-27A6-4150-AA61-80EAEDC28485}">
      <dgm:prSet/>
      <dgm:spPr/>
      <dgm:t>
        <a:bodyPr/>
        <a:lstStyle/>
        <a:p>
          <a:endParaRPr lang="en-US"/>
        </a:p>
      </dgm:t>
    </dgm:pt>
    <dgm:pt modelId="{DB6F010E-8BD1-454F-AFE1-381B1A9A5AB8}" type="sibTrans" cxnId="{83D2A6EC-27A6-4150-AA61-80EAEDC28485}">
      <dgm:prSet/>
      <dgm:spPr/>
      <dgm:t>
        <a:bodyPr/>
        <a:lstStyle/>
        <a:p>
          <a:endParaRPr lang="en-US"/>
        </a:p>
      </dgm:t>
    </dgm:pt>
    <dgm:pt modelId="{38C83A99-A22E-4B26-AD78-D9BE752BD134}">
      <dgm:prSet/>
      <dgm:spPr/>
      <dgm:t>
        <a:bodyPr/>
        <a:lstStyle/>
        <a:p>
          <a:r>
            <a:rPr lang="cs-CZ"/>
            <a:t>definuje ji především pojem edukační realita. </a:t>
          </a:r>
          <a:endParaRPr lang="en-US"/>
        </a:p>
      </dgm:t>
    </dgm:pt>
    <dgm:pt modelId="{1818F5AA-8067-45C7-84AF-EF7354A5A877}" type="parTrans" cxnId="{DC3C19D3-7136-46B2-87D4-F7C30BF986FE}">
      <dgm:prSet/>
      <dgm:spPr/>
      <dgm:t>
        <a:bodyPr/>
        <a:lstStyle/>
        <a:p>
          <a:endParaRPr lang="en-US"/>
        </a:p>
      </dgm:t>
    </dgm:pt>
    <dgm:pt modelId="{D8961FF2-049F-48D2-8D9D-CA61A2692402}" type="sibTrans" cxnId="{DC3C19D3-7136-46B2-87D4-F7C30BF986FE}">
      <dgm:prSet/>
      <dgm:spPr/>
      <dgm:t>
        <a:bodyPr/>
        <a:lstStyle/>
        <a:p>
          <a:endParaRPr lang="en-US"/>
        </a:p>
      </dgm:t>
    </dgm:pt>
    <dgm:pt modelId="{777F968F-70A5-4EB3-BEEB-D0DAF5F77F87}">
      <dgm:prSet/>
      <dgm:spPr/>
      <dgm:t>
        <a:bodyPr/>
        <a:lstStyle/>
        <a:p>
          <a:r>
            <a:rPr lang="cs-CZ"/>
            <a:t>Edukační realita je každá skutečnost v lidské společnosti, v níž probíhají nějaké edukační procesy nebo jsou vyvíjeny nějaké edukační konstrukty. </a:t>
          </a:r>
          <a:endParaRPr lang="en-US"/>
        </a:p>
      </dgm:t>
    </dgm:pt>
    <dgm:pt modelId="{25178120-92D8-4F81-BF82-B40DBE9F304A}" type="parTrans" cxnId="{1C61A415-B2DC-43D2-8740-9956D3E9B7CA}">
      <dgm:prSet/>
      <dgm:spPr/>
      <dgm:t>
        <a:bodyPr/>
        <a:lstStyle/>
        <a:p>
          <a:endParaRPr lang="en-US"/>
        </a:p>
      </dgm:t>
    </dgm:pt>
    <dgm:pt modelId="{93D02F1A-4208-471D-AFA6-6FCF5E5928B7}" type="sibTrans" cxnId="{1C61A415-B2DC-43D2-8740-9956D3E9B7CA}">
      <dgm:prSet/>
      <dgm:spPr/>
      <dgm:t>
        <a:bodyPr/>
        <a:lstStyle/>
        <a:p>
          <a:endParaRPr lang="en-US"/>
        </a:p>
      </dgm:t>
    </dgm:pt>
    <dgm:pt modelId="{7E7DC44B-316F-4BF7-87D2-1E1D11A6CDC8}" type="pres">
      <dgm:prSet presAssocID="{9D9D3C72-51A4-4185-840C-ED2DF6ECD8B9}" presName="Name0" presStyleCnt="0">
        <dgm:presLayoutVars>
          <dgm:dir/>
          <dgm:animLvl val="lvl"/>
          <dgm:resizeHandles val="exact"/>
        </dgm:presLayoutVars>
      </dgm:prSet>
      <dgm:spPr/>
    </dgm:pt>
    <dgm:pt modelId="{EA02DE04-8FCA-44C7-BB9C-83AAE4303386}" type="pres">
      <dgm:prSet presAssocID="{777F968F-70A5-4EB3-BEEB-D0DAF5F77F87}" presName="boxAndChildren" presStyleCnt="0"/>
      <dgm:spPr/>
    </dgm:pt>
    <dgm:pt modelId="{3BFDE3DC-0E7C-4F58-9870-2A90B875439F}" type="pres">
      <dgm:prSet presAssocID="{777F968F-70A5-4EB3-BEEB-D0DAF5F77F87}" presName="parentTextBox" presStyleLbl="node1" presStyleIdx="0" presStyleCnt="3"/>
      <dgm:spPr/>
    </dgm:pt>
    <dgm:pt modelId="{63D34039-3B38-4DDA-8628-26821EE0BB2C}" type="pres">
      <dgm:prSet presAssocID="{D8961FF2-049F-48D2-8D9D-CA61A2692402}" presName="sp" presStyleCnt="0"/>
      <dgm:spPr/>
    </dgm:pt>
    <dgm:pt modelId="{A90EF995-E91A-4237-B717-687A32FF1BE6}" type="pres">
      <dgm:prSet presAssocID="{38C83A99-A22E-4B26-AD78-D9BE752BD134}" presName="arrowAndChildren" presStyleCnt="0"/>
      <dgm:spPr/>
    </dgm:pt>
    <dgm:pt modelId="{D30475BC-F1AF-4278-8ABE-154A77729EFE}" type="pres">
      <dgm:prSet presAssocID="{38C83A99-A22E-4B26-AD78-D9BE752BD134}" presName="parentTextArrow" presStyleLbl="node1" presStyleIdx="1" presStyleCnt="3"/>
      <dgm:spPr/>
    </dgm:pt>
    <dgm:pt modelId="{2FE17A67-4E0E-4E49-B3E3-5E180B8933A4}" type="pres">
      <dgm:prSet presAssocID="{DB6F010E-8BD1-454F-AFE1-381B1A9A5AB8}" presName="sp" presStyleCnt="0"/>
      <dgm:spPr/>
    </dgm:pt>
    <dgm:pt modelId="{97B58F04-B1AD-419E-AE1C-B33B09818B7C}" type="pres">
      <dgm:prSet presAssocID="{AAC9445E-8A82-40B3-9C76-33655FDDC3CA}" presName="arrowAndChildren" presStyleCnt="0"/>
      <dgm:spPr/>
    </dgm:pt>
    <dgm:pt modelId="{1F42A74A-BEAA-42C5-B518-00B6109D6846}" type="pres">
      <dgm:prSet presAssocID="{AAC9445E-8A82-40B3-9C76-33655FDDC3CA}" presName="parentTextArrow" presStyleLbl="node1" presStyleIdx="2" presStyleCnt="3"/>
      <dgm:spPr/>
    </dgm:pt>
  </dgm:ptLst>
  <dgm:cxnLst>
    <dgm:cxn modelId="{1C61A415-B2DC-43D2-8740-9956D3E9B7CA}" srcId="{9D9D3C72-51A4-4185-840C-ED2DF6ECD8B9}" destId="{777F968F-70A5-4EB3-BEEB-D0DAF5F77F87}" srcOrd="2" destOrd="0" parTransId="{25178120-92D8-4F81-BF82-B40DBE9F304A}" sibTransId="{93D02F1A-4208-471D-AFA6-6FCF5E5928B7}"/>
    <dgm:cxn modelId="{0AD8A13F-FE95-44AE-ADE5-B795989D3446}" type="presOf" srcId="{38C83A99-A22E-4B26-AD78-D9BE752BD134}" destId="{D30475BC-F1AF-4278-8ABE-154A77729EFE}" srcOrd="0" destOrd="0" presId="urn:microsoft.com/office/officeart/2005/8/layout/process4"/>
    <dgm:cxn modelId="{410A8B64-5F93-420E-B6BD-CB95DFED52EE}" type="presOf" srcId="{9D9D3C72-51A4-4185-840C-ED2DF6ECD8B9}" destId="{7E7DC44B-316F-4BF7-87D2-1E1D11A6CDC8}" srcOrd="0" destOrd="0" presId="urn:microsoft.com/office/officeart/2005/8/layout/process4"/>
    <dgm:cxn modelId="{EC8BD1CD-CAD2-443E-A02E-96FC86CEDAC6}" type="presOf" srcId="{AAC9445E-8A82-40B3-9C76-33655FDDC3CA}" destId="{1F42A74A-BEAA-42C5-B518-00B6109D6846}" srcOrd="0" destOrd="0" presId="urn:microsoft.com/office/officeart/2005/8/layout/process4"/>
    <dgm:cxn modelId="{DC3C19D3-7136-46B2-87D4-F7C30BF986FE}" srcId="{9D9D3C72-51A4-4185-840C-ED2DF6ECD8B9}" destId="{38C83A99-A22E-4B26-AD78-D9BE752BD134}" srcOrd="1" destOrd="0" parTransId="{1818F5AA-8067-45C7-84AF-EF7354A5A877}" sibTransId="{D8961FF2-049F-48D2-8D9D-CA61A2692402}"/>
    <dgm:cxn modelId="{83D2A6EC-27A6-4150-AA61-80EAEDC28485}" srcId="{9D9D3C72-51A4-4185-840C-ED2DF6ECD8B9}" destId="{AAC9445E-8A82-40B3-9C76-33655FDDC3CA}" srcOrd="0" destOrd="0" parTransId="{88A16DA1-11A4-4C8F-9343-0687C94A2CBD}" sibTransId="{DB6F010E-8BD1-454F-AFE1-381B1A9A5AB8}"/>
    <dgm:cxn modelId="{C42220F9-A717-47D7-BE58-A8796D775951}" type="presOf" srcId="{777F968F-70A5-4EB3-BEEB-D0DAF5F77F87}" destId="{3BFDE3DC-0E7C-4F58-9870-2A90B875439F}" srcOrd="0" destOrd="0" presId="urn:microsoft.com/office/officeart/2005/8/layout/process4"/>
    <dgm:cxn modelId="{A1378B0D-D66F-4F3C-A9FB-38D38B4CA20E}" type="presParOf" srcId="{7E7DC44B-316F-4BF7-87D2-1E1D11A6CDC8}" destId="{EA02DE04-8FCA-44C7-BB9C-83AAE4303386}" srcOrd="0" destOrd="0" presId="urn:microsoft.com/office/officeart/2005/8/layout/process4"/>
    <dgm:cxn modelId="{A2C3570E-28FF-421B-8617-2DF314F611AA}" type="presParOf" srcId="{EA02DE04-8FCA-44C7-BB9C-83AAE4303386}" destId="{3BFDE3DC-0E7C-4F58-9870-2A90B875439F}" srcOrd="0" destOrd="0" presId="urn:microsoft.com/office/officeart/2005/8/layout/process4"/>
    <dgm:cxn modelId="{2F52D929-01C5-41A1-BCE5-63F56EA950A7}" type="presParOf" srcId="{7E7DC44B-316F-4BF7-87D2-1E1D11A6CDC8}" destId="{63D34039-3B38-4DDA-8628-26821EE0BB2C}" srcOrd="1" destOrd="0" presId="urn:microsoft.com/office/officeart/2005/8/layout/process4"/>
    <dgm:cxn modelId="{868B3DD4-6681-4176-A2D6-36432A24CB0F}" type="presParOf" srcId="{7E7DC44B-316F-4BF7-87D2-1E1D11A6CDC8}" destId="{A90EF995-E91A-4237-B717-687A32FF1BE6}" srcOrd="2" destOrd="0" presId="urn:microsoft.com/office/officeart/2005/8/layout/process4"/>
    <dgm:cxn modelId="{11BA132B-B801-4B17-B121-3E7EA724B3A6}" type="presParOf" srcId="{A90EF995-E91A-4237-B717-687A32FF1BE6}" destId="{D30475BC-F1AF-4278-8ABE-154A77729EFE}" srcOrd="0" destOrd="0" presId="urn:microsoft.com/office/officeart/2005/8/layout/process4"/>
    <dgm:cxn modelId="{7BB9E7CF-AE95-42C5-ACD8-577638A79441}" type="presParOf" srcId="{7E7DC44B-316F-4BF7-87D2-1E1D11A6CDC8}" destId="{2FE17A67-4E0E-4E49-B3E3-5E180B8933A4}" srcOrd="3" destOrd="0" presId="urn:microsoft.com/office/officeart/2005/8/layout/process4"/>
    <dgm:cxn modelId="{E6E0FB3C-3022-459D-9027-E6E12AB965B8}" type="presParOf" srcId="{7E7DC44B-316F-4BF7-87D2-1E1D11A6CDC8}" destId="{97B58F04-B1AD-419E-AE1C-B33B09818B7C}" srcOrd="4" destOrd="0" presId="urn:microsoft.com/office/officeart/2005/8/layout/process4"/>
    <dgm:cxn modelId="{C1A6158B-397A-40D5-A27F-E4ED7559FB5A}" type="presParOf" srcId="{97B58F04-B1AD-419E-AE1C-B33B09818B7C}" destId="{1F42A74A-BEAA-42C5-B518-00B6109D6846}" srcOrd="0" destOrd="0" presId="urn:microsoft.com/office/officeart/2005/8/layout/process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0CD7BD-F5AE-4339-9BDE-FCF8A7996778}"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EC244B92-4108-46D8-94AE-F9A7F80A0681}">
      <dgm:prSet/>
      <dgm:spPr/>
      <dgm:t>
        <a:bodyPr/>
        <a:lstStyle/>
        <a:p>
          <a:r>
            <a:rPr lang="cs-CZ"/>
            <a:t>V pedagogickém myšlení minulosti existovalo již od starověku vědomí toho, že každá edukace se realizuje v nějakých konkrétních podmínkách a situacích.</a:t>
          </a:r>
          <a:endParaRPr lang="en-US"/>
        </a:p>
      </dgm:t>
    </dgm:pt>
    <dgm:pt modelId="{C32F15B3-7F8E-43B0-872D-49E88FB6431E}" type="parTrans" cxnId="{F3450096-59B7-4A3E-AD05-98D90F0D3819}">
      <dgm:prSet/>
      <dgm:spPr/>
      <dgm:t>
        <a:bodyPr/>
        <a:lstStyle/>
        <a:p>
          <a:endParaRPr lang="en-US"/>
        </a:p>
      </dgm:t>
    </dgm:pt>
    <dgm:pt modelId="{4E933C15-AB46-4B49-B8E5-F7D5844B8E77}" type="sibTrans" cxnId="{F3450096-59B7-4A3E-AD05-98D90F0D3819}">
      <dgm:prSet/>
      <dgm:spPr/>
      <dgm:t>
        <a:bodyPr/>
        <a:lstStyle/>
        <a:p>
          <a:endParaRPr lang="en-US"/>
        </a:p>
      </dgm:t>
    </dgm:pt>
    <dgm:pt modelId="{7702E359-D801-417E-96AF-2357119661AC}">
      <dgm:prSet/>
      <dgm:spPr/>
      <dgm:t>
        <a:bodyPr/>
        <a:lstStyle/>
        <a:p>
          <a:r>
            <a:rPr lang="cs-CZ" b="1"/>
            <a:t>Typologie (nejen) edukačního prostředí</a:t>
          </a:r>
          <a:br>
            <a:rPr lang="cs-CZ"/>
          </a:br>
          <a:endParaRPr lang="en-US"/>
        </a:p>
      </dgm:t>
    </dgm:pt>
    <dgm:pt modelId="{93CE6CD7-D3B5-4E23-9150-5A1CC029F4D2}" type="parTrans" cxnId="{F53FCD9A-EE4D-4E0C-9029-AEF09F343631}">
      <dgm:prSet/>
      <dgm:spPr/>
      <dgm:t>
        <a:bodyPr/>
        <a:lstStyle/>
        <a:p>
          <a:endParaRPr lang="en-US"/>
        </a:p>
      </dgm:t>
    </dgm:pt>
    <dgm:pt modelId="{6AE22A1C-5F3E-4236-BE21-2F1789AF87E2}" type="sibTrans" cxnId="{F53FCD9A-EE4D-4E0C-9029-AEF09F343631}">
      <dgm:prSet/>
      <dgm:spPr/>
      <dgm:t>
        <a:bodyPr/>
        <a:lstStyle/>
        <a:p>
          <a:endParaRPr lang="en-US"/>
        </a:p>
      </dgm:t>
    </dgm:pt>
    <dgm:pt modelId="{7F7C2CDD-81CB-4117-B3BA-85C09573A0CC}" type="pres">
      <dgm:prSet presAssocID="{390CD7BD-F5AE-4339-9BDE-FCF8A7996778}" presName="hierChild1" presStyleCnt="0">
        <dgm:presLayoutVars>
          <dgm:chPref val="1"/>
          <dgm:dir/>
          <dgm:animOne val="branch"/>
          <dgm:animLvl val="lvl"/>
          <dgm:resizeHandles/>
        </dgm:presLayoutVars>
      </dgm:prSet>
      <dgm:spPr/>
    </dgm:pt>
    <dgm:pt modelId="{F846AC07-956B-4B35-89E3-ECC2D6CA70EE}" type="pres">
      <dgm:prSet presAssocID="{EC244B92-4108-46D8-94AE-F9A7F80A0681}" presName="hierRoot1" presStyleCnt="0"/>
      <dgm:spPr/>
    </dgm:pt>
    <dgm:pt modelId="{20DC3378-907A-494E-B858-9FF88D069F5B}" type="pres">
      <dgm:prSet presAssocID="{EC244B92-4108-46D8-94AE-F9A7F80A0681}" presName="composite" presStyleCnt="0"/>
      <dgm:spPr/>
    </dgm:pt>
    <dgm:pt modelId="{678F46A5-5941-4040-9376-784CC8640907}" type="pres">
      <dgm:prSet presAssocID="{EC244B92-4108-46D8-94AE-F9A7F80A0681}" presName="background" presStyleLbl="node0" presStyleIdx="0" presStyleCnt="2"/>
      <dgm:spPr/>
    </dgm:pt>
    <dgm:pt modelId="{736EBEA8-E5EE-459A-BAAF-AC68B2399FFE}" type="pres">
      <dgm:prSet presAssocID="{EC244B92-4108-46D8-94AE-F9A7F80A0681}" presName="text" presStyleLbl="fgAcc0" presStyleIdx="0" presStyleCnt="2">
        <dgm:presLayoutVars>
          <dgm:chPref val="3"/>
        </dgm:presLayoutVars>
      </dgm:prSet>
      <dgm:spPr/>
    </dgm:pt>
    <dgm:pt modelId="{7FB25C57-1D0E-4578-8292-9EFC28D1FCB5}" type="pres">
      <dgm:prSet presAssocID="{EC244B92-4108-46D8-94AE-F9A7F80A0681}" presName="hierChild2" presStyleCnt="0"/>
      <dgm:spPr/>
    </dgm:pt>
    <dgm:pt modelId="{5CC2F982-19C4-4812-BCEC-BA9077FB7DAA}" type="pres">
      <dgm:prSet presAssocID="{7702E359-D801-417E-96AF-2357119661AC}" presName="hierRoot1" presStyleCnt="0"/>
      <dgm:spPr/>
    </dgm:pt>
    <dgm:pt modelId="{BB217A74-F363-4B35-8B89-DDFB74366515}" type="pres">
      <dgm:prSet presAssocID="{7702E359-D801-417E-96AF-2357119661AC}" presName="composite" presStyleCnt="0"/>
      <dgm:spPr/>
    </dgm:pt>
    <dgm:pt modelId="{BC7D2B8A-E414-486F-B8F3-7C6EC8050552}" type="pres">
      <dgm:prSet presAssocID="{7702E359-D801-417E-96AF-2357119661AC}" presName="background" presStyleLbl="node0" presStyleIdx="1" presStyleCnt="2"/>
      <dgm:spPr/>
    </dgm:pt>
    <dgm:pt modelId="{C11E0C37-4C9C-44FD-8344-C27FA4030211}" type="pres">
      <dgm:prSet presAssocID="{7702E359-D801-417E-96AF-2357119661AC}" presName="text" presStyleLbl="fgAcc0" presStyleIdx="1" presStyleCnt="2">
        <dgm:presLayoutVars>
          <dgm:chPref val="3"/>
        </dgm:presLayoutVars>
      </dgm:prSet>
      <dgm:spPr/>
    </dgm:pt>
    <dgm:pt modelId="{370C8369-5EC6-484F-9433-B1ECAEADF0A0}" type="pres">
      <dgm:prSet presAssocID="{7702E359-D801-417E-96AF-2357119661AC}" presName="hierChild2" presStyleCnt="0"/>
      <dgm:spPr/>
    </dgm:pt>
  </dgm:ptLst>
  <dgm:cxnLst>
    <dgm:cxn modelId="{5E00A938-32FD-4BF5-AF23-74E7C99EE13D}" type="presOf" srcId="{390CD7BD-F5AE-4339-9BDE-FCF8A7996778}" destId="{7F7C2CDD-81CB-4117-B3BA-85C09573A0CC}" srcOrd="0" destOrd="0" presId="urn:microsoft.com/office/officeart/2005/8/layout/hierarchy1"/>
    <dgm:cxn modelId="{7B773445-DC19-4B0A-82B8-5EBB04F255EF}" type="presOf" srcId="{7702E359-D801-417E-96AF-2357119661AC}" destId="{C11E0C37-4C9C-44FD-8344-C27FA4030211}" srcOrd="0" destOrd="0" presId="urn:microsoft.com/office/officeart/2005/8/layout/hierarchy1"/>
    <dgm:cxn modelId="{F3450096-59B7-4A3E-AD05-98D90F0D3819}" srcId="{390CD7BD-F5AE-4339-9BDE-FCF8A7996778}" destId="{EC244B92-4108-46D8-94AE-F9A7F80A0681}" srcOrd="0" destOrd="0" parTransId="{C32F15B3-7F8E-43B0-872D-49E88FB6431E}" sibTransId="{4E933C15-AB46-4B49-B8E5-F7D5844B8E77}"/>
    <dgm:cxn modelId="{F53FCD9A-EE4D-4E0C-9029-AEF09F343631}" srcId="{390CD7BD-F5AE-4339-9BDE-FCF8A7996778}" destId="{7702E359-D801-417E-96AF-2357119661AC}" srcOrd="1" destOrd="0" parTransId="{93CE6CD7-D3B5-4E23-9150-5A1CC029F4D2}" sibTransId="{6AE22A1C-5F3E-4236-BE21-2F1789AF87E2}"/>
    <dgm:cxn modelId="{704BBE9C-B6B9-44E1-BE6C-EFF1D159D17F}" type="presOf" srcId="{EC244B92-4108-46D8-94AE-F9A7F80A0681}" destId="{736EBEA8-E5EE-459A-BAAF-AC68B2399FFE}" srcOrd="0" destOrd="0" presId="urn:microsoft.com/office/officeart/2005/8/layout/hierarchy1"/>
    <dgm:cxn modelId="{49E23C40-46AD-414B-AA22-7D1E35DDCF44}" type="presParOf" srcId="{7F7C2CDD-81CB-4117-B3BA-85C09573A0CC}" destId="{F846AC07-956B-4B35-89E3-ECC2D6CA70EE}" srcOrd="0" destOrd="0" presId="urn:microsoft.com/office/officeart/2005/8/layout/hierarchy1"/>
    <dgm:cxn modelId="{C3BDCB3C-9121-4C9A-8830-D3317FC04648}" type="presParOf" srcId="{F846AC07-956B-4B35-89E3-ECC2D6CA70EE}" destId="{20DC3378-907A-494E-B858-9FF88D069F5B}" srcOrd="0" destOrd="0" presId="urn:microsoft.com/office/officeart/2005/8/layout/hierarchy1"/>
    <dgm:cxn modelId="{C29286F1-10B5-42E4-96AD-44B543BC5CFF}" type="presParOf" srcId="{20DC3378-907A-494E-B858-9FF88D069F5B}" destId="{678F46A5-5941-4040-9376-784CC8640907}" srcOrd="0" destOrd="0" presId="urn:microsoft.com/office/officeart/2005/8/layout/hierarchy1"/>
    <dgm:cxn modelId="{F4ECC42A-308F-4FAB-AD82-04BD7D2AE656}" type="presParOf" srcId="{20DC3378-907A-494E-B858-9FF88D069F5B}" destId="{736EBEA8-E5EE-459A-BAAF-AC68B2399FFE}" srcOrd="1" destOrd="0" presId="urn:microsoft.com/office/officeart/2005/8/layout/hierarchy1"/>
    <dgm:cxn modelId="{6ADF4335-375C-47FB-BE00-A3331775B5A8}" type="presParOf" srcId="{F846AC07-956B-4B35-89E3-ECC2D6CA70EE}" destId="{7FB25C57-1D0E-4578-8292-9EFC28D1FCB5}" srcOrd="1" destOrd="0" presId="urn:microsoft.com/office/officeart/2005/8/layout/hierarchy1"/>
    <dgm:cxn modelId="{E38AB19E-2D16-427E-86D7-FB49A296F769}" type="presParOf" srcId="{7F7C2CDD-81CB-4117-B3BA-85C09573A0CC}" destId="{5CC2F982-19C4-4812-BCEC-BA9077FB7DAA}" srcOrd="1" destOrd="0" presId="urn:microsoft.com/office/officeart/2005/8/layout/hierarchy1"/>
    <dgm:cxn modelId="{F09D8619-5E16-444E-B945-A31AA702D74D}" type="presParOf" srcId="{5CC2F982-19C4-4812-BCEC-BA9077FB7DAA}" destId="{BB217A74-F363-4B35-8B89-DDFB74366515}" srcOrd="0" destOrd="0" presId="urn:microsoft.com/office/officeart/2005/8/layout/hierarchy1"/>
    <dgm:cxn modelId="{A0E2E0EC-5CE4-4A85-8C16-B5C488D37603}" type="presParOf" srcId="{BB217A74-F363-4B35-8B89-DDFB74366515}" destId="{BC7D2B8A-E414-486F-B8F3-7C6EC8050552}" srcOrd="0" destOrd="0" presId="urn:microsoft.com/office/officeart/2005/8/layout/hierarchy1"/>
    <dgm:cxn modelId="{3BD489CA-1B4E-4765-893F-D2A8F5623077}" type="presParOf" srcId="{BB217A74-F363-4B35-8B89-DDFB74366515}" destId="{C11E0C37-4C9C-44FD-8344-C27FA4030211}" srcOrd="1" destOrd="0" presId="urn:microsoft.com/office/officeart/2005/8/layout/hierarchy1"/>
    <dgm:cxn modelId="{5A0FA678-607A-4128-AFB9-9B4BC3BA9B8E}" type="presParOf" srcId="{5CC2F982-19C4-4812-BCEC-BA9077FB7DAA}" destId="{370C8369-5EC6-484F-9433-B1ECAEADF0A0}"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A57027-69BF-407F-A879-8F68929710A5}"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85029E21-2309-4610-B6EE-53C9C6A18C7D}">
      <dgm:prSet/>
      <dgm:spPr/>
      <dgm:t>
        <a:bodyPr/>
        <a:lstStyle/>
        <a:p>
          <a:r>
            <a:rPr lang="cs-CZ"/>
            <a:t>Jaký smysl má učit kolem dokola žáky jména a obsahy děl všech autorů romantických románů v 19. století jenom proto, že patřili k obrozeneckému hnutí v naší zemi, ale o jejich významu pro současný a budoucí život našich dětí o nich výrazně pochybuji?</a:t>
          </a:r>
          <a:endParaRPr lang="en-US"/>
        </a:p>
      </dgm:t>
    </dgm:pt>
    <dgm:pt modelId="{779C66EA-2DC6-4444-83D9-2669DCEF5146}" type="parTrans" cxnId="{4D97880D-6F4A-449D-B990-5A5226CC453F}">
      <dgm:prSet/>
      <dgm:spPr/>
      <dgm:t>
        <a:bodyPr/>
        <a:lstStyle/>
        <a:p>
          <a:endParaRPr lang="en-US"/>
        </a:p>
      </dgm:t>
    </dgm:pt>
    <dgm:pt modelId="{0C30398E-C7C4-487E-937A-685E3E5B4B05}" type="sibTrans" cxnId="{4D97880D-6F4A-449D-B990-5A5226CC453F}">
      <dgm:prSet/>
      <dgm:spPr/>
      <dgm:t>
        <a:bodyPr/>
        <a:lstStyle/>
        <a:p>
          <a:endParaRPr lang="en-US"/>
        </a:p>
      </dgm:t>
    </dgm:pt>
    <dgm:pt modelId="{4DAB20F0-E023-404D-9A05-8E39D1245C3E}">
      <dgm:prSet/>
      <dgm:spPr/>
      <dgm:t>
        <a:bodyPr/>
        <a:lstStyle/>
        <a:p>
          <a:r>
            <a:rPr lang="cs-CZ"/>
            <a:t>Máme žáky vést k hodnotám jako je „píle“, „vytrvalost“ nebo „věrnost“, když tyto hodnoty v generaci dospělých nejsou nijak zvlášť ceněny a ani nerozhodují o jejich úspěchu v kariéře?</a:t>
          </a:r>
          <a:endParaRPr lang="en-US"/>
        </a:p>
      </dgm:t>
    </dgm:pt>
    <dgm:pt modelId="{C1F8D577-D1D3-4928-8040-5AC90E23A465}" type="parTrans" cxnId="{517DAF19-69BC-4E1D-B66B-0B7D2CA70E89}">
      <dgm:prSet/>
      <dgm:spPr/>
      <dgm:t>
        <a:bodyPr/>
        <a:lstStyle/>
        <a:p>
          <a:endParaRPr lang="en-US"/>
        </a:p>
      </dgm:t>
    </dgm:pt>
    <dgm:pt modelId="{5B44F9D0-9B56-4C5B-8D24-3B2E470A5456}" type="sibTrans" cxnId="{517DAF19-69BC-4E1D-B66B-0B7D2CA70E89}">
      <dgm:prSet/>
      <dgm:spPr/>
      <dgm:t>
        <a:bodyPr/>
        <a:lstStyle/>
        <a:p>
          <a:endParaRPr lang="en-US"/>
        </a:p>
      </dgm:t>
    </dgm:pt>
    <dgm:pt modelId="{C0F0CEF8-1299-4422-9DA2-54D83A8AFB83}" type="pres">
      <dgm:prSet presAssocID="{1CA57027-69BF-407F-A879-8F68929710A5}" presName="hierChild1" presStyleCnt="0">
        <dgm:presLayoutVars>
          <dgm:chPref val="1"/>
          <dgm:dir/>
          <dgm:animOne val="branch"/>
          <dgm:animLvl val="lvl"/>
          <dgm:resizeHandles/>
        </dgm:presLayoutVars>
      </dgm:prSet>
      <dgm:spPr/>
    </dgm:pt>
    <dgm:pt modelId="{6EB2CC60-F4EC-4C7D-9343-ECB90A8BE16E}" type="pres">
      <dgm:prSet presAssocID="{85029E21-2309-4610-B6EE-53C9C6A18C7D}" presName="hierRoot1" presStyleCnt="0"/>
      <dgm:spPr/>
    </dgm:pt>
    <dgm:pt modelId="{AEFC5F43-79A5-4CE6-941A-CB7AA2E91CDC}" type="pres">
      <dgm:prSet presAssocID="{85029E21-2309-4610-B6EE-53C9C6A18C7D}" presName="composite" presStyleCnt="0"/>
      <dgm:spPr/>
    </dgm:pt>
    <dgm:pt modelId="{394332BB-9B68-4D3B-B758-6EE183EB8BCD}" type="pres">
      <dgm:prSet presAssocID="{85029E21-2309-4610-B6EE-53C9C6A18C7D}" presName="background" presStyleLbl="node0" presStyleIdx="0" presStyleCnt="2"/>
      <dgm:spPr/>
    </dgm:pt>
    <dgm:pt modelId="{CB209B77-79A4-452C-A599-C976272CB0F2}" type="pres">
      <dgm:prSet presAssocID="{85029E21-2309-4610-B6EE-53C9C6A18C7D}" presName="text" presStyleLbl="fgAcc0" presStyleIdx="0" presStyleCnt="2">
        <dgm:presLayoutVars>
          <dgm:chPref val="3"/>
        </dgm:presLayoutVars>
      </dgm:prSet>
      <dgm:spPr/>
    </dgm:pt>
    <dgm:pt modelId="{CF363978-CF94-40A5-9FD7-298EF0455A5F}" type="pres">
      <dgm:prSet presAssocID="{85029E21-2309-4610-B6EE-53C9C6A18C7D}" presName="hierChild2" presStyleCnt="0"/>
      <dgm:spPr/>
    </dgm:pt>
    <dgm:pt modelId="{EC8B267D-B368-42BA-A1B0-5E6DB297BA67}" type="pres">
      <dgm:prSet presAssocID="{4DAB20F0-E023-404D-9A05-8E39D1245C3E}" presName="hierRoot1" presStyleCnt="0"/>
      <dgm:spPr/>
    </dgm:pt>
    <dgm:pt modelId="{C3A086A5-C424-46DC-B458-3E77660609F9}" type="pres">
      <dgm:prSet presAssocID="{4DAB20F0-E023-404D-9A05-8E39D1245C3E}" presName="composite" presStyleCnt="0"/>
      <dgm:spPr/>
    </dgm:pt>
    <dgm:pt modelId="{982BC87E-DA05-47AE-BF26-24764ECC1AA8}" type="pres">
      <dgm:prSet presAssocID="{4DAB20F0-E023-404D-9A05-8E39D1245C3E}" presName="background" presStyleLbl="node0" presStyleIdx="1" presStyleCnt="2"/>
      <dgm:spPr/>
    </dgm:pt>
    <dgm:pt modelId="{549C8F8A-136A-48A2-84B3-F9366493DAF3}" type="pres">
      <dgm:prSet presAssocID="{4DAB20F0-E023-404D-9A05-8E39D1245C3E}" presName="text" presStyleLbl="fgAcc0" presStyleIdx="1" presStyleCnt="2">
        <dgm:presLayoutVars>
          <dgm:chPref val="3"/>
        </dgm:presLayoutVars>
      </dgm:prSet>
      <dgm:spPr/>
    </dgm:pt>
    <dgm:pt modelId="{60148565-2A1F-48A9-9A63-1F64039B10CA}" type="pres">
      <dgm:prSet presAssocID="{4DAB20F0-E023-404D-9A05-8E39D1245C3E}" presName="hierChild2" presStyleCnt="0"/>
      <dgm:spPr/>
    </dgm:pt>
  </dgm:ptLst>
  <dgm:cxnLst>
    <dgm:cxn modelId="{4D97880D-6F4A-449D-B990-5A5226CC453F}" srcId="{1CA57027-69BF-407F-A879-8F68929710A5}" destId="{85029E21-2309-4610-B6EE-53C9C6A18C7D}" srcOrd="0" destOrd="0" parTransId="{779C66EA-2DC6-4444-83D9-2669DCEF5146}" sibTransId="{0C30398E-C7C4-487E-937A-685E3E5B4B05}"/>
    <dgm:cxn modelId="{517DAF19-69BC-4E1D-B66B-0B7D2CA70E89}" srcId="{1CA57027-69BF-407F-A879-8F68929710A5}" destId="{4DAB20F0-E023-404D-9A05-8E39D1245C3E}" srcOrd="1" destOrd="0" parTransId="{C1F8D577-D1D3-4928-8040-5AC90E23A465}" sibTransId="{5B44F9D0-9B56-4C5B-8D24-3B2E470A5456}"/>
    <dgm:cxn modelId="{1E08F06F-62DE-43EF-86BE-68ACC97E7E89}" type="presOf" srcId="{85029E21-2309-4610-B6EE-53C9C6A18C7D}" destId="{CB209B77-79A4-452C-A599-C976272CB0F2}" srcOrd="0" destOrd="0" presId="urn:microsoft.com/office/officeart/2005/8/layout/hierarchy1"/>
    <dgm:cxn modelId="{990213A8-FC4A-44E7-9946-B7B3720661C8}" type="presOf" srcId="{4DAB20F0-E023-404D-9A05-8E39D1245C3E}" destId="{549C8F8A-136A-48A2-84B3-F9366493DAF3}" srcOrd="0" destOrd="0" presId="urn:microsoft.com/office/officeart/2005/8/layout/hierarchy1"/>
    <dgm:cxn modelId="{3EC804B3-6236-42D8-9DD5-156817D08E12}" type="presOf" srcId="{1CA57027-69BF-407F-A879-8F68929710A5}" destId="{C0F0CEF8-1299-4422-9DA2-54D83A8AFB83}" srcOrd="0" destOrd="0" presId="urn:microsoft.com/office/officeart/2005/8/layout/hierarchy1"/>
    <dgm:cxn modelId="{5C83BD90-1870-43DA-AD22-738CB2BD8EA4}" type="presParOf" srcId="{C0F0CEF8-1299-4422-9DA2-54D83A8AFB83}" destId="{6EB2CC60-F4EC-4C7D-9343-ECB90A8BE16E}" srcOrd="0" destOrd="0" presId="urn:microsoft.com/office/officeart/2005/8/layout/hierarchy1"/>
    <dgm:cxn modelId="{A1A6132E-40D3-4833-B6F4-3C97DCEDCBBE}" type="presParOf" srcId="{6EB2CC60-F4EC-4C7D-9343-ECB90A8BE16E}" destId="{AEFC5F43-79A5-4CE6-941A-CB7AA2E91CDC}" srcOrd="0" destOrd="0" presId="urn:microsoft.com/office/officeart/2005/8/layout/hierarchy1"/>
    <dgm:cxn modelId="{F58781B1-9539-4752-A231-1E2ABF6FA37D}" type="presParOf" srcId="{AEFC5F43-79A5-4CE6-941A-CB7AA2E91CDC}" destId="{394332BB-9B68-4D3B-B758-6EE183EB8BCD}" srcOrd="0" destOrd="0" presId="urn:microsoft.com/office/officeart/2005/8/layout/hierarchy1"/>
    <dgm:cxn modelId="{E902FA02-9860-4C53-B14F-C8E81EA72C12}" type="presParOf" srcId="{AEFC5F43-79A5-4CE6-941A-CB7AA2E91CDC}" destId="{CB209B77-79A4-452C-A599-C976272CB0F2}" srcOrd="1" destOrd="0" presId="urn:microsoft.com/office/officeart/2005/8/layout/hierarchy1"/>
    <dgm:cxn modelId="{CD3E9863-11C6-4DC9-82F1-5204575BB8C8}" type="presParOf" srcId="{6EB2CC60-F4EC-4C7D-9343-ECB90A8BE16E}" destId="{CF363978-CF94-40A5-9FD7-298EF0455A5F}" srcOrd="1" destOrd="0" presId="urn:microsoft.com/office/officeart/2005/8/layout/hierarchy1"/>
    <dgm:cxn modelId="{F0321030-8B01-4C93-9674-5B5B8FB255FD}" type="presParOf" srcId="{C0F0CEF8-1299-4422-9DA2-54D83A8AFB83}" destId="{EC8B267D-B368-42BA-A1B0-5E6DB297BA67}" srcOrd="1" destOrd="0" presId="urn:microsoft.com/office/officeart/2005/8/layout/hierarchy1"/>
    <dgm:cxn modelId="{2A905096-EDF7-445F-9573-65F7AA22EE4A}" type="presParOf" srcId="{EC8B267D-B368-42BA-A1B0-5E6DB297BA67}" destId="{C3A086A5-C424-46DC-B458-3E77660609F9}" srcOrd="0" destOrd="0" presId="urn:microsoft.com/office/officeart/2005/8/layout/hierarchy1"/>
    <dgm:cxn modelId="{71F22388-B8AF-413E-BD75-AE5975773F62}" type="presParOf" srcId="{C3A086A5-C424-46DC-B458-3E77660609F9}" destId="{982BC87E-DA05-47AE-BF26-24764ECC1AA8}" srcOrd="0" destOrd="0" presId="urn:microsoft.com/office/officeart/2005/8/layout/hierarchy1"/>
    <dgm:cxn modelId="{6942BBAA-EF75-4393-8BE0-409A8E3E52DA}" type="presParOf" srcId="{C3A086A5-C424-46DC-B458-3E77660609F9}" destId="{549C8F8A-136A-48A2-84B3-F9366493DAF3}" srcOrd="1" destOrd="0" presId="urn:microsoft.com/office/officeart/2005/8/layout/hierarchy1"/>
    <dgm:cxn modelId="{1AE7ED9C-61EB-4713-9FD3-95EDF70B9BFB}" type="presParOf" srcId="{EC8B267D-B368-42BA-A1B0-5E6DB297BA67}" destId="{60148565-2A1F-48A9-9A63-1F64039B10CA}"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C64EA-2E7D-4124-BAF9-603511B5004B}">
      <dsp:nvSpPr>
        <dsp:cNvPr id="0" name=""/>
        <dsp:cNvSpPr/>
      </dsp:nvSpPr>
      <dsp:spPr>
        <a:xfrm>
          <a:off x="0" y="181262"/>
          <a:ext cx="5141912" cy="24862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i="1" kern="1200"/>
            <a:t>Cvičení: </a:t>
          </a:r>
          <a:endParaRPr lang="en-US" sz="2500" kern="1200"/>
        </a:p>
      </dsp:txBody>
      <dsp:txXfrm>
        <a:off x="121369" y="302631"/>
        <a:ext cx="4899174" cy="2243512"/>
      </dsp:txXfrm>
    </dsp:sp>
    <dsp:sp modelId="{585E6E7F-4895-4107-A124-0F6110BD3686}">
      <dsp:nvSpPr>
        <dsp:cNvPr id="0" name=""/>
        <dsp:cNvSpPr/>
      </dsp:nvSpPr>
      <dsp:spPr>
        <a:xfrm>
          <a:off x="0" y="2739512"/>
          <a:ext cx="5141912" cy="248625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i="1" kern="1200"/>
            <a:t>Písemně si zformulujte, jaké pedagogické cíle si kladete pro svou vlastní práci se svěřenými dětmi a žáky v rámci práce asistenta pedagoga. Může jich být samozřejmě více než jeden…</a:t>
          </a:r>
          <a:endParaRPr lang="en-US" sz="2500" kern="1200"/>
        </a:p>
      </dsp:txBody>
      <dsp:txXfrm>
        <a:off x="121369" y="2860881"/>
        <a:ext cx="4899174" cy="22435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4E4C9-CA87-4456-9D58-39153857A0C2}">
      <dsp:nvSpPr>
        <dsp:cNvPr id="0" name=""/>
        <dsp:cNvSpPr/>
      </dsp:nvSpPr>
      <dsp:spPr>
        <a:xfrm>
          <a:off x="0" y="159842"/>
          <a:ext cx="5141912" cy="16497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kern="1200"/>
            <a:t>pojem „pedagogická praxe“ </a:t>
          </a:r>
          <a:endParaRPr lang="en-US" sz="2400" kern="1200"/>
        </a:p>
      </dsp:txBody>
      <dsp:txXfrm>
        <a:off x="80532" y="240374"/>
        <a:ext cx="4980848" cy="1488636"/>
      </dsp:txXfrm>
    </dsp:sp>
    <dsp:sp modelId="{21FA1AEB-8071-4900-9786-3635D120BD5C}">
      <dsp:nvSpPr>
        <dsp:cNvPr id="0" name=""/>
        <dsp:cNvSpPr/>
      </dsp:nvSpPr>
      <dsp:spPr>
        <a:xfrm>
          <a:off x="0" y="1878662"/>
          <a:ext cx="5141912" cy="1649700"/>
        </a:xfrm>
        <a:prstGeom prst="roundRect">
          <a:avLst/>
        </a:prstGeom>
        <a:solidFill>
          <a:schemeClr val="accent2">
            <a:hueOff val="953895"/>
            <a:satOff val="-21764"/>
            <a:lumOff val="803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cs-CZ" sz="2400" b="1" kern="1200" dirty="0"/>
            <a:t>Hledání zastřešujícího pojmu k pojmům výchova, vzdělávání a pedagogická praxe, jak je nazvat jedním slovem</a:t>
          </a:r>
          <a:endParaRPr lang="en-US" sz="2400" kern="1200" dirty="0"/>
        </a:p>
      </dsp:txBody>
      <dsp:txXfrm>
        <a:off x="80532" y="1959194"/>
        <a:ext cx="4980848" cy="1488636"/>
      </dsp:txXfrm>
    </dsp:sp>
    <dsp:sp modelId="{D3C65196-7126-4B1A-8854-DD15B87EA93B}">
      <dsp:nvSpPr>
        <dsp:cNvPr id="0" name=""/>
        <dsp:cNvSpPr/>
      </dsp:nvSpPr>
      <dsp:spPr>
        <a:xfrm>
          <a:off x="0" y="3597482"/>
          <a:ext cx="5141912" cy="164970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1" kern="1200"/>
            <a:t>Rozdíl v zahraničí – například pojem EDUCATIO</a:t>
          </a:r>
          <a:endParaRPr lang="en-US" sz="2400" kern="1200"/>
        </a:p>
      </dsp:txBody>
      <dsp:txXfrm>
        <a:off x="80532" y="3678014"/>
        <a:ext cx="4980848" cy="14886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DE3DC-0E7C-4F58-9870-2A90B875439F}">
      <dsp:nvSpPr>
        <dsp:cNvPr id="0" name=""/>
        <dsp:cNvSpPr/>
      </dsp:nvSpPr>
      <dsp:spPr>
        <a:xfrm>
          <a:off x="0" y="4070153"/>
          <a:ext cx="5141912" cy="133591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Edukační realita je každá skutečnost v lidské společnosti, v níž probíhají nějaké edukační procesy nebo jsou vyvíjeny nějaké edukační konstrukty. </a:t>
          </a:r>
          <a:endParaRPr lang="en-US" sz="1900" kern="1200"/>
        </a:p>
      </dsp:txBody>
      <dsp:txXfrm>
        <a:off x="0" y="4070153"/>
        <a:ext cx="5141912" cy="1335915"/>
      </dsp:txXfrm>
    </dsp:sp>
    <dsp:sp modelId="{D30475BC-F1AF-4278-8ABE-154A77729EFE}">
      <dsp:nvSpPr>
        <dsp:cNvPr id="0" name=""/>
        <dsp:cNvSpPr/>
      </dsp:nvSpPr>
      <dsp:spPr>
        <a:xfrm rot="10800000">
          <a:off x="0" y="2035554"/>
          <a:ext cx="5141912" cy="2054637"/>
        </a:xfrm>
        <a:prstGeom prst="upArrowCallout">
          <a:avLst/>
        </a:prstGeom>
        <a:solidFill>
          <a:schemeClr val="accent2">
            <a:hueOff val="953895"/>
            <a:satOff val="-21764"/>
            <a:lumOff val="803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definuje ji především pojem edukační realita. </a:t>
          </a:r>
          <a:endParaRPr lang="en-US" sz="1900" kern="1200"/>
        </a:p>
      </dsp:txBody>
      <dsp:txXfrm rot="10800000">
        <a:off x="0" y="2035554"/>
        <a:ext cx="5141912" cy="1335041"/>
      </dsp:txXfrm>
    </dsp:sp>
    <dsp:sp modelId="{1F42A74A-BEAA-42C5-B518-00B6109D6846}">
      <dsp:nvSpPr>
        <dsp:cNvPr id="0" name=""/>
        <dsp:cNvSpPr/>
      </dsp:nvSpPr>
      <dsp:spPr>
        <a:xfrm rot="10800000">
          <a:off x="0" y="955"/>
          <a:ext cx="5141912" cy="2054637"/>
        </a:xfrm>
        <a:prstGeom prst="upArrowCallou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cs-CZ" sz="1900" kern="1200"/>
            <a:t>Edukace </a:t>
          </a:r>
          <a:endParaRPr lang="en-US" sz="1900" kern="1200"/>
        </a:p>
      </dsp:txBody>
      <dsp:txXfrm rot="10800000">
        <a:off x="0" y="955"/>
        <a:ext cx="5141912" cy="13350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F46A5-5941-4040-9376-784CC8640907}">
      <dsp:nvSpPr>
        <dsp:cNvPr id="0" name=""/>
        <dsp:cNvSpPr/>
      </dsp:nvSpPr>
      <dsp:spPr>
        <a:xfrm>
          <a:off x="12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6EBEA8-E5EE-459A-BAAF-AC68B2399FFE}">
      <dsp:nvSpPr>
        <dsp:cNvPr id="0" name=""/>
        <dsp:cNvSpPr/>
      </dsp:nvSpPr>
      <dsp:spPr>
        <a:xfrm>
          <a:off x="480082"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a:t>V pedagogickém myšlení minulosti existovalo již od starověku vědomí toho, že každá edukace se realizuje v nějakých konkrétních podmínkách a situacích.</a:t>
          </a:r>
          <a:endParaRPr lang="en-US" sz="2500" kern="1200"/>
        </a:p>
      </dsp:txBody>
      <dsp:txXfrm>
        <a:off x="560236" y="748205"/>
        <a:ext cx="4149382" cy="2576345"/>
      </dsp:txXfrm>
    </dsp:sp>
    <dsp:sp modelId="{BC7D2B8A-E414-486F-B8F3-7C6EC8050552}">
      <dsp:nvSpPr>
        <dsp:cNvPr id="0" name=""/>
        <dsp:cNvSpPr/>
      </dsp:nvSpPr>
      <dsp:spPr>
        <a:xfrm>
          <a:off x="52686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1E0C37-4C9C-44FD-8344-C27FA4030211}">
      <dsp:nvSpPr>
        <dsp:cNvPr id="0" name=""/>
        <dsp:cNvSpPr/>
      </dsp:nvSpPr>
      <dsp:spPr>
        <a:xfrm>
          <a:off x="5747481"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b="1" kern="1200"/>
            <a:t>Typologie (nejen) edukačního prostředí</a:t>
          </a:r>
          <a:br>
            <a:rPr lang="cs-CZ" sz="2500" kern="1200"/>
          </a:br>
          <a:endParaRPr lang="en-US" sz="2500" kern="1200"/>
        </a:p>
      </dsp:txBody>
      <dsp:txXfrm>
        <a:off x="5827635" y="748205"/>
        <a:ext cx="4149382" cy="25763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4332BB-9B68-4D3B-B758-6EE183EB8BCD}">
      <dsp:nvSpPr>
        <dsp:cNvPr id="0" name=""/>
        <dsp:cNvSpPr/>
      </dsp:nvSpPr>
      <dsp:spPr>
        <a:xfrm>
          <a:off x="12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209B77-79A4-452C-A599-C976272CB0F2}">
      <dsp:nvSpPr>
        <dsp:cNvPr id="0" name=""/>
        <dsp:cNvSpPr/>
      </dsp:nvSpPr>
      <dsp:spPr>
        <a:xfrm>
          <a:off x="480082"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a:t>Jaký smysl má učit kolem dokola žáky jména a obsahy děl všech autorů romantických románů v 19. století jenom proto, že patřili k obrozeneckému hnutí v naší zemi, ale o jejich významu pro současný a budoucí život našich dětí o nich výrazně pochybuji?</a:t>
          </a:r>
          <a:endParaRPr lang="en-US" sz="2000" kern="1200"/>
        </a:p>
      </dsp:txBody>
      <dsp:txXfrm>
        <a:off x="560236" y="748205"/>
        <a:ext cx="4149382" cy="2576345"/>
      </dsp:txXfrm>
    </dsp:sp>
    <dsp:sp modelId="{982BC87E-DA05-47AE-BF26-24764ECC1AA8}">
      <dsp:nvSpPr>
        <dsp:cNvPr id="0" name=""/>
        <dsp:cNvSpPr/>
      </dsp:nvSpPr>
      <dsp:spPr>
        <a:xfrm>
          <a:off x="52686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9C8F8A-136A-48A2-84B3-F9366493DAF3}">
      <dsp:nvSpPr>
        <dsp:cNvPr id="0" name=""/>
        <dsp:cNvSpPr/>
      </dsp:nvSpPr>
      <dsp:spPr>
        <a:xfrm>
          <a:off x="5747481"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a:t>Máme žáky vést k hodnotám jako je „píle“, „vytrvalost“ nebo „věrnost“, když tyto hodnoty v generaci dospělých nejsou nijak zvlášť ceněny a ani nerozhodují o jejich úspěchu v kariéře?</a:t>
          </a:r>
          <a:endParaRPr lang="en-US" sz="2000" kern="1200"/>
        </a:p>
      </dsp:txBody>
      <dsp:txXfrm>
        <a:off x="5827635" y="748205"/>
        <a:ext cx="4149382" cy="25763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cs-CZ"/>
              <a:t>Kliknutím lze upravit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cs-CZ"/>
              <a:t>Kliknutím lze upravit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10/24/2024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DA16AA21-1863-4931-97CB-99D0A168701B}"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772C379-9A7C-4C87-A116-CBE9F58B04C5}" type="datetimeFigureOut">
              <a:rPr lang="en-US" dirty="0"/>
              <a:t>10/24/2024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10/24/2024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microsoft.com/office/2007/relationships/diagramDrawing" Target="../diagrams/drawing5.xml"/><Relationship Id="rId3" Type="http://schemas.microsoft.com/office/2007/relationships/hdphoto" Target="../media/hdphoto2.wdp"/><Relationship Id="rId7" Type="http://schemas.openxmlformats.org/officeDocument/2006/relationships/diagramColors" Target="../diagrams/colors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microsoft.com/office/2007/relationships/hdphoto" Target="../media/hdphoto3.wdp"/><Relationship Id="rId7" Type="http://schemas.openxmlformats.org/officeDocument/2006/relationships/diagramLayout" Target="../diagrams/layout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microsoft.com/office/2007/relationships/hdphoto" Target="../media/hdphoto2.wdp"/><Relationship Id="rId10" Type="http://schemas.microsoft.com/office/2007/relationships/diagramDrawing" Target="../diagrams/drawing2.xml"/><Relationship Id="rId4" Type="http://schemas.openxmlformats.org/officeDocument/2006/relationships/image" Target="../media/image4.png"/><Relationship Id="rId9" Type="http://schemas.openxmlformats.org/officeDocument/2006/relationships/diagramColors" Target="../diagrams/colors2.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microsoft.com/office/2007/relationships/hdphoto" Target="../media/hdphoto3.wdp"/><Relationship Id="rId7" Type="http://schemas.openxmlformats.org/officeDocument/2006/relationships/diagramLayout" Target="../diagrams/layout3.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microsoft.com/office/2007/relationships/hdphoto" Target="../media/hdphoto2.wdp"/><Relationship Id="rId10" Type="http://schemas.microsoft.com/office/2007/relationships/diagramDrawing" Target="../diagrams/drawing3.xml"/><Relationship Id="rId4" Type="http://schemas.openxmlformats.org/officeDocument/2006/relationships/image" Target="../media/image4.png"/><Relationship Id="rId9" Type="http://schemas.openxmlformats.org/officeDocument/2006/relationships/diagramColors" Target="../diagrams/colors3.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microsoft.com/office/2007/relationships/hdphoto" Target="../media/hdphoto2.wdp"/><Relationship Id="rId7" Type="http://schemas.openxmlformats.org/officeDocument/2006/relationships/diagramColors" Target="../diagrams/colors4.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8.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Podnadpis 2">
            <a:extLst>
              <a:ext uri="{FF2B5EF4-FFF2-40B4-BE49-F238E27FC236}">
                <a16:creationId xmlns:a16="http://schemas.microsoft.com/office/drawing/2014/main" id="{70D88FFA-BF11-A076-012F-ACE09D4C52FF}"/>
              </a:ext>
            </a:extLst>
          </p:cNvPr>
          <p:cNvSpPr>
            <a:spLocks noGrp="1"/>
          </p:cNvSpPr>
          <p:nvPr>
            <p:ph type="subTitle" idx="1"/>
          </p:nvPr>
        </p:nvSpPr>
        <p:spPr>
          <a:xfrm>
            <a:off x="7937524" y="2064730"/>
            <a:ext cx="2942706" cy="2728536"/>
          </a:xfrm>
        </p:spPr>
        <p:txBody>
          <a:bodyPr anchor="ctr">
            <a:normAutofit/>
          </a:bodyPr>
          <a:lstStyle/>
          <a:p>
            <a:r>
              <a:rPr lang="cs-CZ" sz="2800">
                <a:solidFill>
                  <a:schemeClr val="tx2"/>
                </a:solidFill>
              </a:rPr>
              <a:t>Gulová Lenka, Muchová Ludmila, 2024</a:t>
            </a: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Nadpis 1">
            <a:extLst>
              <a:ext uri="{FF2B5EF4-FFF2-40B4-BE49-F238E27FC236}">
                <a16:creationId xmlns:a16="http://schemas.microsoft.com/office/drawing/2014/main" id="{7C96B4A6-43C2-A9BE-6272-66821469E7AB}"/>
              </a:ext>
            </a:extLst>
          </p:cNvPr>
          <p:cNvSpPr>
            <a:spLocks noGrp="1"/>
          </p:cNvSpPr>
          <p:nvPr>
            <p:ph type="ctrTitle"/>
          </p:nvPr>
        </p:nvSpPr>
        <p:spPr>
          <a:xfrm>
            <a:off x="1717507" y="1316890"/>
            <a:ext cx="4606394" cy="4224216"/>
          </a:xfrm>
        </p:spPr>
        <p:txBody>
          <a:bodyPr>
            <a:normAutofit/>
          </a:bodyPr>
          <a:lstStyle/>
          <a:p>
            <a:pPr algn="ctr"/>
            <a:r>
              <a:rPr lang="cs-CZ" sz="6000">
                <a:solidFill>
                  <a:srgbClr val="FFFFFF"/>
                </a:solidFill>
              </a:rPr>
              <a:t>Základy pedagogiky</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Tree>
    <p:extLst>
      <p:ext uri="{BB962C8B-B14F-4D97-AF65-F5344CB8AC3E}">
        <p14:creationId xmlns:p14="http://schemas.microsoft.com/office/powerpoint/2010/main" val="215498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6237AA-CEE7-CA4A-327F-E176A3B5F93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4B9E2BF-D927-CE0F-344D-CF26494D6360}"/>
              </a:ext>
            </a:extLst>
          </p:cNvPr>
          <p:cNvSpPr>
            <a:spLocks noGrp="1"/>
          </p:cNvSpPr>
          <p:nvPr>
            <p:ph idx="1"/>
          </p:nvPr>
        </p:nvSpPr>
        <p:spPr/>
        <p:txBody>
          <a:bodyPr/>
          <a:lstStyle/>
          <a:p>
            <a:pPr algn="just"/>
            <a:r>
              <a:rPr lang="cs-CZ" sz="2800" dirty="0">
                <a:solidFill>
                  <a:srgbClr val="000000"/>
                </a:solidFill>
                <a:effectLst/>
                <a:latin typeface="Times New Roman" panose="02020603050405020304" pitchFamily="18" charset="0"/>
                <a:ea typeface="Times New Roman" panose="02020603050405020304" pitchFamily="18" charset="0"/>
              </a:rPr>
              <a:t>definuje výchovu „jako cílevědomou, plánovitou a všestrannou přípravu jedince pro společenské funkce a pro osobní život.“ </a:t>
            </a:r>
          </a:p>
          <a:p>
            <a:pPr algn="just"/>
            <a:r>
              <a:rPr lang="cs-CZ" sz="2800" dirty="0">
                <a:solidFill>
                  <a:srgbClr val="000000"/>
                </a:solidFill>
                <a:effectLst/>
                <a:latin typeface="Times New Roman" panose="02020603050405020304" pitchFamily="18" charset="0"/>
                <a:ea typeface="Times New Roman" panose="02020603050405020304" pitchFamily="18" charset="0"/>
              </a:rPr>
              <a:t>Vedle vlastní definice výchovy–„naši současnou výchovu můžeme definovat jako cílevědomou a plánovitou přípravu jedince pro život v rozvíjející se pluralitní demokratické společnosti“- JŮVA, V. sen. </a:t>
            </a:r>
            <a:r>
              <a:rPr lang="en-US" sz="2800" dirty="0">
                <a:solidFill>
                  <a:srgbClr val="000000"/>
                </a:solidFill>
                <a:effectLst/>
                <a:latin typeface="Times New Roman" panose="02020603050405020304" pitchFamily="18" charset="0"/>
                <a:ea typeface="Times New Roman" panose="02020603050405020304" pitchFamily="18" charset="0"/>
              </a:rPr>
              <a:t>&amp; jun. </a:t>
            </a:r>
            <a:r>
              <a:rPr lang="cs-CZ" sz="2800" i="1" dirty="0">
                <a:solidFill>
                  <a:srgbClr val="000000"/>
                </a:solidFill>
                <a:effectLst/>
                <a:latin typeface="Times New Roman" panose="02020603050405020304" pitchFamily="18" charset="0"/>
                <a:ea typeface="Times New Roman" panose="02020603050405020304" pitchFamily="18" charset="0"/>
              </a:rPr>
              <a:t>Úvod do pedagogiky</a:t>
            </a:r>
            <a:r>
              <a:rPr lang="cs-CZ" sz="2800" dirty="0">
                <a:solidFill>
                  <a:srgbClr val="000000"/>
                </a:solidFill>
                <a:effectLst/>
                <a:latin typeface="Times New Roman" panose="02020603050405020304" pitchFamily="18" charset="0"/>
                <a:ea typeface="Times New Roman" panose="02020603050405020304" pitchFamily="18" charset="0"/>
              </a:rPr>
              <a:t>. Brno : </a:t>
            </a:r>
            <a:r>
              <a:rPr lang="cs-CZ" sz="2800" dirty="0" err="1">
                <a:solidFill>
                  <a:srgbClr val="000000"/>
                </a:solidFill>
                <a:effectLst/>
                <a:latin typeface="Times New Roman" panose="02020603050405020304" pitchFamily="18" charset="0"/>
                <a:ea typeface="Times New Roman" panose="02020603050405020304" pitchFamily="18" charset="0"/>
              </a:rPr>
              <a:t>Paido</a:t>
            </a:r>
            <a:r>
              <a:rPr lang="cs-CZ" sz="2800" dirty="0">
                <a:solidFill>
                  <a:srgbClr val="000000"/>
                </a:solidFill>
                <a:effectLst/>
                <a:latin typeface="Times New Roman" panose="02020603050405020304" pitchFamily="18" charset="0"/>
                <a:ea typeface="Times New Roman" panose="02020603050405020304" pitchFamily="18" charset="0"/>
              </a:rPr>
              <a:t>, 1995, s. 22.</a:t>
            </a:r>
          </a:p>
          <a:p>
            <a:pPr algn="just"/>
            <a:endParaRPr lang="cs-CZ" sz="2800" dirty="0">
              <a:solidFill>
                <a:srgbClr val="000000"/>
              </a:solidFill>
              <a:latin typeface="Times New Roman" panose="02020603050405020304" pitchFamily="18" charset="0"/>
              <a:ea typeface="Times New Roman" panose="02020603050405020304" pitchFamily="18" charset="0"/>
            </a:endParaRPr>
          </a:p>
          <a:p>
            <a:pPr algn="just"/>
            <a:r>
              <a:rPr lang="cs-CZ" sz="2800" dirty="0" err="1">
                <a:solidFill>
                  <a:srgbClr val="000000"/>
                </a:solidFill>
                <a:latin typeface="Times New Roman" panose="02020603050405020304" pitchFamily="18" charset="0"/>
                <a:ea typeface="Times New Roman" panose="02020603050405020304" pitchFamily="18" charset="0"/>
              </a:rPr>
              <a:t>Protipol</a:t>
            </a:r>
            <a:r>
              <a:rPr lang="cs-CZ" sz="2800" dirty="0">
                <a:solidFill>
                  <a:srgbClr val="000000"/>
                </a:solidFill>
                <a:latin typeface="Times New Roman" panose="02020603050405020304" pitchFamily="18" charset="0"/>
                <a:ea typeface="Times New Roman" panose="02020603050405020304" pitchFamily="18" charset="0"/>
              </a:rPr>
              <a:t> a určitou kritiku této definice můžeme vidět u Radima Palouše</a:t>
            </a:r>
          </a:p>
          <a:p>
            <a:endParaRPr lang="cs-CZ" sz="1800" dirty="0">
              <a:solidFill>
                <a:srgbClr val="000000"/>
              </a:solidFill>
              <a:effectLst/>
              <a:latin typeface="Times New Roman" panose="02020603050405020304" pitchFamily="18" charset="0"/>
              <a:ea typeface="Times New Roman" panose="02020603050405020304" pitchFamily="18" charset="0"/>
            </a:endParaRPr>
          </a:p>
          <a:p>
            <a:endParaRPr lang="cs-CZ" sz="1800" dirty="0">
              <a:solidFill>
                <a:srgbClr val="000000"/>
              </a:solidFill>
              <a:effectLst/>
              <a:latin typeface="Times New Roman" panose="02020603050405020304" pitchFamily="18" charset="0"/>
              <a:ea typeface="Times New Roman" panose="02020603050405020304" pitchFamily="18" charset="0"/>
            </a:endParaRPr>
          </a:p>
          <a:p>
            <a:endParaRPr lang="cs-CZ" sz="1800" dirty="0">
              <a:solidFill>
                <a:srgbClr val="000000"/>
              </a:solidFill>
              <a:latin typeface="Times New Roman" panose="02020603050405020304" pitchFamily="18" charset="0"/>
            </a:endParaRPr>
          </a:p>
          <a:p>
            <a:endParaRPr lang="cs-CZ" dirty="0"/>
          </a:p>
        </p:txBody>
      </p:sp>
    </p:spTree>
    <p:extLst>
      <p:ext uri="{BB962C8B-B14F-4D97-AF65-F5344CB8AC3E}">
        <p14:creationId xmlns:p14="http://schemas.microsoft.com/office/powerpoint/2010/main" val="4017205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9C8D586-1ECD-4981-BED2-97336112C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0AB84DF-4A22-3704-5354-8478EB950581}"/>
              </a:ext>
            </a:extLst>
          </p:cNvPr>
          <p:cNvSpPr>
            <a:spLocks noGrp="1"/>
          </p:cNvSpPr>
          <p:nvPr>
            <p:ph type="title"/>
          </p:nvPr>
        </p:nvSpPr>
        <p:spPr>
          <a:xfrm>
            <a:off x="6400800" y="484632"/>
            <a:ext cx="5299586" cy="1609344"/>
          </a:xfrm>
          <a:ln>
            <a:noFill/>
          </a:ln>
        </p:spPr>
        <p:txBody>
          <a:bodyPr>
            <a:normAutofit/>
          </a:bodyPr>
          <a:lstStyle/>
          <a:p>
            <a:pPr>
              <a:spcAft>
                <a:spcPts val="800"/>
              </a:spcAft>
            </a:pPr>
            <a:r>
              <a:rPr lang="cs-CZ" sz="2200">
                <a:effectLst/>
                <a:latin typeface="Calibri" panose="020F0502020204030204" pitchFamily="34" charset="0"/>
                <a:ea typeface="Calibri" panose="020F0502020204030204" pitchFamily="34" charset="0"/>
                <a:cs typeface="Times New Roman" panose="02020603050405020304" pitchFamily="18" charset="0"/>
              </a:rPr>
              <a:t> </a:t>
            </a:r>
            <a:br>
              <a:rPr lang="cs-CZ" sz="2200">
                <a:effectLst/>
                <a:latin typeface="Calibri" panose="020F0502020204030204" pitchFamily="34" charset="0"/>
                <a:ea typeface="Calibri" panose="020F0502020204030204" pitchFamily="34" charset="0"/>
                <a:cs typeface="Times New Roman" panose="02020603050405020304" pitchFamily="18" charset="0"/>
              </a:rPr>
            </a:br>
            <a:r>
              <a:rPr lang="cs-CZ" sz="2200" b="1">
                <a:effectLst/>
                <a:latin typeface="Times New Roman" panose="02020603050405020304" pitchFamily="18" charset="0"/>
                <a:ea typeface="Calibri" panose="020F0502020204030204" pitchFamily="34" charset="0"/>
                <a:cs typeface="Times New Roman" panose="02020603050405020304" pitchFamily="18" charset="0"/>
              </a:rPr>
              <a:t>Jak pedagogika (ne)řeší problém stanovení cílů ve vzdělání a výchově?</a:t>
            </a:r>
            <a:br>
              <a:rPr lang="cs-CZ" sz="2200">
                <a:effectLst/>
                <a:latin typeface="Calibri" panose="020F0502020204030204" pitchFamily="34" charset="0"/>
                <a:ea typeface="Calibri" panose="020F0502020204030204" pitchFamily="34" charset="0"/>
                <a:cs typeface="Times New Roman" panose="02020603050405020304" pitchFamily="18" charset="0"/>
              </a:rPr>
            </a:br>
            <a:endParaRPr lang="cs-CZ" sz="2200"/>
          </a:p>
        </p:txBody>
      </p:sp>
      <p:pic>
        <p:nvPicPr>
          <p:cNvPr id="5" name="Picture 4">
            <a:extLst>
              <a:ext uri="{FF2B5EF4-FFF2-40B4-BE49-F238E27FC236}">
                <a16:creationId xmlns:a16="http://schemas.microsoft.com/office/drawing/2014/main" id="{3E27FEF3-058F-8A01-5E56-A925B54E1927}"/>
              </a:ext>
            </a:extLst>
          </p:cNvPr>
          <p:cNvPicPr>
            <a:picLocks noChangeAspect="1"/>
          </p:cNvPicPr>
          <p:nvPr/>
        </p:nvPicPr>
        <p:blipFill>
          <a:blip r:embed="rId3"/>
          <a:srcRect l="22843" r="27399"/>
          <a:stretch/>
        </p:blipFill>
        <p:spPr>
          <a:xfrm>
            <a:off x="1" y="10"/>
            <a:ext cx="6066502" cy="6857989"/>
          </a:xfrm>
          <a:prstGeom prst="rect">
            <a:avLst/>
          </a:prstGeom>
        </p:spPr>
      </p:pic>
      <p:sp>
        <p:nvSpPr>
          <p:cNvPr id="3" name="Zástupný obsah 2">
            <a:extLst>
              <a:ext uri="{FF2B5EF4-FFF2-40B4-BE49-F238E27FC236}">
                <a16:creationId xmlns:a16="http://schemas.microsoft.com/office/drawing/2014/main" id="{0260A21E-0251-B982-6A35-30762FBFF0E8}"/>
              </a:ext>
            </a:extLst>
          </p:cNvPr>
          <p:cNvSpPr>
            <a:spLocks noGrp="1"/>
          </p:cNvSpPr>
          <p:nvPr>
            <p:ph idx="1"/>
          </p:nvPr>
        </p:nvSpPr>
        <p:spPr>
          <a:xfrm>
            <a:off x="6400799" y="1890584"/>
            <a:ext cx="5299586" cy="4281616"/>
          </a:xfrm>
        </p:spPr>
        <p:txBody>
          <a:bodyPr>
            <a:normAutofit/>
          </a:bodyPr>
          <a:lstStyle/>
          <a:p>
            <a:pPr algn="just">
              <a:spcAft>
                <a:spcPts val="800"/>
              </a:spcAft>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Každý vychovatel, který to myslí se svým vychováváním a vzděláváním druhých vážně, si musí hned na začátku své výchovné a vzdělávací práce položit otázku, jakého cíle chce svým výchovným a vzdělávacím působením dosáhnout u svých svěřenců. Protože teprve když si odpoví na tuto základní otázku, může se rozhodovat, jaké pro to zvolí metody práce a jaké prostředky. Musí se vlastně ptát, pro jaké hodnoty, eventuálně normy, chce svoje svěřence dovést. </a:t>
            </a:r>
          </a:p>
          <a:p>
            <a:pPr algn="just">
              <a:spcAft>
                <a:spcPts val="800"/>
              </a:spcAft>
            </a:pP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Jenže výchovné situace nečekají, až takováto zásadní a velká rozhodnutí uděláme. Jako rodiče, vychovatelé a učitelé, jsme do nich namočeni téměř v každém okamžiku našeho rodičovského nebo profesního života (Muchová, 2021)</a:t>
            </a:r>
          </a:p>
          <a:p>
            <a:pPr>
              <a:spcAft>
                <a:spcPts val="800"/>
              </a:spcAft>
            </a:pPr>
            <a:endParaRPr lang="cs-CZ" sz="17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grpSp>
        <p:nvGrpSpPr>
          <p:cNvPr id="11" name="Group 10">
            <a:extLst>
              <a:ext uri="{FF2B5EF4-FFF2-40B4-BE49-F238E27FC236}">
                <a16:creationId xmlns:a16="http://schemas.microsoft.com/office/drawing/2014/main" id="{AF001A23-2767-4A31-BD30-56112DE9527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C6BD30CE-7C6B-4C5B-8206-2A912062D6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7FA45EC6-AD58-4CAF-846D-46D82B614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718222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27AA19-0B63-99E1-FA5C-D2ED0C059378}"/>
              </a:ext>
            </a:extLst>
          </p:cNvPr>
          <p:cNvSpPr>
            <a:spLocks noGrp="1"/>
          </p:cNvSpPr>
          <p:nvPr>
            <p:ph type="title"/>
          </p:nvPr>
        </p:nvSpPr>
        <p:spPr>
          <a:xfrm>
            <a:off x="1069848" y="484632"/>
            <a:ext cx="10058400" cy="1609344"/>
          </a:xfrm>
        </p:spPr>
        <p:txBody>
          <a:bodyPr>
            <a:normAutofit/>
          </a:bodyPr>
          <a:lstStyle/>
          <a:p>
            <a:endParaRPr lang="cs-CZ"/>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75874859-86C5-2D99-8FFB-FA727A1EDC46}"/>
              </a:ext>
            </a:extLst>
          </p:cNvPr>
          <p:cNvGraphicFramePr>
            <a:graphicFrameLocks noGrp="1"/>
          </p:cNvGraphicFramePr>
          <p:nvPr>
            <p:ph idx="1"/>
            <p:extLst>
              <p:ext uri="{D42A27DB-BD31-4B8C-83A1-F6EECF244321}">
                <p14:modId xmlns:p14="http://schemas.microsoft.com/office/powerpoint/2010/main" val="1061955114"/>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2611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2" name="Nadpis 1">
            <a:extLst>
              <a:ext uri="{FF2B5EF4-FFF2-40B4-BE49-F238E27FC236}">
                <a16:creationId xmlns:a16="http://schemas.microsoft.com/office/drawing/2014/main" id="{D562733B-E3A8-9A50-589E-8DC89B9B2F64}"/>
              </a:ext>
            </a:extLst>
          </p:cNvPr>
          <p:cNvSpPr>
            <a:spLocks noGrp="1"/>
          </p:cNvSpPr>
          <p:nvPr>
            <p:ph type="title"/>
          </p:nvPr>
        </p:nvSpPr>
        <p:spPr>
          <a:xfrm>
            <a:off x="1069848" y="484632"/>
            <a:ext cx="10058400" cy="1609344"/>
          </a:xfrm>
        </p:spPr>
        <p:txBody>
          <a:bodyPr>
            <a:normAutofit/>
          </a:bodyPr>
          <a:lstStyle/>
          <a:p>
            <a:r>
              <a:rPr lang="cs-CZ" dirty="0"/>
              <a:t>Norma versus hodnota (?)</a:t>
            </a:r>
          </a:p>
        </p:txBody>
      </p:sp>
      <p:sp>
        <p:nvSpPr>
          <p:cNvPr id="3" name="Zástupný obsah 2">
            <a:extLst>
              <a:ext uri="{FF2B5EF4-FFF2-40B4-BE49-F238E27FC236}">
                <a16:creationId xmlns:a16="http://schemas.microsoft.com/office/drawing/2014/main" id="{C8BEB75B-1BFB-4C61-8614-9218DBA58A9E}"/>
              </a:ext>
            </a:extLst>
          </p:cNvPr>
          <p:cNvSpPr>
            <a:spLocks noGrp="1"/>
          </p:cNvSpPr>
          <p:nvPr>
            <p:ph idx="1"/>
          </p:nvPr>
        </p:nvSpPr>
        <p:spPr>
          <a:xfrm>
            <a:off x="1069848" y="2320412"/>
            <a:ext cx="10058400" cy="3851787"/>
          </a:xfrm>
        </p:spPr>
        <p:txBody>
          <a:bodyPr>
            <a:normAutofit/>
          </a:bodyPr>
          <a:lstStyle/>
          <a:p>
            <a:pPr marL="342900" lvl="0" indent="-342900">
              <a:spcAft>
                <a:spcPts val="800"/>
              </a:spcAft>
              <a:buFont typeface="+mj-lt"/>
              <a:buAutoNum type="arabicPeriod"/>
            </a:pPr>
            <a:r>
              <a:rPr lang="cs-CZ" sz="1900">
                <a:effectLst/>
                <a:latin typeface="Times New Roman" panose="02020603050405020304" pitchFamily="18" charset="0"/>
                <a:ea typeface="Calibri" panose="020F0502020204030204" pitchFamily="34" charset="0"/>
                <a:cs typeface="Times New Roman" panose="02020603050405020304" pitchFamily="18" charset="0"/>
              </a:rPr>
              <a:t>Norma jako průměrná hodnota, ve smyslu „normální“. Například řekneme „křivka normálního rozložení“ – a všechno, co se vejde do nejčastějších projevů lidí, je označeno za normální, tedy to, co určuje normu.</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mj-lt"/>
              <a:buAutoNum type="arabicPeriod"/>
            </a:pPr>
            <a:r>
              <a:rPr lang="cs-CZ" sz="1900">
                <a:effectLst/>
                <a:latin typeface="Times New Roman" panose="02020603050405020304" pitchFamily="18" charset="0"/>
                <a:ea typeface="Calibri" panose="020F0502020204030204" pitchFamily="34" charset="0"/>
                <a:cs typeface="Times New Roman" panose="02020603050405020304" pitchFamily="18" charset="0"/>
              </a:rPr>
              <a:t>Norma jako idea, jako hraniční koncept konkrétní dokonalosti. Např. v geometrii: čtverec musí mít všechny čtyři úhly pravé a všechny čtyři strany stejně dlouhé.</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mj-lt"/>
              <a:buAutoNum type="arabicPeriod"/>
            </a:pPr>
            <a:r>
              <a:rPr lang="cs-CZ" sz="1900">
                <a:effectLst/>
                <a:latin typeface="Times New Roman" panose="02020603050405020304" pitchFamily="18" charset="0"/>
                <a:ea typeface="Calibri" panose="020F0502020204030204" pitchFamily="34" charset="0"/>
                <a:cs typeface="Times New Roman" panose="02020603050405020304" pitchFamily="18" charset="0"/>
              </a:rPr>
              <a:t>Norma jako technický smysl, jako konvence – např. jako vymezení přesných požadavků při hře, třeba stanovení váhových kategorií pro zápasníky.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mj-lt"/>
              <a:buAutoNum type="arabicPeriod"/>
            </a:pPr>
            <a:r>
              <a:rPr lang="cs-CZ" sz="1900">
                <a:effectLst/>
                <a:latin typeface="Times New Roman" panose="02020603050405020304" pitchFamily="18" charset="0"/>
                <a:ea typeface="Calibri" panose="020F0502020204030204" pitchFamily="34" charset="0"/>
                <a:cs typeface="Times New Roman" panose="02020603050405020304" pitchFamily="18" charset="0"/>
              </a:rPr>
              <a:t>Norma v morálním či právním smyslu jako návod ke správnému jednání, podle kterých se mají řídit jednotlivci nebo celé skupiny. Např. přikázání, zákazy, rozlišení mezi tím, co se dělat může, co se dělat má a co se dělat musí…ať už jsou to pravidla psaná či nepsaná, postihují jen určité situace nebo platí obecně, nebo jsou dokonce uzákoněna a jejich neplnění je trestáno…</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endParaRPr lang="cs-CZ" sz="190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37356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2" name="Nadpis 1">
            <a:extLst>
              <a:ext uri="{FF2B5EF4-FFF2-40B4-BE49-F238E27FC236}">
                <a16:creationId xmlns:a16="http://schemas.microsoft.com/office/drawing/2014/main" id="{24909867-4098-D898-1353-38E55CACFE87}"/>
              </a:ext>
            </a:extLst>
          </p:cNvPr>
          <p:cNvSpPr>
            <a:spLocks noGrp="1"/>
          </p:cNvSpPr>
          <p:nvPr>
            <p:ph type="title"/>
          </p:nvPr>
        </p:nvSpPr>
        <p:spPr>
          <a:xfrm>
            <a:off x="1069848" y="484632"/>
            <a:ext cx="10058400" cy="1609344"/>
          </a:xfrm>
        </p:spPr>
        <p:txBody>
          <a:bodyPr>
            <a:normAutofit/>
          </a:bodyPr>
          <a:lstStyle/>
          <a:p>
            <a:r>
              <a:rPr lang="cs-CZ" dirty="0"/>
              <a:t>Hodnoty</a:t>
            </a:r>
          </a:p>
        </p:txBody>
      </p:sp>
      <p:sp>
        <p:nvSpPr>
          <p:cNvPr id="3" name="Zástupný obsah 2">
            <a:extLst>
              <a:ext uri="{FF2B5EF4-FFF2-40B4-BE49-F238E27FC236}">
                <a16:creationId xmlns:a16="http://schemas.microsoft.com/office/drawing/2014/main" id="{00487B7C-8C2D-A9E3-ECD0-0AE17493F5E0}"/>
              </a:ext>
            </a:extLst>
          </p:cNvPr>
          <p:cNvSpPr>
            <a:spLocks noGrp="1"/>
          </p:cNvSpPr>
          <p:nvPr>
            <p:ph idx="1"/>
          </p:nvPr>
        </p:nvSpPr>
        <p:spPr>
          <a:xfrm>
            <a:off x="1069848" y="2320412"/>
            <a:ext cx="10058400" cy="3851787"/>
          </a:xfrm>
        </p:spPr>
        <p:txBody>
          <a:bodyPr>
            <a:normAutofit/>
          </a:bodyPr>
          <a:lstStyle/>
          <a:p>
            <a:pPr algn="just"/>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Naopak hodnoty jsou naše preference, díky kterým upřednostňujeme určité věci před jinými věcmi (mají pro nás větší hodnotu). Jestliže však někdo žije pouze pro preferování všeho, co odpovídá právě a jenom jeho momentálním potřebám, mine se v životě s tím, co některé filosofické školy nazývají „existenciální smysl života“. </a:t>
            </a:r>
          </a:p>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Podle jejich přesvědčení totiž existuje vyšší svět hodnot, který se možná někdy ztrácí ze zorného úhlu společnosti, ale stále je zde přítomný.</a:t>
            </a:r>
          </a:p>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 Patří do něho takové hodnoty, jako je: spravedlnost, rovnost, odvaha, poctivost, statečnost a občanská statečnost, mírnost, vytrvalost, soucit, milosrdenství, láska k bližním, víra a víra v Boha, obětavost, přátelskost, tolerance, svoboda, otevřenost, nenásilí, smysl pro odpovědnost, smysl pro míru, spolehlivost, píle, odpovědnost za životní prostředí….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73946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63FC14-5BDE-C20F-D0D4-75353A16DA2B}"/>
              </a:ext>
            </a:extLst>
          </p:cNvPr>
          <p:cNvSpPr>
            <a:spLocks noGrp="1"/>
          </p:cNvSpPr>
          <p:nvPr>
            <p:ph type="title"/>
          </p:nvPr>
        </p:nvSpPr>
        <p:spPr/>
        <p:txBody>
          <a:bodyPr>
            <a:normAutofit/>
          </a:bodyPr>
          <a:lstStyle/>
          <a:p>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Příklady stanovování cílů ve výchově a vzdělání u různých pedagogů v historii</a:t>
            </a:r>
            <a:br>
              <a:rPr lang="cs-CZ" sz="2800" dirty="0">
                <a:effectLst/>
                <a:latin typeface="Calibri" panose="020F0502020204030204" pitchFamily="34" charset="0"/>
                <a:ea typeface="Calibri" panose="020F0502020204030204" pitchFamily="34" charset="0"/>
                <a:cs typeface="Times New Roman" panose="02020603050405020304" pitchFamily="18" charset="0"/>
              </a:rPr>
            </a:br>
            <a:endParaRPr lang="cs-CZ" sz="2800" dirty="0"/>
          </a:p>
        </p:txBody>
      </p:sp>
      <p:sp>
        <p:nvSpPr>
          <p:cNvPr id="3" name="Zástupný obsah 2">
            <a:extLst>
              <a:ext uri="{FF2B5EF4-FFF2-40B4-BE49-F238E27FC236}">
                <a16:creationId xmlns:a16="http://schemas.microsoft.com/office/drawing/2014/main" id="{1329FAF9-97C0-7BAA-787F-A30AB979A333}"/>
              </a:ext>
            </a:extLst>
          </p:cNvPr>
          <p:cNvSpPr>
            <a:spLocks noGrp="1"/>
          </p:cNvSpPr>
          <p:nvPr>
            <p:ph idx="1"/>
          </p:nvPr>
        </p:nvSpPr>
        <p:spPr/>
        <p:txBody>
          <a:bodyPr>
            <a:normAutofit lnSpcReduction="10000"/>
          </a:bodyPr>
          <a:lstStyle/>
          <a:p>
            <a:r>
              <a:rPr lang="cs-CZ" sz="2400" dirty="0"/>
              <a:t>Sokrates</a:t>
            </a:r>
          </a:p>
          <a:p>
            <a:r>
              <a:rPr lang="cs-CZ" sz="2400" dirty="0"/>
              <a:t>Platon</a:t>
            </a:r>
          </a:p>
          <a:p>
            <a:r>
              <a:rPr lang="cs-CZ" sz="2400" dirty="0"/>
              <a:t>Komenský</a:t>
            </a:r>
          </a:p>
          <a:p>
            <a:r>
              <a:rPr lang="cs-CZ" sz="2400" i="1" spc="75" dirty="0">
                <a:solidFill>
                  <a:srgbClr val="4F81BD"/>
                </a:solidFill>
                <a:effectLst/>
                <a:latin typeface="Times New Roman" panose="02020603050405020304" pitchFamily="18" charset="0"/>
                <a:ea typeface="Times New Roman" panose="02020603050405020304" pitchFamily="18" charset="0"/>
              </a:rPr>
              <a:t>J. J. Rousseau </a:t>
            </a:r>
          </a:p>
          <a:p>
            <a:r>
              <a:rPr lang="cs-CZ" sz="2400" dirty="0"/>
              <a:t>Herbart</a:t>
            </a:r>
          </a:p>
          <a:p>
            <a:r>
              <a:rPr lang="cs-CZ" sz="2400" i="1" spc="75"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Wilhelm </a:t>
            </a:r>
            <a:r>
              <a:rPr lang="cs-CZ" sz="2400" i="1" spc="75" dirty="0" err="1">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Dilthey</a:t>
            </a:r>
            <a:r>
              <a:rPr lang="cs-CZ" sz="2400" i="1" spc="75"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 (1833 – 1911)</a:t>
            </a:r>
          </a:p>
          <a:p>
            <a:r>
              <a:rPr lang="cs-CZ" sz="2400" i="1" spc="75"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John </a:t>
            </a:r>
            <a:r>
              <a:rPr lang="cs-CZ" sz="2400" i="1" spc="75" dirty="0" err="1">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Dewey</a:t>
            </a:r>
            <a:r>
              <a:rPr lang="cs-CZ" sz="2400" i="1" spc="75"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 (1859 – 1952) – „Learning by </a:t>
            </a:r>
            <a:r>
              <a:rPr lang="cs-CZ" sz="2400" i="1" spc="75" dirty="0" err="1">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doing</a:t>
            </a:r>
            <a:r>
              <a:rPr lang="cs-CZ" sz="2400" i="1" spc="75"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rPr>
              <a:t>“ </a:t>
            </a:r>
          </a:p>
          <a:p>
            <a:r>
              <a:rPr lang="cs-CZ" sz="2400" i="1" spc="75" dirty="0">
                <a:solidFill>
                  <a:srgbClr val="4F81BD"/>
                </a:solidFill>
                <a:latin typeface="Cambria" panose="02040503050406030204" pitchFamily="18" charset="0"/>
                <a:ea typeface="Calibri" panose="020F0502020204030204" pitchFamily="34" charset="0"/>
                <a:cs typeface="Times New Roman" panose="02020603050405020304" pitchFamily="18" charset="0"/>
              </a:rPr>
              <a:t>Don </a:t>
            </a:r>
            <a:r>
              <a:rPr lang="cs-CZ" sz="2400" i="1" spc="75" dirty="0" err="1">
                <a:solidFill>
                  <a:srgbClr val="4F81BD"/>
                </a:solidFill>
                <a:latin typeface="Cambria" panose="02040503050406030204" pitchFamily="18" charset="0"/>
                <a:ea typeface="Calibri" panose="020F0502020204030204" pitchFamily="34" charset="0"/>
                <a:cs typeface="Times New Roman" panose="02020603050405020304" pitchFamily="18" charset="0"/>
              </a:rPr>
              <a:t>Bosco</a:t>
            </a:r>
            <a:endParaRPr lang="cs-CZ" sz="2400" i="1" spc="75" dirty="0">
              <a:solidFill>
                <a:srgbClr val="4F81BD"/>
              </a:solidFill>
              <a:latin typeface="Cambria" panose="02040503050406030204" pitchFamily="18" charset="0"/>
              <a:ea typeface="Calibri" panose="020F0502020204030204" pitchFamily="34" charset="0"/>
              <a:cs typeface="Times New Roman" panose="02020603050405020304" pitchFamily="18" charset="0"/>
            </a:endParaRPr>
          </a:p>
          <a:p>
            <a:r>
              <a:rPr lang="cs-CZ" sz="2400" i="1" spc="75" dirty="0">
                <a:solidFill>
                  <a:srgbClr val="4F81BD"/>
                </a:solidFill>
                <a:effectLst/>
                <a:latin typeface="Cambria" panose="02040503050406030204" pitchFamily="18" charset="0"/>
                <a:ea typeface="Calibri" panose="020F0502020204030204" pitchFamily="34" charset="0"/>
                <a:cs typeface="Times New Roman" panose="02020603050405020304" pitchFamily="18" charset="0"/>
              </a:rPr>
              <a:t>J.J. </a:t>
            </a:r>
            <a:r>
              <a:rPr lang="cs-CZ" sz="2400" i="1" spc="75" dirty="0" err="1">
                <a:solidFill>
                  <a:srgbClr val="4F81BD"/>
                </a:solidFill>
                <a:effectLst/>
                <a:latin typeface="Cambria" panose="02040503050406030204" pitchFamily="18" charset="0"/>
                <a:ea typeface="Calibri" panose="020F0502020204030204" pitchFamily="34" charset="0"/>
                <a:cs typeface="Times New Roman" panose="02020603050405020304" pitchFamily="18" charset="0"/>
              </a:rPr>
              <a:t>Pestalozzi</a:t>
            </a:r>
            <a:endParaRPr lang="cs-CZ" sz="2400" i="1" spc="75" dirty="0">
              <a:solidFill>
                <a:srgbClr val="4F81BD"/>
              </a:solidFill>
              <a:effectLst/>
              <a:latin typeface="Cambria" panose="02040503050406030204" pitchFamily="18" charset="0"/>
              <a:ea typeface="Calibri" panose="020F0502020204030204" pitchFamily="34" charset="0"/>
              <a:cs typeface="Times New Roman" panose="02020603050405020304" pitchFamily="18" charset="0"/>
            </a:endParaRPr>
          </a:p>
          <a:p>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698532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EF9DB9-F91B-150C-A4F2-9AACA1128364}"/>
              </a:ext>
            </a:extLst>
          </p:cNvPr>
          <p:cNvSpPr>
            <a:spLocks noGrp="1"/>
          </p:cNvSpPr>
          <p:nvPr>
            <p:ph type="title"/>
          </p:nvPr>
        </p:nvSpPr>
        <p:spPr/>
        <p:txBody>
          <a:bodyPr/>
          <a:lstStyle/>
          <a:p>
            <a:r>
              <a:rPr lang="cs-CZ" dirty="0"/>
              <a:t>Výchova jako společenská praxe</a:t>
            </a:r>
          </a:p>
        </p:txBody>
      </p:sp>
      <p:sp>
        <p:nvSpPr>
          <p:cNvPr id="3" name="Zástupný obsah 2">
            <a:extLst>
              <a:ext uri="{FF2B5EF4-FFF2-40B4-BE49-F238E27FC236}">
                <a16:creationId xmlns:a16="http://schemas.microsoft.com/office/drawing/2014/main" id="{0358D3A3-C8DF-415C-8CC5-1318B6957745}"/>
              </a:ext>
            </a:extLst>
          </p:cNvPr>
          <p:cNvSpPr>
            <a:spLocks noGrp="1"/>
          </p:cNvSpPr>
          <p:nvPr>
            <p:ph idx="1"/>
          </p:nvPr>
        </p:nvSpPr>
        <p:spPr/>
        <p:txBody>
          <a:bodyPr/>
          <a:lstStyle/>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„Poznej sám sebe!“ doporučoval již Thales z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Milétu</a:t>
            </a:r>
            <a:r>
              <a:rPr lang="cs-CZ" dirty="0">
                <a:effectLst/>
                <a:latin typeface="Times New Roman" panose="02020603050405020304" pitchFamily="18" charset="0"/>
                <a:ea typeface="Calibri" panose="020F0502020204030204" pitchFamily="34" charset="0"/>
                <a:cs typeface="Times New Roman" panose="02020603050405020304" pitchFamily="18" charset="0"/>
              </a:rPr>
              <a:t> v 5. století před naším letopočtem.</a:t>
            </a:r>
          </a:p>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 Jako pedagogové musíme neustále hledat hodnoty a normy v dialogu – se sebou samými, ale i s ostatními lidmi, i s dětmi, - právě o takové vypořádávání se musí pedagogové neustále pokoušet.</a:t>
            </a:r>
          </a:p>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 Výhodné jsou přitom společné zkušenosti jako spojovací body, které nám nedovolují, abychom své zkušenosti absolutizovali a už vůbec ne abychom je povýšili na měřítka pro patentované recepty.</a:t>
            </a:r>
          </a:p>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 Ani sociální vědy nemohou dodávat žádné patentované receptury. Na to dostatečně jasně upozornily výklady o logické mezeře mezi tím, jací jsme, a jací bychom měli být.  </a:t>
            </a:r>
          </a:p>
          <a:p>
            <a:pPr algn="just"/>
            <a:r>
              <a:rPr lang="cs-CZ" dirty="0">
                <a:effectLst/>
                <a:latin typeface="Times New Roman" panose="02020603050405020304" pitchFamily="18" charset="0"/>
                <a:ea typeface="Calibri" panose="020F0502020204030204" pitchFamily="34" charset="0"/>
                <a:cs typeface="Times New Roman" panose="02020603050405020304" pitchFamily="18" charset="0"/>
              </a:rPr>
              <a:t>To budiž na závěr zdůrazněno slovy Maxe Webera: „</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Empirická věda nemá schopnost nikoho učit, kým se MÁ STÁT, nýbrž pouze, co on sám MŮŽE a za určitých okolností – co on sám CHCE“!</a:t>
            </a:r>
            <a:endParaRPr lang="cs-CZ" b="1"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95678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9"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Nadpis 1">
            <a:extLst>
              <a:ext uri="{FF2B5EF4-FFF2-40B4-BE49-F238E27FC236}">
                <a16:creationId xmlns:a16="http://schemas.microsoft.com/office/drawing/2014/main" id="{69DCF9F2-EF46-C1D3-D425-CD335759EE39}"/>
              </a:ext>
            </a:extLst>
          </p:cNvPr>
          <p:cNvSpPr>
            <a:spLocks noGrp="1"/>
          </p:cNvSpPr>
          <p:nvPr>
            <p:ph type="title"/>
          </p:nvPr>
        </p:nvSpPr>
        <p:spPr>
          <a:xfrm>
            <a:off x="1490145" y="2376862"/>
            <a:ext cx="2640646" cy="2104273"/>
          </a:xfrm>
          <a:noFill/>
        </p:spPr>
        <p:txBody>
          <a:bodyPr>
            <a:normAutofit/>
          </a:bodyPr>
          <a:lstStyle/>
          <a:p>
            <a:pPr algn="ctr"/>
            <a:r>
              <a:rPr lang="cs-CZ" sz="3000">
                <a:solidFill>
                  <a:srgbClr val="FFFFFF"/>
                </a:solidFill>
              </a:rPr>
              <a:t>Úkol na začátek</a:t>
            </a:r>
          </a:p>
        </p:txBody>
      </p:sp>
      <p:sp>
        <p:nvSpPr>
          <p:cNvPr id="20"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graphicFrame>
        <p:nvGraphicFramePr>
          <p:cNvPr id="21" name="Zástupný obsah 2">
            <a:extLst>
              <a:ext uri="{FF2B5EF4-FFF2-40B4-BE49-F238E27FC236}">
                <a16:creationId xmlns:a16="http://schemas.microsoft.com/office/drawing/2014/main" id="{47AC181D-62EF-A2AA-170D-7D88852F7E0C}"/>
              </a:ext>
            </a:extLst>
          </p:cNvPr>
          <p:cNvGraphicFramePr>
            <a:graphicFrameLocks noGrp="1"/>
          </p:cNvGraphicFramePr>
          <p:nvPr>
            <p:ph idx="1"/>
            <p:extLst>
              <p:ext uri="{D42A27DB-BD31-4B8C-83A1-F6EECF244321}">
                <p14:modId xmlns:p14="http://schemas.microsoft.com/office/powerpoint/2010/main" val="1689979606"/>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973765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64958D-AF5D-4863-B5FB-83F6B8CB1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12188656"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E95A262-360A-6FF9-77E1-26B2C705A498}"/>
              </a:ext>
            </a:extLst>
          </p:cNvPr>
          <p:cNvSpPr>
            <a:spLocks noGrp="1"/>
          </p:cNvSpPr>
          <p:nvPr>
            <p:ph type="title"/>
          </p:nvPr>
        </p:nvSpPr>
        <p:spPr>
          <a:xfrm>
            <a:off x="4970109" y="484632"/>
            <a:ext cx="6730277" cy="1609344"/>
          </a:xfrm>
          <a:ln>
            <a:noFill/>
          </a:ln>
        </p:spPr>
        <p:txBody>
          <a:bodyPr>
            <a:normAutofit/>
          </a:bodyPr>
          <a:lstStyle/>
          <a:p>
            <a:r>
              <a:rPr lang="cs-CZ" sz="4800" dirty="0"/>
              <a:t>Co je to výchova</a:t>
            </a:r>
          </a:p>
        </p:txBody>
      </p:sp>
      <p:pic>
        <p:nvPicPr>
          <p:cNvPr id="5" name="Picture 4">
            <a:extLst>
              <a:ext uri="{FF2B5EF4-FFF2-40B4-BE49-F238E27FC236}">
                <a16:creationId xmlns:a16="http://schemas.microsoft.com/office/drawing/2014/main" id="{DBAD3A4E-3CA4-9A6B-7DDD-04E58DC56964}"/>
              </a:ext>
            </a:extLst>
          </p:cNvPr>
          <p:cNvPicPr>
            <a:picLocks noChangeAspect="1"/>
          </p:cNvPicPr>
          <p:nvPr/>
        </p:nvPicPr>
        <p:blipFill>
          <a:blip r:embed="rId4"/>
          <a:srcRect l="43194" r="18694"/>
          <a:stretch/>
        </p:blipFill>
        <p:spPr>
          <a:xfrm>
            <a:off x="3344" y="10"/>
            <a:ext cx="4646726" cy="6857990"/>
          </a:xfrm>
          <a:prstGeom prst="rect">
            <a:avLst/>
          </a:prstGeom>
        </p:spPr>
      </p:pic>
      <p:sp>
        <p:nvSpPr>
          <p:cNvPr id="3" name="Zástupný obsah 2">
            <a:extLst>
              <a:ext uri="{FF2B5EF4-FFF2-40B4-BE49-F238E27FC236}">
                <a16:creationId xmlns:a16="http://schemas.microsoft.com/office/drawing/2014/main" id="{9A526DE6-B76D-19F0-586F-578B2F3E100B}"/>
              </a:ext>
            </a:extLst>
          </p:cNvPr>
          <p:cNvSpPr>
            <a:spLocks noGrp="1"/>
          </p:cNvSpPr>
          <p:nvPr>
            <p:ph idx="1"/>
          </p:nvPr>
        </p:nvSpPr>
        <p:spPr>
          <a:xfrm>
            <a:off x="4970109" y="2121408"/>
            <a:ext cx="6730276" cy="4050792"/>
          </a:xfrm>
        </p:spPr>
        <p:txBody>
          <a:bodyPr>
            <a:normAutofit/>
          </a:bodyPr>
          <a:lstStyle/>
          <a:p>
            <a:pPr marL="0" indent="0" algn="just">
              <a:buNone/>
            </a:pPr>
            <a:r>
              <a:rPr lang="cs-CZ" sz="2400" dirty="0"/>
              <a:t>Krize definice (u nás polovina devadesátých věd, co je to výchova a vzdělávání, jak to vyslovit v jednom slově.</a:t>
            </a:r>
          </a:p>
          <a:p>
            <a:pPr algn="just"/>
            <a:r>
              <a:rPr lang="cs-CZ" sz="2400" dirty="0"/>
              <a:t>Hledání zastřešujícího pojmu k </a:t>
            </a:r>
            <a:r>
              <a:rPr lang="cs-CZ" sz="2400" dirty="0" err="1"/>
              <a:t>Education</a:t>
            </a:r>
            <a:endParaRPr lang="cs-CZ" sz="2400" dirty="0"/>
          </a:p>
          <a:p>
            <a:pPr indent="180340" algn="just">
              <a:spcAft>
                <a:spcPts val="800"/>
              </a:spcAft>
              <a:tabLst>
                <a:tab pos="450215" algn="l"/>
              </a:tabLst>
            </a:pP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Chceme-li potom vyjádřit, o co vlastně jde v pedagogickém působení, musíme hovořit vždy současně o „výchově a vzdělání“, což je těžkopádné a neobratné </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sz="2400" dirty="0">
                <a:effectLst/>
                <a:latin typeface="Times New Roman" panose="02020603050405020304" pitchFamily="18" charset="0"/>
                <a:ea typeface="Times New Roman" panose="02020603050405020304" pitchFamily="18" charset="0"/>
              </a:rPr>
              <a:t>PRŮCHA, 1997,  str. 49 – 57). </a:t>
            </a:r>
          </a:p>
          <a:p>
            <a:pPr algn="just"/>
            <a:r>
              <a:rPr lang="cs-CZ" sz="2400" b="1" kern="150" dirty="0">
                <a:effectLst/>
                <a:latin typeface="Times New Roman" panose="02020603050405020304" pitchFamily="18" charset="0"/>
                <a:ea typeface="Times New Roman" panose="02020603050405020304" pitchFamily="18" charset="0"/>
              </a:rPr>
              <a:t>Vysvětlení pojmů obecná pedagogika, edukace, výchova a vzdělání</a:t>
            </a:r>
            <a:endParaRPr lang="cs-CZ" sz="2400" dirty="0"/>
          </a:p>
        </p:txBody>
      </p:sp>
      <p:grpSp>
        <p:nvGrpSpPr>
          <p:cNvPr id="11" name="Group 10">
            <a:extLst>
              <a:ext uri="{FF2B5EF4-FFF2-40B4-BE49-F238E27FC236}">
                <a16:creationId xmlns:a16="http://schemas.microsoft.com/office/drawing/2014/main" id="{11002ACD-3B0C-4885-8754-8A00E926FE4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DF0313CD-4196-4456-A70D-5EE2B995B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80DE0B32-9EE8-4975-AD48-3855B0A82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3720225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Nadpis 1">
            <a:extLst>
              <a:ext uri="{FF2B5EF4-FFF2-40B4-BE49-F238E27FC236}">
                <a16:creationId xmlns:a16="http://schemas.microsoft.com/office/drawing/2014/main" id="{7D384BDA-825D-6292-6885-AF65A6BC3CDD}"/>
              </a:ext>
            </a:extLst>
          </p:cNvPr>
          <p:cNvSpPr>
            <a:spLocks noGrp="1"/>
          </p:cNvSpPr>
          <p:nvPr>
            <p:ph type="title"/>
          </p:nvPr>
        </p:nvSpPr>
        <p:spPr>
          <a:xfrm>
            <a:off x="1490145" y="2376862"/>
            <a:ext cx="2640646" cy="2104273"/>
          </a:xfrm>
          <a:noFill/>
        </p:spPr>
        <p:txBody>
          <a:bodyPr>
            <a:normAutofit/>
          </a:bodyPr>
          <a:lstStyle/>
          <a:p>
            <a:pPr algn="ctr"/>
            <a:br>
              <a:rPr lang="cs-CZ" sz="1700" b="1" kern="150">
                <a:solidFill>
                  <a:srgbClr val="FFFFFF"/>
                </a:solidFill>
                <a:effectLst/>
                <a:latin typeface="Times New Roman" panose="02020603050405020304" pitchFamily="18" charset="0"/>
                <a:ea typeface="Times New Roman" panose="02020603050405020304" pitchFamily="18" charset="0"/>
              </a:rPr>
            </a:br>
            <a:r>
              <a:rPr lang="cs-CZ" sz="1700" b="1" kern="150">
                <a:solidFill>
                  <a:srgbClr val="FFFFFF"/>
                </a:solidFill>
                <a:effectLst/>
                <a:latin typeface="Times New Roman" panose="02020603050405020304" pitchFamily="18" charset="0"/>
                <a:ea typeface="Times New Roman" panose="02020603050405020304" pitchFamily="18" charset="0"/>
              </a:rPr>
              <a:t>Vysvětlení pojmů obecná pedagogika, edukace, výchova a vzdělání</a:t>
            </a:r>
            <a:br>
              <a:rPr lang="cs-CZ" sz="1700" b="1" kern="150">
                <a:solidFill>
                  <a:srgbClr val="FFFFFF"/>
                </a:solidFill>
                <a:effectLst/>
                <a:latin typeface="Times New Roman" panose="02020603050405020304" pitchFamily="18" charset="0"/>
                <a:ea typeface="Times New Roman" panose="02020603050405020304" pitchFamily="18" charset="0"/>
              </a:rPr>
            </a:br>
            <a:endParaRPr lang="cs-CZ" sz="1700">
              <a:solidFill>
                <a:srgbClr val="FFFFFF"/>
              </a:solidFill>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graphicFrame>
        <p:nvGraphicFramePr>
          <p:cNvPr id="14" name="Zástupný obsah 2">
            <a:extLst>
              <a:ext uri="{FF2B5EF4-FFF2-40B4-BE49-F238E27FC236}">
                <a16:creationId xmlns:a16="http://schemas.microsoft.com/office/drawing/2014/main" id="{4B9D9A6E-A6DE-5164-340B-04CE30CD49BA}"/>
              </a:ext>
            </a:extLst>
          </p:cNvPr>
          <p:cNvGraphicFramePr>
            <a:graphicFrameLocks noGrp="1"/>
          </p:cNvGraphicFramePr>
          <p:nvPr>
            <p:ph idx="1"/>
            <p:extLst>
              <p:ext uri="{D42A27DB-BD31-4B8C-83A1-F6EECF244321}">
                <p14:modId xmlns:p14="http://schemas.microsoft.com/office/powerpoint/2010/main" val="1679919317"/>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317377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Nadpis 1">
            <a:extLst>
              <a:ext uri="{FF2B5EF4-FFF2-40B4-BE49-F238E27FC236}">
                <a16:creationId xmlns:a16="http://schemas.microsoft.com/office/drawing/2014/main" id="{57EE40CF-3CF4-0F65-968E-22E218257816}"/>
              </a:ext>
            </a:extLst>
          </p:cNvPr>
          <p:cNvSpPr>
            <a:spLocks noGrp="1"/>
          </p:cNvSpPr>
          <p:nvPr>
            <p:ph type="title"/>
          </p:nvPr>
        </p:nvSpPr>
        <p:spPr>
          <a:xfrm>
            <a:off x="1490145" y="2376862"/>
            <a:ext cx="2640646" cy="2104273"/>
          </a:xfrm>
          <a:noFill/>
        </p:spPr>
        <p:txBody>
          <a:bodyPr>
            <a:normAutofit/>
          </a:bodyPr>
          <a:lstStyle/>
          <a:p>
            <a:pPr algn="ctr"/>
            <a:r>
              <a:rPr lang="cs-CZ" sz="3000">
                <a:solidFill>
                  <a:srgbClr val="FFFFFF"/>
                </a:solidFill>
              </a:rPr>
              <a:t>Edukace (Průcha, J.)</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graphicFrame>
        <p:nvGraphicFramePr>
          <p:cNvPr id="5" name="Zástupný obsah 2">
            <a:extLst>
              <a:ext uri="{FF2B5EF4-FFF2-40B4-BE49-F238E27FC236}">
                <a16:creationId xmlns:a16="http://schemas.microsoft.com/office/drawing/2014/main" id="{A1595979-5D47-51C2-0C45-4F789003AEB9}"/>
              </a:ext>
            </a:extLst>
          </p:cNvPr>
          <p:cNvGraphicFramePr>
            <a:graphicFrameLocks noGrp="1"/>
          </p:cNvGraphicFramePr>
          <p:nvPr>
            <p:ph idx="1"/>
            <p:extLst>
              <p:ext uri="{D42A27DB-BD31-4B8C-83A1-F6EECF244321}">
                <p14:modId xmlns:p14="http://schemas.microsoft.com/office/powerpoint/2010/main" val="2437522687"/>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93113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2" name="Nadpis 1">
            <a:extLst>
              <a:ext uri="{FF2B5EF4-FFF2-40B4-BE49-F238E27FC236}">
                <a16:creationId xmlns:a16="http://schemas.microsoft.com/office/drawing/2014/main" id="{96013D7E-3274-4EF5-8FF3-27A52A85C7A7}"/>
              </a:ext>
            </a:extLst>
          </p:cNvPr>
          <p:cNvSpPr>
            <a:spLocks noGrp="1"/>
          </p:cNvSpPr>
          <p:nvPr>
            <p:ph type="title"/>
          </p:nvPr>
        </p:nvSpPr>
        <p:spPr>
          <a:xfrm>
            <a:off x="1069848" y="484632"/>
            <a:ext cx="10058400" cy="1609344"/>
          </a:xfrm>
        </p:spPr>
        <p:txBody>
          <a:bodyPr>
            <a:normAutofit/>
          </a:bodyPr>
          <a:lstStyle/>
          <a:p>
            <a:r>
              <a:rPr lang="cs-CZ" sz="3400">
                <a:effectLst/>
                <a:latin typeface="Times New Roman" panose="02020603050405020304" pitchFamily="18" charset="0"/>
                <a:ea typeface="Times New Roman" panose="02020603050405020304" pitchFamily="18" charset="0"/>
              </a:rPr>
              <a:t>Mezi edukační procesy patří – jednoduše řečeno – každá činnost, při které někdo někoho něco učí. </a:t>
            </a:r>
            <a:endParaRPr lang="cs-CZ" sz="3400"/>
          </a:p>
        </p:txBody>
      </p:sp>
      <p:sp>
        <p:nvSpPr>
          <p:cNvPr id="3" name="Zástupný obsah 2">
            <a:extLst>
              <a:ext uri="{FF2B5EF4-FFF2-40B4-BE49-F238E27FC236}">
                <a16:creationId xmlns:a16="http://schemas.microsoft.com/office/drawing/2014/main" id="{84869F7C-B2BA-1611-32C9-7CE2C876305A}"/>
              </a:ext>
            </a:extLst>
          </p:cNvPr>
          <p:cNvSpPr>
            <a:spLocks noGrp="1"/>
          </p:cNvSpPr>
          <p:nvPr>
            <p:ph idx="1"/>
          </p:nvPr>
        </p:nvSpPr>
        <p:spPr>
          <a:xfrm>
            <a:off x="1069848" y="2320412"/>
            <a:ext cx="10058400" cy="3851787"/>
          </a:xfrm>
        </p:spPr>
        <p:txBody>
          <a:bodyPr>
            <a:normAutofit lnSpcReduction="10000"/>
          </a:bodyPr>
          <a:lstStyle/>
          <a:p>
            <a:pPr marL="0" indent="0" algn="just">
              <a:buNone/>
            </a:pPr>
            <a:r>
              <a:rPr lang="cs-CZ" sz="3600" dirty="0">
                <a:effectLst/>
                <a:ea typeface="Times New Roman" panose="02020603050405020304" pitchFamily="18" charset="0"/>
                <a:cs typeface="Times New Roman" panose="02020603050405020304" pitchFamily="18" charset="0"/>
              </a:rPr>
              <a:t>Až do pozdního stáří se člověk učí nebo učení jiným zprostředkovává. </a:t>
            </a:r>
          </a:p>
          <a:p>
            <a:pPr marL="0" indent="0" algn="just">
              <a:buNone/>
            </a:pPr>
            <a:r>
              <a:rPr lang="cs-CZ" sz="3600" dirty="0">
                <a:effectLst/>
                <a:ea typeface="Times New Roman" panose="02020603050405020304" pitchFamily="18" charset="0"/>
                <a:cs typeface="Times New Roman" panose="02020603050405020304" pitchFamily="18" charset="0"/>
              </a:rPr>
              <a:t>Moderní pedagogika je tedy vědou velice univerzální. </a:t>
            </a:r>
          </a:p>
          <a:p>
            <a:pPr marL="0" indent="0" algn="just">
              <a:buNone/>
            </a:pPr>
            <a:r>
              <a:rPr lang="cs-CZ" sz="3600" dirty="0">
                <a:effectLst/>
                <a:ea typeface="Times New Roman" panose="02020603050405020304" pitchFamily="18" charset="0"/>
                <a:cs typeface="Times New Roman" panose="02020603050405020304" pitchFamily="18" charset="0"/>
              </a:rPr>
              <a:t>Spolu s psychologií a sociologií vysvětluje jevy, které jsou podmínkou přežití a vývoje společnosti.</a:t>
            </a:r>
            <a:endParaRPr lang="cs-CZ" sz="3600" dirty="0">
              <a:effectLst/>
              <a:ea typeface="Calibri" panose="020F0502020204030204" pitchFamily="34" charset="0"/>
              <a:cs typeface="Times New Roman" panose="02020603050405020304" pitchFamily="18" charset="0"/>
            </a:endParaRPr>
          </a:p>
          <a:p>
            <a:pPr marL="0" indent="0">
              <a:buNone/>
            </a:pPr>
            <a:endParaRPr lang="cs-CZ"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05737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sp>
        <p:nvSpPr>
          <p:cNvPr id="2" name="Nadpis 1">
            <a:extLst>
              <a:ext uri="{FF2B5EF4-FFF2-40B4-BE49-F238E27FC236}">
                <a16:creationId xmlns:a16="http://schemas.microsoft.com/office/drawing/2014/main" id="{ED896C7E-2CDE-1647-CA3C-4F1159AEC97B}"/>
              </a:ext>
            </a:extLst>
          </p:cNvPr>
          <p:cNvSpPr>
            <a:spLocks noGrp="1"/>
          </p:cNvSpPr>
          <p:nvPr>
            <p:ph type="title"/>
          </p:nvPr>
        </p:nvSpPr>
        <p:spPr>
          <a:xfrm>
            <a:off x="1069848" y="484632"/>
            <a:ext cx="10058400" cy="1609344"/>
          </a:xfrm>
        </p:spPr>
        <p:txBody>
          <a:bodyPr>
            <a:normAutofit/>
          </a:bodyPr>
          <a:lstStyle/>
          <a:p>
            <a:r>
              <a:rPr lang="cs-CZ" b="1">
                <a:effectLst/>
                <a:latin typeface="Times New Roman" panose="02020603050405020304" pitchFamily="18" charset="0"/>
                <a:ea typeface="Times New Roman" panose="02020603050405020304" pitchFamily="18" charset="0"/>
                <a:cs typeface="Times New Roman" panose="02020603050405020304" pitchFamily="18" charset="0"/>
              </a:rPr>
              <a:t>Edukační konstrukty</a:t>
            </a:r>
            <a:endParaRPr lang="cs-CZ" dirty="0"/>
          </a:p>
        </p:txBody>
      </p:sp>
      <p:sp>
        <p:nvSpPr>
          <p:cNvPr id="3" name="Zástupný obsah 2">
            <a:extLst>
              <a:ext uri="{FF2B5EF4-FFF2-40B4-BE49-F238E27FC236}">
                <a16:creationId xmlns:a16="http://schemas.microsoft.com/office/drawing/2014/main" id="{994E023A-973C-770D-61DD-50076E29B9F8}"/>
              </a:ext>
            </a:extLst>
          </p:cNvPr>
          <p:cNvSpPr>
            <a:spLocks noGrp="1"/>
          </p:cNvSpPr>
          <p:nvPr>
            <p:ph idx="1"/>
          </p:nvPr>
        </p:nvSpPr>
        <p:spPr>
          <a:xfrm>
            <a:off x="1069848" y="2320412"/>
            <a:ext cx="10058400" cy="3851787"/>
          </a:xfrm>
        </p:spPr>
        <p:txBody>
          <a:bodyPr>
            <a:normAutofit/>
          </a:bodyPr>
          <a:lstStyle/>
          <a:p>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Jsou všechny teorie, modely, plány, scénáře, předpisy a jiné teoretické výtvory, které nějakým způsobem určují či ovlivňují reálné edukační procesy.</a:t>
            </a:r>
          </a:p>
          <a:p>
            <a:pPr marL="0" indent="0">
              <a:buNone/>
            </a:pPr>
            <a:endParaRPr lang="cs-C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500"/>
              </a:spcBef>
              <a:spcAft>
                <a:spcPts val="500"/>
              </a:spcAft>
            </a:pPr>
            <a:r>
              <a:rPr lang="cs-CZ" sz="1600" i="1" u="sng" dirty="0">
                <a:effectLst/>
                <a:latin typeface="Times New Roman" panose="02020603050405020304" pitchFamily="18" charset="0"/>
                <a:ea typeface="Times New Roman" panose="02020603050405020304" pitchFamily="18" charset="0"/>
                <a:cs typeface="Times New Roman" panose="02020603050405020304" pitchFamily="18" charset="0"/>
              </a:rPr>
              <a:t>Příklady edukačních konstruktů:</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500"/>
              </a:spcBef>
              <a:spcAft>
                <a:spcPts val="500"/>
              </a:spcAft>
              <a:buSzPts val="1000"/>
              <a:buFont typeface="Wingdings" panose="05000000000000000000" pitchFamily="2" charset="2"/>
              <a:buChar char=""/>
            </a:pP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Učební osnovy různých vyučovacích předmětů, učební plány různých druhů a stupňů škol, vzdělávací programy a standardy vzdělávání, didaktické testy, školní vysvědčení, různé certifikáty atp. (Popisují, předpisují, zavádějí, normují či hodnotí reálné edukační procesy.)</a:t>
            </a:r>
            <a:endParaRPr lang="cs-CZ" sz="1600" dirty="0">
              <a:effectLst/>
              <a:latin typeface="Symbol" panose="05050102010706020507" pitchFamily="18" charset="2"/>
              <a:ea typeface="Calibri" panose="020F0502020204030204" pitchFamily="34" charset="0"/>
              <a:cs typeface="Times New Roman" panose="02020603050405020304" pitchFamily="18" charset="0"/>
            </a:endParaRPr>
          </a:p>
          <a:p>
            <a:pPr marL="342900" lvl="0" indent="-342900">
              <a:spcBef>
                <a:spcPts val="500"/>
              </a:spcBef>
              <a:spcAft>
                <a:spcPts val="500"/>
              </a:spcAft>
              <a:buSzPts val="1000"/>
              <a:buFont typeface="Wingdings" panose="05000000000000000000" pitchFamily="2" charset="2"/>
              <a:buChar char=""/>
            </a:pP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Učebnice školní, učebnice pro samouky, výukové filmy, výukové počítačové programy.</a:t>
            </a:r>
            <a:endParaRPr lang="cs-CZ" sz="1600" dirty="0">
              <a:effectLst/>
              <a:latin typeface="Symbol" panose="05050102010706020507" pitchFamily="18" charset="2"/>
              <a:ea typeface="Calibri" panose="020F0502020204030204" pitchFamily="34" charset="0"/>
              <a:cs typeface="Times New Roman" panose="02020603050405020304" pitchFamily="18" charset="0"/>
            </a:endParaRPr>
          </a:p>
          <a:p>
            <a:pPr marL="342900" lvl="0" indent="-342900">
              <a:spcBef>
                <a:spcPts val="500"/>
              </a:spcBef>
              <a:spcAft>
                <a:spcPts val="500"/>
              </a:spcAft>
              <a:buSzPts val="1000"/>
              <a:buFont typeface="Wingdings" panose="05000000000000000000" pitchFamily="2" charset="2"/>
              <a:buChar char=""/>
            </a:pP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Instrukce k obsluze různých zařízení, kuchařky s předpisy na zhotovování pokrmů, rady lékaře pacientovi ... a mnohé další komunikáty verbální i neverbální, které mají nějakou edukační funkci.</a:t>
            </a:r>
            <a:endParaRPr lang="cs-CZ" sz="1600" dirty="0">
              <a:effectLst/>
              <a:latin typeface="Symbol" panose="05050102010706020507" pitchFamily="18" charset="2"/>
              <a:ea typeface="Calibri" panose="020F0502020204030204" pitchFamily="34" charset="0"/>
              <a:cs typeface="Times New Roman" panose="02020603050405020304" pitchFamily="18" charset="0"/>
            </a:endParaRPr>
          </a:p>
          <a:p>
            <a:pPr marL="342900" lvl="0" indent="-342900">
              <a:spcBef>
                <a:spcPts val="500"/>
              </a:spcBef>
              <a:spcAft>
                <a:spcPts val="500"/>
              </a:spcAft>
              <a:buSzPts val="1000"/>
              <a:buFont typeface="Wingdings" panose="05000000000000000000" pitchFamily="2" charset="2"/>
              <a:buChar char=""/>
            </a:pP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Příkladem edukačních konstruktů jsou i veškeré výtvory pedagogické teorie, například tento text, knižní monografie, články v pedagogických časopisech, referáty na konference, disertace a diplomové práce zaměřené na pedagogickou problematiku...</a:t>
            </a:r>
            <a:endParaRPr lang="cs-CZ" sz="1600" dirty="0">
              <a:effectLst/>
              <a:latin typeface="Symbol" panose="05050102010706020507" pitchFamily="18" charset="2"/>
              <a:ea typeface="Calibri" panose="020F0502020204030204" pitchFamily="34" charset="0"/>
              <a:cs typeface="Times New Roman" panose="02020603050405020304" pitchFamily="18" charset="0"/>
            </a:endParaRPr>
          </a:p>
          <a:p>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600"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686903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D5AE9-AF4D-DA10-AA46-1F701E02B0FE}"/>
              </a:ext>
            </a:extLst>
          </p:cNvPr>
          <p:cNvSpPr>
            <a:spLocks noGrp="1"/>
          </p:cNvSpPr>
          <p:nvPr>
            <p:ph type="title"/>
          </p:nvPr>
        </p:nvSpPr>
        <p:spPr>
          <a:xfrm>
            <a:off x="1069848" y="484632"/>
            <a:ext cx="10058400" cy="1609344"/>
          </a:xfrm>
        </p:spPr>
        <p:txBody>
          <a:bodyPr>
            <a:normAutofit/>
          </a:bodyPr>
          <a:lstStyle/>
          <a:p>
            <a:r>
              <a:rPr lang="cs-CZ" b="1">
                <a:effectLst/>
                <a:latin typeface="Times New Roman" panose="02020603050405020304" pitchFamily="18" charset="0"/>
                <a:ea typeface="Times New Roman" panose="02020603050405020304" pitchFamily="18" charset="0"/>
                <a:cs typeface="Times New Roman" panose="02020603050405020304" pitchFamily="18" charset="0"/>
              </a:rPr>
              <a:t>Edukační prostředí</a:t>
            </a:r>
            <a:br>
              <a:rPr lang="cs-CZ" b="1">
                <a:effectLst/>
                <a:latin typeface="Times New Roman" panose="02020603050405020304" pitchFamily="18" charset="0"/>
                <a:ea typeface="Times New Roman" panose="02020603050405020304" pitchFamily="18" charset="0"/>
                <a:cs typeface="Times New Roman" panose="02020603050405020304" pitchFamily="18" charset="0"/>
              </a:rPr>
            </a:br>
            <a:endParaRPr lang="cs-CZ" dirty="0"/>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E3641ECF-AE21-8CC4-ACCB-81641F5DBEA4}"/>
              </a:ext>
            </a:extLst>
          </p:cNvPr>
          <p:cNvGraphicFramePr>
            <a:graphicFrameLocks noGrp="1"/>
          </p:cNvGraphicFramePr>
          <p:nvPr>
            <p:ph idx="1"/>
            <p:extLst>
              <p:ext uri="{D42A27DB-BD31-4B8C-83A1-F6EECF244321}">
                <p14:modId xmlns:p14="http://schemas.microsoft.com/office/powerpoint/2010/main" val="220487175"/>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2208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DA90C30-B990-4CCA-B584-40F864DA3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4527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EFB379D-6B20-D7B0-248D-370CE9447DF3}"/>
              </a:ext>
            </a:extLst>
          </p:cNvPr>
          <p:cNvSpPr>
            <a:spLocks noGrp="1"/>
          </p:cNvSpPr>
          <p:nvPr>
            <p:ph type="title"/>
          </p:nvPr>
        </p:nvSpPr>
        <p:spPr>
          <a:xfrm>
            <a:off x="382280" y="484632"/>
            <a:ext cx="6743844" cy="1609344"/>
          </a:xfrm>
        </p:spPr>
        <p:txBody>
          <a:bodyPr>
            <a:normAutofit/>
          </a:bodyPr>
          <a:lstStyle/>
          <a:p>
            <a:r>
              <a:rPr lang="cs-CZ" sz="4800"/>
              <a:t>Pedagogické teorie</a:t>
            </a:r>
          </a:p>
        </p:txBody>
      </p:sp>
      <p:sp>
        <p:nvSpPr>
          <p:cNvPr id="3" name="Zástupný obsah 2">
            <a:extLst>
              <a:ext uri="{FF2B5EF4-FFF2-40B4-BE49-F238E27FC236}">
                <a16:creationId xmlns:a16="http://schemas.microsoft.com/office/drawing/2014/main" id="{80D8AA09-EFEA-572C-7B62-505B8C6EC896}"/>
              </a:ext>
            </a:extLst>
          </p:cNvPr>
          <p:cNvSpPr>
            <a:spLocks noGrp="1"/>
          </p:cNvSpPr>
          <p:nvPr>
            <p:ph idx="1"/>
          </p:nvPr>
        </p:nvSpPr>
        <p:spPr>
          <a:xfrm>
            <a:off x="382279" y="2121408"/>
            <a:ext cx="6743845" cy="4050792"/>
          </a:xfrm>
        </p:spPr>
        <p:txBody>
          <a:bodyPr>
            <a:normAutofit/>
          </a:bodyPr>
          <a:lstStyle/>
          <a:p>
            <a:pPr indent="0">
              <a:spcAft>
                <a:spcPts val="800"/>
              </a:spcAft>
              <a:buNone/>
              <a:tabLst>
                <a:tab pos="450215" algn="l"/>
                <a:tab pos="579120" algn="l"/>
                <a:tab pos="914400" algn="l"/>
                <a:tab pos="1371600" algn="l"/>
                <a:tab pos="1828800" algn="l"/>
                <a:tab pos="2286000" algn="l"/>
                <a:tab pos="2743200" algn="l"/>
                <a:tab pos="3200400" algn="l"/>
                <a:tab pos="3657600" algn="l"/>
                <a:tab pos="4114800" algn="l"/>
                <a:tab pos="4572000" algn="l"/>
                <a:tab pos="5103495" algn="l"/>
              </a:tabLst>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Nemůžeme hovořit o jediné obecně pedagogické teorii, která by se zabývala obecně jevem „výchova“. Různá pojetí obecné pedagogiky jsou ovlivněna různou orientací na ten který filozofický směr. </a:t>
            </a:r>
          </a:p>
          <a:p>
            <a:pPr indent="0">
              <a:spcAft>
                <a:spcPts val="800"/>
              </a:spcAft>
              <a:buNone/>
              <a:tabLst>
                <a:tab pos="450215" algn="l"/>
                <a:tab pos="579120" algn="l"/>
                <a:tab pos="914400" algn="l"/>
                <a:tab pos="1371600" algn="l"/>
                <a:tab pos="1828800" algn="l"/>
                <a:tab pos="2286000" algn="l"/>
                <a:tab pos="2743200" algn="l"/>
                <a:tab pos="3200400" algn="l"/>
                <a:tab pos="3657600" algn="l"/>
                <a:tab pos="4114800" algn="l"/>
                <a:tab pos="4572000" algn="l"/>
                <a:tab pos="5103495" algn="l"/>
              </a:tabLst>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Můžeme tak uzavřít, že zatímco většina našich autorů se kloní, ač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nereflektovaně</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k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neopozitivistickému</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filozofickému pojetí (pro naši potřebu jsme uvedli jako exemplární případ pedagogiku V.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Jůvy</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existují i autoři, např. R. Palouš, kteří se hlásí velmi otevřeně a živě k filozofii existenciální.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35610"/>
            <a:r>
              <a:rPr lang="cs-CZ" sz="1800" dirty="0">
                <a:effectLst/>
                <a:latin typeface="Times New Roman" panose="02020603050405020304" pitchFamily="18" charset="0"/>
                <a:ea typeface="Times New Roman" panose="02020603050405020304" pitchFamily="18" charset="0"/>
              </a:rPr>
              <a:t>Podobnou orientaci vykazují i další čeští autoři, např. Zdeněk Kratochvíl:  KRATOCHVÍL, Z. </a:t>
            </a:r>
            <a:r>
              <a:rPr lang="cs-CZ" sz="1800" i="1" dirty="0">
                <a:effectLst/>
                <a:latin typeface="Times New Roman" panose="02020603050405020304" pitchFamily="18" charset="0"/>
                <a:ea typeface="Times New Roman" panose="02020603050405020304" pitchFamily="18" charset="0"/>
              </a:rPr>
              <a:t>Výchova, zřejmost, vědomí</a:t>
            </a:r>
            <a:r>
              <a:rPr lang="cs-CZ" sz="1800" dirty="0">
                <a:effectLst/>
                <a:latin typeface="Times New Roman" panose="02020603050405020304" pitchFamily="18" charset="0"/>
                <a:ea typeface="Times New Roman" panose="02020603050405020304" pitchFamily="18" charset="0"/>
              </a:rPr>
              <a:t>. Praha : </a:t>
            </a:r>
            <a:r>
              <a:rPr lang="cs-CZ" sz="1800" dirty="0" err="1">
                <a:effectLst/>
                <a:latin typeface="Times New Roman" panose="02020603050405020304" pitchFamily="18" charset="0"/>
                <a:ea typeface="Times New Roman" panose="02020603050405020304" pitchFamily="18" charset="0"/>
              </a:rPr>
              <a:t>Herrmann</a:t>
            </a:r>
            <a:r>
              <a:rPr lang="cs-CZ" sz="1800" dirty="0">
                <a:effectLst/>
                <a:latin typeface="Times New Roman" panose="02020603050405020304" pitchFamily="18" charset="0"/>
                <a:ea typeface="Times New Roman" panose="02020603050405020304" pitchFamily="18" charset="0"/>
              </a:rPr>
              <a:t> a synové, 1995.</a:t>
            </a:r>
          </a:p>
          <a:p>
            <a:endParaRPr lang="cs-CZ" sz="1800" dirty="0"/>
          </a:p>
        </p:txBody>
      </p:sp>
      <p:pic>
        <p:nvPicPr>
          <p:cNvPr id="7" name="Graphic 6" descr="Třída">
            <a:extLst>
              <a:ext uri="{FF2B5EF4-FFF2-40B4-BE49-F238E27FC236}">
                <a16:creationId xmlns:a16="http://schemas.microsoft.com/office/drawing/2014/main" id="{A0FA30FA-BC82-3C4F-358C-F53B7080578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03460" y="1595727"/>
            <a:ext cx="3369177" cy="3369177"/>
          </a:xfrm>
          <a:prstGeom prst="rect">
            <a:avLst/>
          </a:prstGeom>
        </p:spPr>
      </p:pic>
      <p:grpSp>
        <p:nvGrpSpPr>
          <p:cNvPr id="12" name="Group 11">
            <a:extLst>
              <a:ext uri="{FF2B5EF4-FFF2-40B4-BE49-F238E27FC236}">
                <a16:creationId xmlns:a16="http://schemas.microsoft.com/office/drawing/2014/main" id="{D060B936-2771-48DC-842C-14EE9318E3E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3" name="Oval 12">
              <a:extLst>
                <a:ext uri="{FF2B5EF4-FFF2-40B4-BE49-F238E27FC236}">
                  <a16:creationId xmlns:a16="http://schemas.microsoft.com/office/drawing/2014/main" id="{DB4EC8B4-4BB2-45C2-A68A-28E36AC10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1431D296-F8F1-41C3-A211-E83E243C5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4031371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řevo">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Dřevo</Template>
  <TotalTime>66</TotalTime>
  <Words>1394</Words>
  <Application>Microsoft Office PowerPoint</Application>
  <PresentationFormat>Širokoúhlá obrazovka</PresentationFormat>
  <Paragraphs>76</Paragraphs>
  <Slides>16</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16</vt:i4>
      </vt:variant>
    </vt:vector>
  </HeadingPairs>
  <TitlesOfParts>
    <vt:vector size="25" baseType="lpstr">
      <vt:lpstr>Calibri</vt:lpstr>
      <vt:lpstr>Cambria</vt:lpstr>
      <vt:lpstr>Rockwell</vt:lpstr>
      <vt:lpstr>Rockwell Condensed</vt:lpstr>
      <vt:lpstr>Rockwell Extra Bold</vt:lpstr>
      <vt:lpstr>Symbol</vt:lpstr>
      <vt:lpstr>Times New Roman</vt:lpstr>
      <vt:lpstr>Wingdings</vt:lpstr>
      <vt:lpstr>Dřevo</vt:lpstr>
      <vt:lpstr>Základy pedagogiky</vt:lpstr>
      <vt:lpstr>Úkol na začátek</vt:lpstr>
      <vt:lpstr>Co je to výchova</vt:lpstr>
      <vt:lpstr> Vysvětlení pojmů obecná pedagogika, edukace, výchova a vzdělání </vt:lpstr>
      <vt:lpstr>Edukace (Průcha, J.)</vt:lpstr>
      <vt:lpstr>Mezi edukační procesy patří – jednoduše řečeno – každá činnost, při které někdo někoho něco učí. </vt:lpstr>
      <vt:lpstr>Edukační konstrukty</vt:lpstr>
      <vt:lpstr>Edukační prostředí </vt:lpstr>
      <vt:lpstr>Pedagogické teorie</vt:lpstr>
      <vt:lpstr>Prezentace aplikace PowerPoint</vt:lpstr>
      <vt:lpstr>  Jak pedagogika (ne)řeší problém stanovení cílů ve vzdělání a výchově? </vt:lpstr>
      <vt:lpstr>Prezentace aplikace PowerPoint</vt:lpstr>
      <vt:lpstr>Norma versus hodnota (?)</vt:lpstr>
      <vt:lpstr>Hodnoty</vt:lpstr>
      <vt:lpstr>Příklady stanovování cílů ve výchově a vzdělání u různých pedagogů v historii </vt:lpstr>
      <vt:lpstr>Výchova jako společenská praxe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Mgr. Lenka Gulová, Ph.D.</dc:creator>
  <cp:lastModifiedBy>Mgr. Lenka Gulová, Ph.D.</cp:lastModifiedBy>
  <cp:revision>3</cp:revision>
  <dcterms:created xsi:type="dcterms:W3CDTF">2024-10-24T16:02:22Z</dcterms:created>
  <dcterms:modified xsi:type="dcterms:W3CDTF">2024-10-24T17:35:31Z</dcterms:modified>
</cp:coreProperties>
</file>