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73" r:id="rId5"/>
    <p:sldId id="271" r:id="rId6"/>
    <p:sldId id="259" r:id="rId7"/>
    <p:sldId id="272" r:id="rId8"/>
    <p:sldId id="261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>
      <p:cViewPr varScale="1">
        <p:scale>
          <a:sx n="81" d="100"/>
          <a:sy n="81" d="100"/>
        </p:scale>
        <p:origin x="146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13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7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99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91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17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41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6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38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66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44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65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B82DC-41E7-4DBF-A564-8F228E40A961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38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Chovy na ZŠ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/>
              <a:t>Jakým potřebám bude sloužit</a:t>
            </a:r>
          </a:p>
          <a:p>
            <a:endParaRPr lang="cs-CZ" sz="2400" b="1" dirty="0"/>
          </a:p>
          <a:p>
            <a:r>
              <a:rPr lang="cs-CZ" sz="2400" b="1" dirty="0"/>
              <a:t>Zajištění péče, podmínky chovu</a:t>
            </a:r>
          </a:p>
          <a:p>
            <a:endParaRPr lang="cs-CZ" sz="2400" b="1" dirty="0"/>
          </a:p>
          <a:p>
            <a:r>
              <a:rPr lang="cs-CZ" sz="2400" b="1" dirty="0"/>
              <a:t>Právní předpisy</a:t>
            </a:r>
          </a:p>
          <a:p>
            <a:endParaRPr lang="cs-CZ" sz="2400" b="1" dirty="0"/>
          </a:p>
          <a:p>
            <a:r>
              <a:rPr lang="cs-CZ" sz="2400" b="1" dirty="0"/>
              <a:t>Souhlas vedení školy, rodičů, postoj ostatních </a:t>
            </a:r>
            <a:r>
              <a:rPr lang="cs-CZ" sz="2400" b="1" dirty="0" err="1"/>
              <a:t>ped</a:t>
            </a:r>
            <a:r>
              <a:rPr lang="cs-CZ" sz="2400" b="1" dirty="0"/>
              <a:t>. pracovníků školy</a:t>
            </a:r>
          </a:p>
          <a:p>
            <a:endParaRPr lang="cs-CZ" sz="2400" b="1" dirty="0"/>
          </a:p>
          <a:p>
            <a:r>
              <a:rPr lang="cs-CZ" sz="2400" b="1" dirty="0"/>
              <a:t>Výběr „bezpečných druhů“</a:t>
            </a:r>
          </a:p>
          <a:p>
            <a:endParaRPr lang="cs-CZ" sz="24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cs-CZ" sz="2400" b="1" dirty="0"/>
              <a:t>Vyzkoušená a osvědčená zvířata na ZŠ</a:t>
            </a:r>
          </a:p>
          <a:p>
            <a:pPr>
              <a:lnSpc>
                <a:spcPct val="160000"/>
              </a:lnSpc>
            </a:pPr>
            <a:r>
              <a:rPr lang="cs-CZ" sz="2400" b="1" dirty="0"/>
              <a:t>Časové hledisko</a:t>
            </a:r>
          </a:p>
          <a:p>
            <a:pPr>
              <a:lnSpc>
                <a:spcPct val="160000"/>
              </a:lnSpc>
            </a:pPr>
            <a:r>
              <a:rPr lang="cs-CZ" sz="2400" b="1" dirty="0"/>
              <a:t>Pomůcky a vybavení</a:t>
            </a:r>
          </a:p>
          <a:p>
            <a:pPr>
              <a:lnSpc>
                <a:spcPct val="160000"/>
              </a:lnSpc>
            </a:pPr>
            <a:r>
              <a:rPr lang="cs-CZ" sz="2400" b="1" dirty="0"/>
              <a:t>Financování</a:t>
            </a:r>
          </a:p>
          <a:p>
            <a:pPr>
              <a:lnSpc>
                <a:spcPct val="160000"/>
              </a:lnSpc>
            </a:pPr>
            <a:r>
              <a:rPr lang="cs-CZ" sz="2400" b="1" dirty="0"/>
              <a:t>Zdravotní hledisko</a:t>
            </a:r>
          </a:p>
          <a:p>
            <a:pPr>
              <a:lnSpc>
                <a:spcPct val="160000"/>
              </a:lnSpc>
            </a:pPr>
            <a:endParaRPr lang="cs-CZ" sz="2400" b="1" dirty="0"/>
          </a:p>
          <a:p>
            <a:pPr>
              <a:lnSpc>
                <a:spcPct val="160000"/>
              </a:lnSpc>
            </a:pPr>
            <a:endParaRPr lang="cs-CZ" sz="2400" b="1" dirty="0"/>
          </a:p>
          <a:p>
            <a:pPr>
              <a:lnSpc>
                <a:spcPct val="160000"/>
              </a:lnSpc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4730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Právní předpisy a chovy živočichů (co se týká ZŠ)</a:t>
            </a:r>
            <a:br>
              <a:rPr lang="cs-CZ" sz="3000" b="1" dirty="0"/>
            </a:br>
            <a:endParaRPr lang="cs-CZ" sz="3000" dirty="0"/>
          </a:p>
        </p:txBody>
      </p:sp>
      <p:sp>
        <p:nvSpPr>
          <p:cNvPr id="5" name="Obdélník 4"/>
          <p:cNvSpPr/>
          <p:nvPr/>
        </p:nvSpPr>
        <p:spPr>
          <a:xfrm>
            <a:off x="246793" y="1223261"/>
            <a:ext cx="8650413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Právní předpisy vztahující se k chovům na ZŠ</a:t>
            </a:r>
          </a:p>
          <a:p>
            <a:r>
              <a:rPr lang="cs-CZ" sz="1400" dirty="0"/>
              <a:t>Zpracováno dle: PIPKOVÁ (2008) </a:t>
            </a:r>
          </a:p>
          <a:p>
            <a:endParaRPr lang="cs-CZ" sz="1400" dirty="0"/>
          </a:p>
          <a:p>
            <a:pPr lvl="0"/>
            <a:r>
              <a:rPr lang="cs-CZ" sz="1400" b="1" dirty="0"/>
              <a:t>1) Zákon č. 246/1992 Sb.,</a:t>
            </a:r>
            <a:r>
              <a:rPr lang="cs-CZ" sz="1400" dirty="0"/>
              <a:t> </a:t>
            </a:r>
            <a:r>
              <a:rPr lang="cs-CZ" sz="1400" b="1" dirty="0"/>
              <a:t>na ochranu zvířat proti týrání</a:t>
            </a:r>
            <a:endParaRPr lang="cs-CZ" sz="1400" dirty="0"/>
          </a:p>
          <a:p>
            <a:r>
              <a:rPr lang="cs-CZ" sz="1400" b="1" dirty="0"/>
              <a:t> </a:t>
            </a:r>
            <a:endParaRPr lang="cs-CZ" sz="1400" dirty="0"/>
          </a:p>
          <a:p>
            <a:pPr lvl="0" fontAlgn="base"/>
            <a:r>
              <a:rPr lang="cs-CZ" sz="1400" b="1" dirty="0"/>
              <a:t>2) Úmluva o mezinárodním obchodu s ohroženými druhy volně žijících živočichů (dále CITES), zákon č. 100/2004 Sb., o obchodování s ohroženými druhy a nařízení ES č. 338/97/ES</a:t>
            </a:r>
            <a:r>
              <a:rPr lang="cs-CZ" sz="1400" dirty="0"/>
              <a:t> </a:t>
            </a:r>
          </a:p>
          <a:p>
            <a:pPr fontAlgn="base"/>
            <a:r>
              <a:rPr lang="cs-CZ" sz="1400" dirty="0"/>
              <a:t>V případě, že není doložen legální původ chovaných živočichů, hrozí chovatelům pokuta za nelegální držení.</a:t>
            </a:r>
          </a:p>
          <a:p>
            <a:pPr fontAlgn="base"/>
            <a:endParaRPr lang="cs-CZ" sz="1400" dirty="0"/>
          </a:p>
          <a:p>
            <a:pPr lvl="0"/>
            <a:r>
              <a:rPr lang="cs-CZ" sz="1400" b="1" dirty="0"/>
              <a:t>3) §2 vyhlášky č. 296/2003 Sb., kterou se provádí veterinární zákon</a:t>
            </a:r>
            <a:r>
              <a:rPr lang="cs-CZ" sz="1400" dirty="0"/>
              <a:t> - nároky veterinárního rázu </a:t>
            </a:r>
          </a:p>
          <a:p>
            <a:pPr lvl="0"/>
            <a:endParaRPr lang="cs-CZ" sz="1400" u="sng" dirty="0"/>
          </a:p>
          <a:p>
            <a:pPr lvl="0"/>
            <a:r>
              <a:rPr lang="cs-CZ" sz="1400" b="1" dirty="0"/>
              <a:t>4) Nařízení vlády č. 27/2002 Sb</a:t>
            </a:r>
            <a:r>
              <a:rPr lang="cs-CZ" sz="1400" dirty="0"/>
              <a:t>., kterým se stanoví způsob organizace práce a pracovních postupů, které je zaměstnavatel povinen zajistit při práci související s chovem zvířat (= chov zvířat klade jisté nároky na i zaměstnavatele (ředitele školy). </a:t>
            </a:r>
            <a:endParaRPr lang="cs-CZ" sz="1400" b="1" dirty="0"/>
          </a:p>
          <a:p>
            <a:r>
              <a:rPr lang="cs-CZ" sz="1400" dirty="0"/>
              <a:t> </a:t>
            </a:r>
          </a:p>
          <a:p>
            <a:pPr lvl="0" fontAlgn="base"/>
            <a:r>
              <a:rPr lang="cs-CZ" sz="1400" b="1" dirty="0"/>
              <a:t>5) místní vyhlášky (každé obce)</a:t>
            </a:r>
            <a:r>
              <a:rPr lang="cs-CZ" sz="1400" dirty="0"/>
              <a:t>, kterými je nutno se řídit. </a:t>
            </a:r>
          </a:p>
          <a:p>
            <a:r>
              <a:rPr lang="cs-CZ" sz="1400" dirty="0"/>
              <a:t>Brno - Obecně závazná v y h l á š k a č. 9/2004, kterou se zrušuje obecně závazná vyhláška města Brna č. 12/1993 o podmínkách chovu zvířat na území města Brna. </a:t>
            </a:r>
          </a:p>
          <a:p>
            <a:r>
              <a:rPr lang="cs-CZ" sz="1400" b="1" dirty="0"/>
              <a:t> </a:t>
            </a:r>
          </a:p>
          <a:p>
            <a:endParaRPr lang="cs-CZ" sz="1400" b="1" dirty="0"/>
          </a:p>
          <a:p>
            <a:br>
              <a:rPr lang="cs-CZ" dirty="0"/>
            </a:br>
            <a:endParaRPr lang="cs-CZ" dirty="0"/>
          </a:p>
          <a:p>
            <a:pPr fontAlgn="base"/>
            <a:r>
              <a:rPr lang="cs-CZ" dirty="0"/>
              <a:t>	</a:t>
            </a:r>
            <a:r>
              <a:rPr lang="cs-CZ" b="1" dirty="0"/>
              <a:t> 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0848" y="5229200"/>
            <a:ext cx="5700600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VYHLÁŠKA  č. 12/1993          o podmínkách  chovu  zvířat na  území města Brna –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už je neplatná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46793" y="5418214"/>
            <a:ext cx="6298013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11. Je  zakázán chov  a přístup  zvířat do  škol, provozů veřejného     stravování,  potravinářské  výroby,  do  prodejen s potravinami     a zdravotnických  zařízení  (kromě  strážních  psů  za podmínek     stanovených   Městským   hygienikem   a   Městskou  veterinární     správou). Zakazuje  se rovněž přístup se  zvířaty do kulturních     institucí,  na veřejné  kulturní akce,  do společných  ubytoven     a provozoven  poskytujících  veřejné  služby,  na dětská hřiště     a pískoviště,  cvičiště,  koupaliště,  hřbitovy  a  další místa     opatřena upozorněním na zákaz vodění zvířat s výjimkou vodících     psů pro nevidomé osoby.  Vlastník (správce) objektu či zařízení     je povinen označit zákaz vstupu osob se zvířaty.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41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helceletka.cz/wp-content/uploads/2020/02/PS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068960"/>
            <a:ext cx="3563615" cy="267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b="1" dirty="0"/>
              <a:t>Přírodovědná stanice </a:t>
            </a:r>
            <a:r>
              <a:rPr lang="cs-CZ" sz="3000" b="1" dirty="0" err="1"/>
              <a:t>Kamenačky</a:t>
            </a:r>
            <a:r>
              <a:rPr lang="cs-CZ" sz="3000" b="1" dirty="0"/>
              <a:t> - Brno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32727" y="1288315"/>
            <a:ext cx="3178696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1400" dirty="0"/>
              <a:t>Pracoviště DDM </a:t>
            </a:r>
            <a:r>
              <a:rPr lang="cs-CZ" sz="1400" dirty="0" err="1"/>
              <a:t>Helceletka</a:t>
            </a:r>
            <a:endParaRPr lang="cs-CZ" sz="1400" dirty="0"/>
          </a:p>
          <a:p>
            <a:pPr>
              <a:lnSpc>
                <a:spcPct val="150000"/>
              </a:lnSpc>
            </a:pPr>
            <a:r>
              <a:rPr lang="cs-CZ" sz="1400" dirty="0"/>
              <a:t>Zájemce o přírodovědu, chovatelství (zejména teraristiku), ekologii a přírodní zahrady</a:t>
            </a:r>
          </a:p>
          <a:p>
            <a:pPr>
              <a:lnSpc>
                <a:spcPct val="150000"/>
              </a:lnSpc>
            </a:pPr>
            <a:r>
              <a:rPr lang="cs-CZ" sz="1400" dirty="0"/>
              <a:t>Pro děti a mládež: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1400" dirty="0"/>
              <a:t>kroužky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1400" dirty="0"/>
              <a:t>příměstské tábory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1400" u="sng" dirty="0"/>
              <a:t>výukové programy! </a:t>
            </a:r>
            <a:r>
              <a:rPr lang="cs-CZ" sz="1400" dirty="0"/>
              <a:t>(MŠ, ZŠ, SŠ)</a:t>
            </a:r>
          </a:p>
          <a:p>
            <a:pPr>
              <a:lnSpc>
                <a:spcPct val="150000"/>
              </a:lnSpc>
            </a:pPr>
            <a:r>
              <a:rPr lang="cs-CZ" sz="1400" b="1" dirty="0"/>
              <a:t>více než 90 druhů živočichů</a:t>
            </a:r>
            <a:r>
              <a:rPr lang="cs-CZ" sz="1400" dirty="0"/>
              <a:t>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200" dirty="0"/>
              <a:t>plazi a obojživelníci, ale i savci, ptáci, ryby a bezobratlí</a:t>
            </a:r>
          </a:p>
          <a:p>
            <a:pPr>
              <a:lnSpc>
                <a:spcPct val="150000"/>
              </a:lnSpc>
            </a:pPr>
            <a:r>
              <a:rPr lang="cs-CZ" sz="1400" dirty="0"/>
              <a:t>https://helceletka.cz/kamenacky/</a:t>
            </a:r>
          </a:p>
        </p:txBody>
      </p:sp>
      <p:pic>
        <p:nvPicPr>
          <p:cNvPr id="2050" name="Picture 2" descr="https://helceletka.cz/wp-content/uploads/2020/02/PS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95545"/>
            <a:ext cx="3203575" cy="240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4211960" y="1288315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800" dirty="0"/>
              <a:t>https://helceletka.cz/wp-content/uploads/2020/02/PS01.jpg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283968" y="3762572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800" dirty="0">
                <a:solidFill>
                  <a:srgbClr val="FFFF00"/>
                </a:solidFill>
              </a:rPr>
              <a:t>https://helceletka.cz/wp-content/uploads/2020/02/PS04.jpg</a:t>
            </a:r>
          </a:p>
        </p:txBody>
      </p:sp>
      <p:pic>
        <p:nvPicPr>
          <p:cNvPr id="2054" name="Picture 6" descr="https://helceletka.cz/wp-content/uploads/2020/02/PS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457" y="4855964"/>
            <a:ext cx="2555503" cy="191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2978685" y="6093296"/>
            <a:ext cx="9637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https://helceletka.cz/wp-content/uploads/2020/02/PS03.jpg</a:t>
            </a:r>
          </a:p>
        </p:txBody>
      </p:sp>
    </p:spTree>
    <p:extLst>
      <p:ext uri="{BB962C8B-B14F-4D97-AF65-F5344CB8AC3E}">
        <p14:creationId xmlns:p14="http://schemas.microsoft.com/office/powerpoint/2010/main" val="387254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b="1" dirty="0"/>
              <a:t>Přírodovědné centrum</a:t>
            </a:r>
            <a:br>
              <a:rPr lang="cs-CZ" sz="3000" dirty="0"/>
            </a:br>
            <a:r>
              <a:rPr lang="cs-CZ" sz="3000" b="1" dirty="0"/>
              <a:t>ZŠ Karla IV., Nový Bydžov</a:t>
            </a:r>
            <a:br>
              <a:rPr lang="cs-CZ" sz="3000" b="1" dirty="0"/>
            </a:br>
            <a:r>
              <a:rPr lang="cs-CZ" sz="1800" dirty="0"/>
              <a:t>(Babáčková 2011) 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78696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1400" dirty="0"/>
              <a:t>chov terarijních zvířat, akvarijních ryb a drápkatých opiček</a:t>
            </a:r>
          </a:p>
          <a:p>
            <a:pPr>
              <a:lnSpc>
                <a:spcPct val="150000"/>
              </a:lnSpc>
            </a:pPr>
            <a:r>
              <a:rPr lang="cs-CZ" sz="1400" dirty="0"/>
              <a:t>stálou přírodovědnou výstavu preparovaných mořských živočichů. Jsou tu k vidění krabi, langusty, koráli, houby, škeble, mušle, mořské ryby a dokonce i žraloci.</a:t>
            </a:r>
          </a:p>
          <a:p>
            <a:pPr>
              <a:lnSpc>
                <a:spcPct val="150000"/>
              </a:lnSpc>
            </a:pPr>
            <a:r>
              <a:rPr lang="cs-CZ" sz="1400" dirty="0"/>
              <a:t>při založení 40 000Kč poskytl Královéhradecký kraj</a:t>
            </a:r>
          </a:p>
          <a:p>
            <a:pPr>
              <a:lnSpc>
                <a:spcPct val="150000"/>
              </a:lnSpc>
            </a:pPr>
            <a:r>
              <a:rPr lang="cs-CZ" sz="1400" dirty="0"/>
              <a:t>stálý </a:t>
            </a:r>
            <a:r>
              <a:rPr lang="cs-CZ" sz="1400"/>
              <a:t>finanční zdroj</a:t>
            </a:r>
            <a:endParaRPr lang="cs-CZ" sz="14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400" dirty="0"/>
              <a:t>- občanské sdružení rodičů a přátel školy, žáci, škola (obědy cizím strávníkům)</a:t>
            </a:r>
          </a:p>
          <a:p>
            <a:r>
              <a:rPr lang="cs-CZ" sz="1400" dirty="0"/>
              <a:t>https://www.karlovka.cz/index.php/projekt-eko-skola/prirodovedne-centrum</a:t>
            </a:r>
          </a:p>
        </p:txBody>
      </p:sp>
      <p:pic>
        <p:nvPicPr>
          <p:cNvPr id="5" name="obrázek 108" descr="IMG_2572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9781" y="1663933"/>
            <a:ext cx="295232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4920208" y="6128429"/>
            <a:ext cx="189006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500" dirty="0"/>
              <a:t>Foto: Babáčková 2010</a:t>
            </a:r>
          </a:p>
        </p:txBody>
      </p:sp>
      <p:pic>
        <p:nvPicPr>
          <p:cNvPr id="7" name="obrázek 106" descr="IMG_2555"/>
          <p:cNvPicPr/>
          <p:nvPr/>
        </p:nvPicPr>
        <p:blipFill>
          <a:blip r:embed="rId3" cstate="print"/>
          <a:srcRect l="25836" r="5775"/>
          <a:stretch>
            <a:fillRect/>
          </a:stretch>
        </p:blipFill>
        <p:spPr bwMode="auto">
          <a:xfrm>
            <a:off x="6372200" y="2960077"/>
            <a:ext cx="244827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20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/>
              <a:t>Chov hmyzu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(Škrabalová 2011)</a:t>
            </a:r>
            <a:br>
              <a:rPr lang="cs-CZ" sz="3200" dirty="0"/>
            </a:br>
            <a:r>
              <a:rPr lang="cs-CZ" sz="3200" b="1" dirty="0"/>
              <a:t>www.jaknahmyz.cz</a:t>
            </a:r>
            <a:endParaRPr lang="cs-CZ" sz="3200" dirty="0"/>
          </a:p>
        </p:txBody>
      </p:sp>
      <p:sp>
        <p:nvSpPr>
          <p:cNvPr id="5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Krmný hmyz</a:t>
            </a:r>
          </a:p>
          <a:p>
            <a:r>
              <a:rPr lang="cs-CZ" b="1" dirty="0"/>
              <a:t>Chov</a:t>
            </a:r>
          </a:p>
          <a:p>
            <a:r>
              <a:rPr lang="cs-CZ" b="1" dirty="0" err="1"/>
              <a:t>Entomofagie</a:t>
            </a:r>
            <a:endParaRPr lang="cs-CZ" b="1" dirty="0"/>
          </a:p>
          <a:p>
            <a:endParaRPr lang="cs-CZ" b="1" dirty="0"/>
          </a:p>
          <a:p>
            <a:r>
              <a:rPr lang="cs-CZ" b="1" u="sng" dirty="0"/>
              <a:t>CHOV</a:t>
            </a:r>
          </a:p>
          <a:p>
            <a:r>
              <a:rPr lang="cs-CZ" dirty="0"/>
              <a:t>Systematické zařazení hmyzu</a:t>
            </a:r>
          </a:p>
          <a:p>
            <a:r>
              <a:rPr lang="cs-CZ" dirty="0"/>
              <a:t>Výběr hmyzu</a:t>
            </a:r>
          </a:p>
          <a:p>
            <a:r>
              <a:rPr lang="cs-CZ" dirty="0"/>
              <a:t>Chovné nádoby</a:t>
            </a:r>
          </a:p>
          <a:p>
            <a:r>
              <a:rPr lang="cs-CZ" dirty="0"/>
              <a:t>Manipulace s hmyzem</a:t>
            </a:r>
          </a:p>
          <a:p>
            <a:r>
              <a:rPr lang="cs-CZ" dirty="0"/>
              <a:t>Nemoci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16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900" b="1" dirty="0"/>
              <a:t>Chov hmyzu</a:t>
            </a:r>
            <a:r>
              <a:rPr lang="cs-CZ" sz="3900" dirty="0"/>
              <a:t> </a:t>
            </a:r>
            <a:br>
              <a:rPr lang="cs-CZ" sz="3900" dirty="0"/>
            </a:br>
            <a:r>
              <a:rPr lang="cs-CZ" sz="2000" dirty="0"/>
              <a:t>(Škrabalová 2011)</a:t>
            </a:r>
            <a:br>
              <a:rPr lang="cs-CZ" sz="2000" dirty="0"/>
            </a:br>
            <a:r>
              <a:rPr lang="cs-CZ" sz="2800" b="1" dirty="0"/>
              <a:t>www.jaknahmyz.cz</a:t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x-none" sz="1400" b="1"/>
              <a:t>Chované druhy</a:t>
            </a:r>
            <a:endParaRPr lang="cs-CZ" sz="1400" b="1" dirty="0"/>
          </a:p>
          <a:p>
            <a:pPr lvl="0">
              <a:lnSpc>
                <a:spcPct val="150000"/>
              </a:lnSpc>
            </a:pPr>
            <a:r>
              <a:rPr lang="cs-CZ" sz="1400" dirty="0"/>
              <a:t>Potemník moučný (</a:t>
            </a:r>
            <a:r>
              <a:rPr lang="cs-CZ" sz="1400" i="1" dirty="0" err="1"/>
              <a:t>Tenebrio</a:t>
            </a:r>
            <a:r>
              <a:rPr lang="cs-CZ" sz="1400" i="1" dirty="0"/>
              <a:t> </a:t>
            </a:r>
            <a:r>
              <a:rPr lang="cs-CZ" sz="1400" i="1" dirty="0" err="1"/>
              <a:t>molitor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Potemník brazilský (</a:t>
            </a:r>
            <a:r>
              <a:rPr lang="cs-CZ" sz="1400" i="1" dirty="0" err="1"/>
              <a:t>Zophobas</a:t>
            </a:r>
            <a:r>
              <a:rPr lang="cs-CZ" sz="1400" i="1" dirty="0"/>
              <a:t> </a:t>
            </a:r>
            <a:r>
              <a:rPr lang="cs-CZ" sz="1400" i="1" dirty="0" err="1"/>
              <a:t>morio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"Plesnivec obilní" – Potemník </a:t>
            </a:r>
            <a:r>
              <a:rPr lang="cs-CZ" sz="1400" dirty="0" err="1"/>
              <a:t>buffalo</a:t>
            </a:r>
            <a:r>
              <a:rPr lang="cs-CZ" sz="1400" dirty="0"/>
              <a:t> (</a:t>
            </a:r>
            <a:r>
              <a:rPr lang="cs-CZ" sz="1400" dirty="0" err="1"/>
              <a:t>baffalo</a:t>
            </a:r>
            <a:r>
              <a:rPr lang="cs-CZ" sz="1400" dirty="0"/>
              <a:t>) (</a:t>
            </a:r>
            <a:r>
              <a:rPr lang="cs-CZ" sz="1400" i="1" dirty="0" err="1"/>
              <a:t>Alphitobius</a:t>
            </a:r>
            <a:r>
              <a:rPr lang="cs-CZ" sz="1400" i="1" dirty="0"/>
              <a:t> </a:t>
            </a:r>
            <a:r>
              <a:rPr lang="cs-CZ" sz="1400" i="1" dirty="0" err="1"/>
              <a:t>laevigatus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šedý (</a:t>
            </a:r>
            <a:r>
              <a:rPr lang="cs-CZ" sz="1400" i="1" dirty="0" err="1"/>
              <a:t>Nauphoeta</a:t>
            </a:r>
            <a:r>
              <a:rPr lang="cs-CZ" sz="1400" i="1" dirty="0"/>
              <a:t> </a:t>
            </a:r>
            <a:r>
              <a:rPr lang="cs-CZ" sz="1400" i="1" dirty="0" err="1"/>
              <a:t>cinerea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(</a:t>
            </a:r>
            <a:r>
              <a:rPr lang="cs-CZ" sz="1400" i="1" dirty="0" err="1"/>
              <a:t>Phoetalia</a:t>
            </a:r>
            <a:r>
              <a:rPr lang="cs-CZ" sz="1400" i="1" dirty="0"/>
              <a:t> </a:t>
            </a:r>
            <a:r>
              <a:rPr lang="cs-CZ" sz="1400" i="1" dirty="0" err="1"/>
              <a:t>pallida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obrovský (</a:t>
            </a:r>
            <a:r>
              <a:rPr lang="cs-CZ" sz="1400" i="1" dirty="0" err="1"/>
              <a:t>Blaberus</a:t>
            </a:r>
            <a:r>
              <a:rPr lang="cs-CZ" sz="1400" i="1" dirty="0"/>
              <a:t> </a:t>
            </a:r>
            <a:r>
              <a:rPr lang="cs-CZ" sz="1400" i="1" dirty="0" err="1"/>
              <a:t>giganteus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(</a:t>
            </a:r>
            <a:r>
              <a:rPr lang="cs-CZ" sz="1400" i="1" dirty="0" err="1"/>
              <a:t>Blaberus</a:t>
            </a:r>
            <a:r>
              <a:rPr lang="cs-CZ" sz="1400" i="1" dirty="0"/>
              <a:t> </a:t>
            </a:r>
            <a:r>
              <a:rPr lang="cs-CZ" sz="1400" i="1" dirty="0" err="1"/>
              <a:t>discoidalis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smrtihlav (</a:t>
            </a:r>
            <a:r>
              <a:rPr lang="cs-CZ" sz="1400" i="1" dirty="0" err="1"/>
              <a:t>Blaberus</a:t>
            </a:r>
            <a:r>
              <a:rPr lang="cs-CZ" sz="1400" i="1" dirty="0"/>
              <a:t> </a:t>
            </a:r>
            <a:r>
              <a:rPr lang="cs-CZ" sz="1400" i="1" dirty="0" err="1"/>
              <a:t>craniifer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argentinský (lesní) (</a:t>
            </a:r>
            <a:r>
              <a:rPr lang="cs-CZ" sz="1400" i="1" dirty="0" err="1"/>
              <a:t>Blaptica</a:t>
            </a:r>
            <a:r>
              <a:rPr lang="cs-CZ" sz="1400" i="1" dirty="0"/>
              <a:t> </a:t>
            </a:r>
            <a:r>
              <a:rPr lang="cs-CZ" sz="1400" i="1" dirty="0" err="1"/>
              <a:t>dubia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</a:t>
            </a:r>
            <a:r>
              <a:rPr lang="cs-CZ" sz="1400" dirty="0" err="1"/>
              <a:t>velkokřídlý</a:t>
            </a:r>
            <a:r>
              <a:rPr lang="cs-CZ" sz="1400" dirty="0"/>
              <a:t> (</a:t>
            </a:r>
            <a:r>
              <a:rPr lang="cs-CZ" sz="1400" i="1" dirty="0"/>
              <a:t>Archimandrita </a:t>
            </a:r>
            <a:r>
              <a:rPr lang="cs-CZ" sz="1400" i="1" dirty="0" err="1"/>
              <a:t>tesselata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(</a:t>
            </a:r>
            <a:r>
              <a:rPr lang="cs-CZ" sz="1400" i="1" dirty="0" err="1"/>
              <a:t>Blatta</a:t>
            </a:r>
            <a:r>
              <a:rPr lang="cs-CZ" sz="1400" i="1" dirty="0"/>
              <a:t> </a:t>
            </a:r>
            <a:r>
              <a:rPr lang="cs-CZ" sz="1400" i="1" dirty="0" err="1"/>
              <a:t>lateralis</a:t>
            </a:r>
            <a:r>
              <a:rPr lang="cs-CZ" sz="1400" i="1" dirty="0"/>
              <a:t> </a:t>
            </a:r>
            <a:r>
              <a:rPr lang="cs-CZ" sz="1400" dirty="0"/>
              <a:t>/</a:t>
            </a:r>
            <a:r>
              <a:rPr lang="cs-CZ" sz="1400" i="1" dirty="0" err="1"/>
              <a:t>Shelfordella</a:t>
            </a:r>
            <a:r>
              <a:rPr lang="cs-CZ" sz="1400" i="1" dirty="0"/>
              <a:t> </a:t>
            </a:r>
            <a:r>
              <a:rPr lang="cs-CZ" sz="1400" i="1" dirty="0" err="1"/>
              <a:t>tartara</a:t>
            </a:r>
            <a:r>
              <a:rPr lang="cs-CZ" sz="1400" dirty="0"/>
              <a:t>)</a:t>
            </a:r>
          </a:p>
          <a:p>
            <a:pPr>
              <a:lnSpc>
                <a:spcPct val="150000"/>
              </a:lnSpc>
            </a:pPr>
            <a:endParaRPr lang="cs-CZ" sz="1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cs-CZ" sz="1400" dirty="0"/>
              <a:t>šváb harlekýn (</a:t>
            </a:r>
            <a:r>
              <a:rPr lang="cs-CZ" sz="1400" i="1" dirty="0" err="1"/>
              <a:t>Blatta</a:t>
            </a:r>
            <a:r>
              <a:rPr lang="cs-CZ" sz="1400" i="1" dirty="0"/>
              <a:t> </a:t>
            </a:r>
            <a:r>
              <a:rPr lang="cs-CZ" sz="1400" dirty="0"/>
              <a:t>(</a:t>
            </a:r>
            <a:r>
              <a:rPr lang="cs-CZ" sz="1400" i="1" dirty="0" err="1"/>
              <a:t>Neostylopyga</a:t>
            </a:r>
            <a:r>
              <a:rPr lang="cs-CZ" sz="1400" dirty="0"/>
              <a:t>)</a:t>
            </a:r>
            <a:r>
              <a:rPr lang="cs-CZ" sz="1400" i="1" dirty="0"/>
              <a:t> </a:t>
            </a:r>
            <a:r>
              <a:rPr lang="cs-CZ" sz="1400" i="1" dirty="0" err="1"/>
              <a:t>rhombifolia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syčivý (</a:t>
            </a:r>
            <a:r>
              <a:rPr lang="cs-CZ" sz="1400" i="1" dirty="0" err="1"/>
              <a:t>Gromphadorhina</a:t>
            </a:r>
            <a:r>
              <a:rPr lang="cs-CZ" sz="1400" i="1" dirty="0"/>
              <a:t> </a:t>
            </a:r>
            <a:r>
              <a:rPr lang="cs-CZ" sz="1400" i="1" dirty="0" err="1"/>
              <a:t>portentosa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(</a:t>
            </a:r>
            <a:r>
              <a:rPr lang="cs-CZ" sz="1400" i="1" dirty="0" err="1"/>
              <a:t>Gromphadorhina</a:t>
            </a:r>
            <a:r>
              <a:rPr lang="cs-CZ" sz="1400" i="1" dirty="0"/>
              <a:t> </a:t>
            </a:r>
            <a:r>
              <a:rPr lang="cs-CZ" sz="1400" i="1" dirty="0" err="1"/>
              <a:t>laevigata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Šváb zelený (</a:t>
            </a:r>
            <a:r>
              <a:rPr lang="cs-CZ" sz="1400" i="1" dirty="0" err="1"/>
              <a:t>Panchlora</a:t>
            </a:r>
            <a:r>
              <a:rPr lang="cs-CZ" sz="1400" i="1" dirty="0"/>
              <a:t> nivea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Cvrček domácí (</a:t>
            </a:r>
            <a:r>
              <a:rPr lang="cs-CZ" sz="1400" i="1" dirty="0" err="1"/>
              <a:t>Acheta</a:t>
            </a:r>
            <a:r>
              <a:rPr lang="cs-CZ" sz="1400" i="1" dirty="0"/>
              <a:t> </a:t>
            </a:r>
            <a:r>
              <a:rPr lang="cs-CZ" sz="1400" i="1" dirty="0" err="1"/>
              <a:t>domestica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Cvrček stepní (banánový) (</a:t>
            </a:r>
            <a:r>
              <a:rPr lang="cs-CZ" sz="1400" i="1" dirty="0" err="1"/>
              <a:t>Gryllus</a:t>
            </a:r>
            <a:r>
              <a:rPr lang="cs-CZ" sz="1400" i="1" dirty="0"/>
              <a:t> </a:t>
            </a:r>
            <a:r>
              <a:rPr lang="cs-CZ" sz="1400" i="1" dirty="0" err="1"/>
              <a:t>assimilis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Cvrček </a:t>
            </a:r>
            <a:r>
              <a:rPr lang="cs-CZ" sz="1400" dirty="0" err="1"/>
              <a:t>dvouskvrnný</a:t>
            </a:r>
            <a:r>
              <a:rPr lang="cs-CZ" sz="1400" dirty="0"/>
              <a:t> (</a:t>
            </a:r>
            <a:r>
              <a:rPr lang="cs-CZ" sz="1400" i="1" dirty="0" err="1"/>
              <a:t>Gryllus</a:t>
            </a:r>
            <a:r>
              <a:rPr lang="cs-CZ" sz="1400" i="1" dirty="0"/>
              <a:t> </a:t>
            </a:r>
            <a:r>
              <a:rPr lang="cs-CZ" sz="1400" i="1" dirty="0" err="1"/>
              <a:t>bimaculatus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Saranče stěhovavá (</a:t>
            </a:r>
            <a:r>
              <a:rPr lang="cs-CZ" sz="1400" i="1" dirty="0" err="1"/>
              <a:t>Locusta</a:t>
            </a:r>
            <a:r>
              <a:rPr lang="cs-CZ" sz="1400" i="1" dirty="0"/>
              <a:t> </a:t>
            </a:r>
            <a:r>
              <a:rPr lang="cs-CZ" sz="1400" i="1" dirty="0" err="1"/>
              <a:t>migratoria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Saranče všežravá (</a:t>
            </a:r>
            <a:r>
              <a:rPr lang="cs-CZ" sz="1400" i="1" dirty="0" err="1"/>
              <a:t>Schistocerca</a:t>
            </a:r>
            <a:r>
              <a:rPr lang="cs-CZ" sz="1400" i="1" dirty="0"/>
              <a:t> </a:t>
            </a:r>
            <a:r>
              <a:rPr lang="cs-CZ" sz="1400" i="1" dirty="0" err="1"/>
              <a:t>gregaria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/>
              <a:t>Octomilky (</a:t>
            </a:r>
            <a:r>
              <a:rPr lang="cs-CZ" sz="1400" i="1" dirty="0" err="1"/>
              <a:t>Drosophila</a:t>
            </a:r>
            <a:r>
              <a:rPr lang="cs-CZ" sz="1400" i="1" dirty="0"/>
              <a:t> </a:t>
            </a:r>
            <a:r>
              <a:rPr lang="cs-CZ" sz="1400" i="1" dirty="0" err="1"/>
              <a:t>melanogaster</a:t>
            </a:r>
            <a:r>
              <a:rPr lang="cs-CZ" sz="1400" i="1" dirty="0"/>
              <a:t>, </a:t>
            </a:r>
            <a:r>
              <a:rPr lang="cs-CZ" sz="1400" i="1" dirty="0" err="1"/>
              <a:t>Drosophila</a:t>
            </a:r>
            <a:r>
              <a:rPr lang="cs-CZ" sz="1400" i="1" dirty="0"/>
              <a:t> </a:t>
            </a:r>
            <a:r>
              <a:rPr lang="cs-CZ" sz="1400" i="1" dirty="0" err="1"/>
              <a:t>hydei</a:t>
            </a:r>
            <a:r>
              <a:rPr lang="cs-CZ" sz="140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1400" dirty="0" err="1"/>
              <a:t>Zrnokaz</a:t>
            </a:r>
            <a:r>
              <a:rPr lang="cs-CZ" sz="1400" dirty="0"/>
              <a:t> skvrnitý (</a:t>
            </a:r>
            <a:r>
              <a:rPr lang="cs-CZ" sz="1400" i="1" dirty="0" err="1"/>
              <a:t>Callosobruchus</a:t>
            </a:r>
            <a:r>
              <a:rPr lang="cs-CZ" sz="1400" i="1" dirty="0"/>
              <a:t> </a:t>
            </a:r>
            <a:r>
              <a:rPr lang="cs-CZ" sz="1400" i="1" dirty="0" err="1"/>
              <a:t>maculatus</a:t>
            </a:r>
            <a:r>
              <a:rPr lang="cs-CZ" sz="1400" dirty="0"/>
              <a:t>)</a:t>
            </a:r>
          </a:p>
          <a:p>
            <a:pPr>
              <a:lnSpc>
                <a:spcPct val="15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4742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249714"/>
              </p:ext>
            </p:extLst>
          </p:nvPr>
        </p:nvGraphicFramePr>
        <p:xfrm>
          <a:off x="107504" y="0"/>
          <a:ext cx="8856984" cy="6872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3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3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3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1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Systém (Škrabalová B. 2012)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Druh / Náročnost 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Využití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Stupeň ZŠ 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Jednobuněční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Trepka velká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Mikroskopování, pochopení jednobuněčnosti, uvědomění si skutečné velikosti tohoto druhu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 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118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Bezobratlí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Nezmar sp.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Žahavci, uvědomění si velikosti tohoto druhu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Dočasně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1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Ploštěnka potoční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Ploštěnci, vychlípitelný hltan, oči, způsob pohybu...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Dočasně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Žížala sp. /nízká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Kroužkovci, založení „žížalária“ – působení žížal na půdu, pohyb, štětinky…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Hlemýžď zahradní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Plži, pohyb, funkce ulity, způsob konzumace potravy, radula…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Dočasně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1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Oblovka žravá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-||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355"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Členovci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Pavouci a štíři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Doporučuji naše druhy pavouků (třesavky, křižáci, pokoutník, cedivky…), štíry volně žijící ve Slovinsku / Chorvatsku. Velké exotické druhy jako svlečky nebo sušené preparáty 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Šváb sp. / nízká – vysoká podle druhu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Proměna nedokonalá, pohyb hmyzu, rychlost rozmnožování, všežravost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Saranče všežravá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Vzdušnicovci, stridulace samců, létání hmyzu, proměna nedokonalá, býložravost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Cvrčci sp.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Náš cvrček polní na ukázku, jinak vhodný cvrček krátkokřídlý. Proměna nedokonalá, lákání samic zvukem, všežravost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Kudlanka sp.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Kudlanku nábožnou ukázat v přírodě (chráněná), jakýkoliv druh kudlanky exotické např. egyptskou; lov, maskování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53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Strašilky a pakobylka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Proměna nedokonalá, maskování (mimetismus), potravní specializace, kladení vajíček (mě se u jednoho většího druhu podařilo, že 6. ročník „rodil“ strašilku) 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Potemník moučný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Proměna dokonalá, líhnutí z kukly / zakuklení, rozdíly vývojových stádií hmyzu s proměnou dokonalou…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53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Zlatohlávek sp.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Ovoce-žravé druhy, proměna dokonalá, odlišnost potravy mladých jedinců a dospělců, krovky, létání (vydávají při něm zajímavý zvuk)…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0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Ryby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Libovolné druhy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Sladkovodní, akvárium velikostně dle možností, bujná vegetace, ryby živorodé (např. „gupky“), různé pohybem a obstaráváním potravy (ancistrus), hejnové a solitérní. Anatomie ryby (cejni, plotice…) 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11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Obojživelníci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Žebrovník Waltlův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Mlok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Drápatečka malá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Možno přidat k akvarijním rybkám, možnost množení. Stavba těla obojživelníků, plavání, plovací blány, akinéze 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0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Plazi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Gekončík noční, agama vousatá…/střední – vysoká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Svlékání pokožky, „studenokrevnost“, jak plazi lezou po skle…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1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Ptáci 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Papoušek vlnkovaný, křepelka čínská, zakrslé slepice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Prachové peří, zpěv ptáků, funkce zobáku…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181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Savci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Osmák degu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Společenská zvířata, potrava zvířat pouště, nutnost pohybu…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Morče domácí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Manipulace se zvířaty, krmení zvířat, příjem vody, srst, drápky, zuby…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51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Králík domácí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-||-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Potkan laboratorní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Předsudky, odpor, využití zvířat při výzkumu, vliv domestikace na chování, vzhled, délku života…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958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Potemníkovití</a:t>
            </a:r>
            <a:r>
              <a:rPr lang="cs-CZ" b="1" dirty="0"/>
              <a:t> brouci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Náročnost</a:t>
            </a:r>
            <a:r>
              <a:rPr lang="cs-CZ" sz="2000" dirty="0"/>
              <a:t>: </a:t>
            </a:r>
          </a:p>
          <a:p>
            <a:pPr marL="0" indent="0">
              <a:buNone/>
            </a:pPr>
            <a:r>
              <a:rPr lang="cs-CZ" sz="2000" dirty="0"/>
              <a:t>nízká - p. moučný, p. </a:t>
            </a:r>
            <a:r>
              <a:rPr lang="cs-CZ" sz="2000" dirty="0" err="1"/>
              <a:t>buffalo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vysoká - p. brazilský</a:t>
            </a:r>
          </a:p>
          <a:p>
            <a:r>
              <a:rPr lang="cs-CZ" sz="2000" b="1" dirty="0"/>
              <a:t>Teplota</a:t>
            </a:r>
            <a:r>
              <a:rPr lang="cs-CZ" sz="2000" dirty="0"/>
              <a:t>:</a:t>
            </a:r>
          </a:p>
          <a:p>
            <a:pPr marL="0" indent="0">
              <a:buNone/>
            </a:pPr>
            <a:r>
              <a:rPr lang="cs-CZ" sz="2000" dirty="0"/>
              <a:t>pokojová - p. moučný, p. </a:t>
            </a:r>
            <a:r>
              <a:rPr lang="cs-CZ" sz="2000" dirty="0" err="1"/>
              <a:t>buffalo</a:t>
            </a:r>
            <a:r>
              <a:rPr lang="cs-CZ" sz="2000" dirty="0"/>
              <a:t> 28°C a více - p. brazilský</a:t>
            </a:r>
          </a:p>
          <a:p>
            <a:endParaRPr lang="cs-CZ" sz="2000" dirty="0"/>
          </a:p>
        </p:txBody>
      </p:sp>
      <p:pic>
        <p:nvPicPr>
          <p:cNvPr id="1026" name="Picture 2" descr="[obr.: potemník moučný - Potemník moučný: larvy, kukly (bílá čerstvě svlečená, vedle ní svlečka), v průběhu přeměny světlě hnědá a hnědnoucí&#10;          v místě očí a končetin (krátce před svlekem v dospělce). Černý dospělý brouk.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00808"/>
            <a:ext cx="4038600" cy="3858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4572000" y="5661248"/>
            <a:ext cx="339323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500" dirty="0"/>
              <a:t>potemník moučný. Foto: Škrabalová 2011</a:t>
            </a:r>
          </a:p>
        </p:txBody>
      </p:sp>
    </p:spTree>
    <p:extLst>
      <p:ext uri="{BB962C8B-B14F-4D97-AF65-F5344CB8AC3E}">
        <p14:creationId xmlns:p14="http://schemas.microsoft.com/office/powerpoint/2010/main" val="340659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Pracovní listy ZŠ</a:t>
            </a:r>
            <a:br>
              <a:rPr lang="cs-CZ" b="1" dirty="0"/>
            </a:br>
            <a:r>
              <a:rPr lang="cs-CZ" sz="2800" dirty="0"/>
              <a:t>(Škrabalová 2011, Diplomová práce)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b="1" u="sng" dirty="0"/>
              <a:t>Dlouhodobé pozorování</a:t>
            </a:r>
          </a:p>
          <a:p>
            <a:pPr>
              <a:lnSpc>
                <a:spcPct val="170000"/>
              </a:lnSpc>
            </a:pPr>
            <a:r>
              <a:rPr lang="cs-CZ" b="1" dirty="0"/>
              <a:t>Téma</a:t>
            </a:r>
            <a:r>
              <a:rPr lang="cs-CZ" dirty="0"/>
              <a:t>: Chov potemníka moučného</a:t>
            </a:r>
          </a:p>
          <a:p>
            <a:pPr>
              <a:lnSpc>
                <a:spcPct val="170000"/>
              </a:lnSpc>
            </a:pPr>
            <a:r>
              <a:rPr lang="cs-CZ" b="1" dirty="0"/>
              <a:t>Určeno pro 6 třídu ZŠ nebo první stupeň pod dohledem vyučujícího.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b="1" dirty="0"/>
              <a:t>Materiál</a:t>
            </a:r>
            <a:r>
              <a:rPr lang="cs-CZ" dirty="0"/>
              <a:t>: vývojová stádia brouka potemníka moučného, plastový/skleněný box, plata od vajec, papír pro záznam (viz tabulka níže)</a:t>
            </a:r>
          </a:p>
          <a:p>
            <a:pPr>
              <a:lnSpc>
                <a:spcPct val="170000"/>
              </a:lnSpc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b="1" u="sng" dirty="0"/>
              <a:t>Krátkodobé pozorování</a:t>
            </a:r>
          </a:p>
          <a:p>
            <a:pPr>
              <a:lnSpc>
                <a:spcPct val="170000"/>
              </a:lnSpc>
            </a:pPr>
            <a:r>
              <a:rPr lang="cs-CZ" b="1" dirty="0"/>
              <a:t>Téma</a:t>
            </a:r>
            <a:r>
              <a:rPr lang="cs-CZ" dirty="0"/>
              <a:t>: Hmyz, proměna dokonalá a nedokonalá</a:t>
            </a:r>
          </a:p>
          <a:p>
            <a:pPr>
              <a:lnSpc>
                <a:spcPct val="170000"/>
              </a:lnSpc>
            </a:pPr>
            <a:r>
              <a:rPr lang="cs-CZ" b="1" dirty="0"/>
              <a:t>Určeno pro 6 třídu ZŠ </a:t>
            </a:r>
          </a:p>
          <a:p>
            <a:pPr>
              <a:lnSpc>
                <a:spcPct val="170000"/>
              </a:lnSpc>
            </a:pPr>
            <a:r>
              <a:rPr lang="cs-CZ" b="1" dirty="0"/>
              <a:t>Materiál</a:t>
            </a:r>
            <a:r>
              <a:rPr lang="cs-CZ" dirty="0"/>
              <a:t>: vývojová stádia brouka potemníka moučného, vývojová stádia okřídleného druhu švába (např. šváb obrovský, šváb šedý) </a:t>
            </a:r>
          </a:p>
          <a:p>
            <a:pPr>
              <a:lnSpc>
                <a:spcPct val="170000"/>
              </a:lnSpc>
            </a:pPr>
            <a:endParaRPr lang="cs-CZ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025" y="5333896"/>
            <a:ext cx="7776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200" b="1" dirty="0"/>
              <a:t>Škrabalová B. (2011): Diplomová práce.</a:t>
            </a:r>
          </a:p>
          <a:p>
            <a:pPr lvl="0"/>
            <a:r>
              <a:rPr lang="x-none" sz="1200" b="1" dirty="0"/>
              <a:t>Praktické podklady pro výuku</a:t>
            </a:r>
            <a:endParaRPr lang="cs-CZ" sz="1200" b="1" dirty="0"/>
          </a:p>
          <a:p>
            <a:r>
              <a:rPr lang="cs-CZ" sz="1200" dirty="0"/>
              <a:t>Jedním z cílů diplomové práce bylo vytvořit i pracovní listy související s tématikou, tedy hmyzem jako takovým (stavba těla, zařazení do systému, vývojový cyklus…), nebo jeho chovem. Vzhledem k rozsáhlosti webové stránky byly zpracovány jen vzory pracovních listů jako inspirace pro vyučující přírodopisu</a:t>
            </a:r>
          </a:p>
        </p:txBody>
      </p:sp>
    </p:spTree>
    <p:extLst>
      <p:ext uri="{BB962C8B-B14F-4D97-AF65-F5344CB8AC3E}">
        <p14:creationId xmlns:p14="http://schemas.microsoft.com/office/powerpoint/2010/main" val="35311379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1484</Words>
  <Application>Microsoft Office PowerPoint</Application>
  <PresentationFormat>Předvádění na obrazovce (4:3)</PresentationFormat>
  <Paragraphs>193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Arial Unicode MS</vt:lpstr>
      <vt:lpstr>Calibri</vt:lpstr>
      <vt:lpstr>Motiv systému Office</vt:lpstr>
      <vt:lpstr>Chovy na ZŠ</vt:lpstr>
      <vt:lpstr>Právní předpisy a chovy živočichů (co se týká ZŠ) </vt:lpstr>
      <vt:lpstr>Přírodovědná stanice Kamenačky - Brno</vt:lpstr>
      <vt:lpstr>Přírodovědné centrum ZŠ Karla IV., Nový Bydžov (Babáčková 2011)  </vt:lpstr>
      <vt:lpstr>Chov hmyzu  (Škrabalová 2011) www.jaknahmyz.cz</vt:lpstr>
      <vt:lpstr>Chov hmyzu  (Škrabalová 2011) www.jaknahmyz.cz </vt:lpstr>
      <vt:lpstr>Prezentace aplikace PowerPoint</vt:lpstr>
      <vt:lpstr>Potemníkovití brouci </vt:lpstr>
      <vt:lpstr>Pracovní listy ZŠ (Škrabalová 2011, Diplomová práce)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Chovy na ZŠ</dc:title>
  <dc:creator>Brabcova</dc:creator>
  <cp:lastModifiedBy>Blažena Brabcová</cp:lastModifiedBy>
  <cp:revision>38</cp:revision>
  <dcterms:created xsi:type="dcterms:W3CDTF">2012-03-09T09:14:37Z</dcterms:created>
  <dcterms:modified xsi:type="dcterms:W3CDTF">2023-11-15T09:15:21Z</dcterms:modified>
</cp:coreProperties>
</file>