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9" r:id="rId3"/>
    <p:sldId id="257" r:id="rId4"/>
    <p:sldId id="258" r:id="rId5"/>
    <p:sldId id="259" r:id="rId6"/>
    <p:sldId id="260" r:id="rId7"/>
    <p:sldId id="261" r:id="rId8"/>
    <p:sldId id="262" r:id="rId9"/>
    <p:sldId id="271" r:id="rId10"/>
    <p:sldId id="263" r:id="rId11"/>
    <p:sldId id="270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2F39C-0250-4885-9F65-61824DE9F30D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5620-1661-4686-A254-FBA064FBE7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68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2F39C-0250-4885-9F65-61824DE9F30D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5620-1661-4686-A254-FBA064FBE7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46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2F39C-0250-4885-9F65-61824DE9F30D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5620-1661-4686-A254-FBA064FBE7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818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06EE9F-882B-476D-A9DC-575EF01419B9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888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14220-0821-451F-B08A-0024D5D2B757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933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27BE1A-85B4-4392-A8F8-325596398DD7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74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066FCB-472A-4414-8229-A66D1E6EC1AF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433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99C915-5EBA-46ED-A58E-D28E6D3E31C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241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04EFA6-97DC-4545-A5B0-C5488A123240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179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E42587-DAC7-42A7-B5A9-40083DDDF01E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118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3FE101-E490-4954-8F93-2976685690E7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90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2F39C-0250-4885-9F65-61824DE9F30D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5620-1661-4686-A254-FBA064FBE7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648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5ACEAE-C928-4D6B-8DE9-9A1A35C9A47A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97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2D91D8-4F92-4051-86F6-79A34B6E901B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0577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410B0C-0362-416C-B365-119D36E68E0B}" type="slidenum">
              <a:rPr lang="cs-CZ" altLang="cs-CZ">
                <a:solidFill>
                  <a:srgbClr val="000000"/>
                </a:solidFill>
              </a:rPr>
              <a:pPr/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90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2F39C-0250-4885-9F65-61824DE9F30D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5620-1661-4686-A254-FBA064FBE7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430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2F39C-0250-4885-9F65-61824DE9F30D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5620-1661-4686-A254-FBA064FBE7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6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2F39C-0250-4885-9F65-61824DE9F30D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5620-1661-4686-A254-FBA064FBE7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2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2F39C-0250-4885-9F65-61824DE9F30D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5620-1661-4686-A254-FBA064FBE7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24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2F39C-0250-4885-9F65-61824DE9F30D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5620-1661-4686-A254-FBA064FBE7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88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2F39C-0250-4885-9F65-61824DE9F30D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5620-1661-4686-A254-FBA064FBE7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24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2F39C-0250-4885-9F65-61824DE9F30D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65620-1661-4686-A254-FBA064FBE7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30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2F39C-0250-4885-9F65-61824DE9F30D}" type="datetimeFigureOut">
              <a:rPr lang="cs-CZ" smtClean="0"/>
              <a:t>05.12.2023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65620-1661-4686-A254-FBA064FBE7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308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888AA"/>
            </a:gs>
            <a:gs pos="50000">
              <a:srgbClr val="CCCCFF"/>
            </a:gs>
            <a:gs pos="100000">
              <a:srgbClr val="8888A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E3BE15-87E3-426C-8B6B-9EF01B5C04D4}" type="slidenum">
              <a:rPr lang="cs-CZ" alt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 alt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14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888AA"/>
            </a:gs>
            <a:gs pos="50000">
              <a:srgbClr val="CCCCFF"/>
            </a:gs>
            <a:gs pos="100000">
              <a:srgbClr val="8888A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545" y="2386734"/>
            <a:ext cx="10515600" cy="938357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dirty="0"/>
              <a:t>NERVOVÁ (vzrušivá) regulace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253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63682" y="457199"/>
            <a:ext cx="781670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Depolarizace postsynaptické membrány nevyvolává vznik akčního potenciálu (malá elektrická dráždivost). Aktivace jedné synapse obvykle nevede ke vzniku akčního potenciálu. Proto nutné kombinované účinky mnoha synapsí (2 000 – 200 000). Axon vytváří s neuronem větší počet synaptických vstupů (2, u </a:t>
            </a:r>
            <a:r>
              <a:rPr lang="cs-CZ" altLang="cs-CZ" sz="2400" dirty="0" err="1">
                <a:solidFill>
                  <a:srgbClr val="000000"/>
                </a:solidFill>
              </a:rPr>
              <a:t>P.b</a:t>
            </a:r>
            <a:r>
              <a:rPr lang="cs-CZ" altLang="cs-CZ" sz="2400" dirty="0">
                <a:solidFill>
                  <a:srgbClr val="000000"/>
                </a:solidFill>
              </a:rPr>
              <a:t>. 250). Axonů k neuronu jde několik set. Aktivace více excitačních synapsí = sčítání postsynaptických potenciálů a zvyšování depolarizace:</a:t>
            </a:r>
            <a:r>
              <a:rPr lang="cs-CZ" altLang="cs-CZ" sz="2400" b="1" dirty="0">
                <a:solidFill>
                  <a:srgbClr val="000000"/>
                </a:solidFill>
              </a:rPr>
              <a:t> sumace: 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b="1" dirty="0">
                <a:solidFill>
                  <a:srgbClr val="000000"/>
                </a:solidFill>
              </a:rPr>
              <a:t>sum. prostorová</a:t>
            </a:r>
            <a:r>
              <a:rPr lang="cs-CZ" altLang="cs-CZ" sz="2400" dirty="0">
                <a:solidFill>
                  <a:srgbClr val="000000"/>
                </a:solidFill>
              </a:rPr>
              <a:t> – současná aktivita více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synaptických spojů téhož neuronu.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b="1" dirty="0">
                <a:solidFill>
                  <a:srgbClr val="000000"/>
                </a:solidFill>
              </a:rPr>
              <a:t>sum. časová</a:t>
            </a:r>
            <a:r>
              <a:rPr lang="cs-CZ" altLang="cs-CZ" sz="2400" dirty="0">
                <a:solidFill>
                  <a:srgbClr val="000000"/>
                </a:solidFill>
              </a:rPr>
              <a:t> – opakovaná stimulace téže synapse.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Zvyšování účinnosti nervového přenosu –</a:t>
            </a:r>
            <a:r>
              <a:rPr lang="cs-CZ" altLang="cs-CZ" sz="2400" b="1" dirty="0">
                <a:solidFill>
                  <a:srgbClr val="000000"/>
                </a:solidFill>
              </a:rPr>
              <a:t> facilitace.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altLang="cs-CZ" dirty="0">
              <a:solidFill>
                <a:srgbClr val="00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7949" y="1807724"/>
            <a:ext cx="4055445" cy="425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96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505691" y="228600"/>
            <a:ext cx="762000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Přenašeče (mediátory, neurotransmitery) – několik typů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1. </a:t>
            </a:r>
            <a:r>
              <a:rPr lang="cs-CZ" altLang="cs-CZ" sz="2400" b="1" dirty="0">
                <a:solidFill>
                  <a:srgbClr val="000000"/>
                </a:solidFill>
              </a:rPr>
              <a:t>Acetylcholin</a:t>
            </a:r>
            <a:r>
              <a:rPr lang="cs-CZ" altLang="cs-CZ" sz="2400" dirty="0">
                <a:solidFill>
                  <a:srgbClr val="000000"/>
                </a:solidFill>
              </a:rPr>
              <a:t> - blokace: eserin (fyzostigmin) a další nervové jedy - </a:t>
            </a:r>
            <a:r>
              <a:rPr lang="cs-CZ" altLang="cs-CZ" sz="2400" dirty="0" err="1">
                <a:solidFill>
                  <a:srgbClr val="000000"/>
                </a:solidFill>
              </a:rPr>
              <a:t>OrganoFosfáty</a:t>
            </a:r>
            <a:r>
              <a:rPr lang="cs-CZ" altLang="cs-CZ" sz="2400" dirty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2.</a:t>
            </a:r>
            <a:r>
              <a:rPr lang="cs-CZ" altLang="cs-CZ" sz="2400" b="1" dirty="0">
                <a:solidFill>
                  <a:srgbClr val="000000"/>
                </a:solidFill>
              </a:rPr>
              <a:t> Monoaminy</a:t>
            </a:r>
            <a:r>
              <a:rPr lang="cs-CZ" altLang="cs-CZ" sz="2400" dirty="0">
                <a:solidFill>
                  <a:srgbClr val="000000"/>
                </a:solidFill>
              </a:rPr>
              <a:t> –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	a)</a:t>
            </a:r>
            <a:r>
              <a:rPr lang="cs-CZ" altLang="cs-CZ" sz="2400" i="1" dirty="0">
                <a:solidFill>
                  <a:srgbClr val="000000"/>
                </a:solidFill>
              </a:rPr>
              <a:t> Katecholaminy</a:t>
            </a:r>
            <a:r>
              <a:rPr lang="cs-CZ" altLang="cs-CZ" sz="2400" dirty="0">
                <a:solidFill>
                  <a:srgbClr val="000000"/>
                </a:solidFill>
              </a:rPr>
              <a:t> – dopamin, noradrenalin a adrenalin.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	b)</a:t>
            </a:r>
            <a:r>
              <a:rPr lang="cs-CZ" altLang="cs-CZ" sz="2400" i="1" dirty="0">
                <a:solidFill>
                  <a:srgbClr val="000000"/>
                </a:solidFill>
              </a:rPr>
              <a:t> </a:t>
            </a:r>
            <a:r>
              <a:rPr lang="cs-CZ" altLang="cs-CZ" sz="2400" i="1" dirty="0" err="1">
                <a:solidFill>
                  <a:srgbClr val="000000"/>
                </a:solidFill>
              </a:rPr>
              <a:t>Indolalkylaminy</a:t>
            </a:r>
            <a:r>
              <a:rPr lang="cs-CZ" altLang="cs-CZ" sz="2400" dirty="0">
                <a:solidFill>
                  <a:srgbClr val="000000"/>
                </a:solidFill>
              </a:rPr>
              <a:t> – nejdůležitější serotonin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3.</a:t>
            </a:r>
            <a:r>
              <a:rPr lang="cs-CZ" altLang="cs-CZ" sz="2400" b="1" dirty="0">
                <a:solidFill>
                  <a:srgbClr val="000000"/>
                </a:solidFill>
              </a:rPr>
              <a:t> Aminokyseliny</a:t>
            </a:r>
            <a:r>
              <a:rPr lang="cs-CZ" altLang="cs-CZ" sz="2400" dirty="0">
                <a:solidFill>
                  <a:srgbClr val="000000"/>
                </a:solidFill>
              </a:rPr>
              <a:t> – budivý glutamát, tlumivá kyselina γ-aminomáselná (GABA) a glycin.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70C0"/>
                </a:solidFill>
              </a:rPr>
              <a:t>Ovlivnění: </a:t>
            </a:r>
            <a:r>
              <a:rPr lang="cs-CZ" altLang="cs-CZ" sz="2400" dirty="0">
                <a:solidFill>
                  <a:srgbClr val="000000"/>
                </a:solidFill>
              </a:rPr>
              <a:t>strychnin – blok glycinových receptorů, </a:t>
            </a:r>
            <a:r>
              <a:rPr lang="cs-CZ" altLang="cs-CZ" sz="2400" dirty="0" err="1">
                <a:solidFill>
                  <a:srgbClr val="000000"/>
                </a:solidFill>
              </a:rPr>
              <a:t>pikrotoxin</a:t>
            </a:r>
            <a:r>
              <a:rPr lang="cs-CZ" altLang="cs-CZ" sz="2400" dirty="0">
                <a:solidFill>
                  <a:srgbClr val="000000"/>
                </a:solidFill>
              </a:rPr>
              <a:t> receptorů GABA. Tetanotoxin blokuje uvolňování inhibičního přenašeče.</a:t>
            </a:r>
          </a:p>
        </p:txBody>
      </p:sp>
      <p:pic>
        <p:nvPicPr>
          <p:cNvPr id="21507" name="Picture 5" descr="neuron tva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690" y="2033155"/>
            <a:ext cx="3850357" cy="3557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24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ChangeArrowheads="1"/>
          </p:cNvSpPr>
          <p:nvPr/>
        </p:nvSpPr>
        <p:spPr bwMode="auto">
          <a:xfrm>
            <a:off x="1537855" y="1219424"/>
            <a:ext cx="821574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Kromě chemického přenosu ještě </a:t>
            </a:r>
            <a:r>
              <a:rPr lang="cs-CZ" altLang="cs-CZ" sz="2400" b="1" dirty="0">
                <a:solidFill>
                  <a:srgbClr val="000000"/>
                </a:solidFill>
              </a:rPr>
              <a:t>elektrická cesta</a:t>
            </a:r>
            <a:r>
              <a:rPr lang="cs-CZ" altLang="cs-CZ" sz="2400" dirty="0">
                <a:solidFill>
                  <a:srgbClr val="000000"/>
                </a:solidFill>
              </a:rPr>
              <a:t>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Místa dotyku axonů – </a:t>
            </a:r>
            <a:r>
              <a:rPr lang="cs-CZ" altLang="cs-CZ" sz="2400" dirty="0">
                <a:solidFill>
                  <a:srgbClr val="0070C0"/>
                </a:solidFill>
              </a:rPr>
              <a:t>septa</a:t>
            </a:r>
            <a:r>
              <a:rPr lang="cs-CZ" altLang="cs-CZ" sz="2400" dirty="0">
                <a:solidFill>
                  <a:srgbClr val="000000"/>
                </a:solidFill>
              </a:rPr>
              <a:t> (transversální) s přenosem elektrickou cestou. Rychlé (s mediátorem 0,3 </a:t>
            </a:r>
            <a:r>
              <a:rPr lang="cs-CZ" altLang="cs-CZ" sz="2400" dirty="0" err="1">
                <a:solidFill>
                  <a:srgbClr val="000000"/>
                </a:solidFill>
              </a:rPr>
              <a:t>ms</a:t>
            </a:r>
            <a:r>
              <a:rPr lang="cs-CZ" altLang="cs-CZ" sz="2400" dirty="0">
                <a:solidFill>
                  <a:srgbClr val="000000"/>
                </a:solidFill>
              </a:rPr>
              <a:t>, elektrická synapse – 0,05 </a:t>
            </a:r>
            <a:r>
              <a:rPr lang="cs-CZ" altLang="cs-CZ" sz="2400" dirty="0" err="1">
                <a:solidFill>
                  <a:srgbClr val="000000"/>
                </a:solidFill>
              </a:rPr>
              <a:t>ms</a:t>
            </a:r>
            <a:r>
              <a:rPr lang="cs-CZ" altLang="cs-CZ" sz="2400" dirty="0">
                <a:solidFill>
                  <a:srgbClr val="000000"/>
                </a:solidFill>
              </a:rPr>
              <a:t>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Jiná stavba – zvětšení povrchu synapse.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4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Spoje</a:t>
            </a:r>
            <a:r>
              <a:rPr lang="cs-CZ" altLang="cs-CZ" sz="2400" b="1" dirty="0">
                <a:solidFill>
                  <a:srgbClr val="000000"/>
                </a:solidFill>
              </a:rPr>
              <a:t> "gap </a:t>
            </a:r>
            <a:r>
              <a:rPr lang="cs-CZ" altLang="cs-CZ" sz="2400" b="1" dirty="0" err="1">
                <a:solidFill>
                  <a:srgbClr val="000000"/>
                </a:solidFill>
              </a:rPr>
              <a:t>junction</a:t>
            </a:r>
            <a:r>
              <a:rPr lang="cs-CZ" altLang="cs-CZ" sz="2400" b="1" dirty="0">
                <a:solidFill>
                  <a:srgbClr val="000000"/>
                </a:solidFill>
              </a:rPr>
              <a:t>"</a:t>
            </a:r>
            <a:r>
              <a:rPr lang="cs-CZ" altLang="cs-CZ" sz="2400" dirty="0">
                <a:solidFill>
                  <a:srgbClr val="000000"/>
                </a:solidFill>
              </a:rPr>
              <a:t> – vzdálenost mezi buňkami 2 </a:t>
            </a:r>
            <a:r>
              <a:rPr lang="cs-CZ" altLang="cs-CZ" sz="2400" dirty="0" err="1">
                <a:solidFill>
                  <a:srgbClr val="000000"/>
                </a:solidFill>
              </a:rPr>
              <a:t>nm</a:t>
            </a:r>
            <a:r>
              <a:rPr lang="cs-CZ" altLang="cs-CZ" sz="2400" dirty="0">
                <a:solidFill>
                  <a:srgbClr val="000000"/>
                </a:solidFill>
              </a:rPr>
              <a:t>, kontakty: splývání cytoplazmy v kanálcích vedle sebe. Spojení mezi neurony.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Spoje "</a:t>
            </a:r>
            <a:r>
              <a:rPr lang="cs-CZ" altLang="cs-CZ" sz="2400" b="1" dirty="0" err="1">
                <a:solidFill>
                  <a:srgbClr val="000000"/>
                </a:solidFill>
              </a:rPr>
              <a:t>tight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</a:rPr>
              <a:t>junction</a:t>
            </a:r>
            <a:r>
              <a:rPr lang="cs-CZ" altLang="cs-CZ" sz="2400" dirty="0">
                <a:solidFill>
                  <a:srgbClr val="000000"/>
                </a:solidFill>
              </a:rPr>
              <a:t>" – v místě kontaktu splynou povrchové membrány, vnitřní vrstvy zůstávají samostatné.</a:t>
            </a:r>
          </a:p>
        </p:txBody>
      </p:sp>
    </p:spTree>
    <p:extLst>
      <p:ext uri="{BB962C8B-B14F-4D97-AF65-F5344CB8AC3E}">
        <p14:creationId xmlns:p14="http://schemas.microsoft.com/office/powerpoint/2010/main" val="1456434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ChangeArrowheads="1"/>
          </p:cNvSpPr>
          <p:nvPr/>
        </p:nvSpPr>
        <p:spPr bwMode="auto">
          <a:xfrm>
            <a:off x="1905000" y="541339"/>
            <a:ext cx="5867400" cy="255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V CNS mnohonásobné propojení neuronů: připojení nervových zakončení stovek až tisíců dalších (</a:t>
            </a:r>
            <a:r>
              <a:rPr lang="cs-CZ" altLang="cs-CZ" sz="2000" b="1" dirty="0">
                <a:solidFill>
                  <a:srgbClr val="000000"/>
                </a:solidFill>
              </a:rPr>
              <a:t>konvergence – sbíhavost)</a:t>
            </a:r>
            <a:r>
              <a:rPr lang="cs-CZ" altLang="cs-CZ" sz="2000" dirty="0">
                <a:solidFill>
                  <a:srgbClr val="000000"/>
                </a:solidFill>
              </a:rPr>
              <a:t>, naopak z axonu zakončení ke stovkám až tisícovkám jiných (</a:t>
            </a:r>
            <a:r>
              <a:rPr lang="cs-CZ" altLang="cs-CZ" sz="2000" b="1" dirty="0">
                <a:solidFill>
                  <a:srgbClr val="000000"/>
                </a:solidFill>
              </a:rPr>
              <a:t>divergence – rozbíhavost</a:t>
            </a:r>
            <a:r>
              <a:rPr lang="cs-CZ" altLang="cs-CZ" sz="2000" dirty="0">
                <a:solidFill>
                  <a:srgbClr val="000000"/>
                </a:solidFill>
              </a:rPr>
              <a:t>) (25 000 i více). </a:t>
            </a:r>
            <a:r>
              <a:rPr lang="cs-CZ" altLang="cs-CZ" sz="2000" dirty="0">
                <a:solidFill>
                  <a:srgbClr val="0070C0"/>
                </a:solidFill>
              </a:rPr>
              <a:t>Konvergence</a:t>
            </a:r>
            <a:r>
              <a:rPr lang="cs-CZ" altLang="cs-CZ" sz="2000" dirty="0">
                <a:solidFill>
                  <a:srgbClr val="000000"/>
                </a:solidFill>
              </a:rPr>
              <a:t> zajišťuje impulsy z mnoha dalších, </a:t>
            </a:r>
            <a:r>
              <a:rPr lang="cs-CZ" altLang="cs-CZ" sz="2000" dirty="0">
                <a:solidFill>
                  <a:srgbClr val="0070C0"/>
                </a:solidFill>
              </a:rPr>
              <a:t>divergence</a:t>
            </a:r>
            <a:r>
              <a:rPr lang="cs-CZ" altLang="cs-CZ" sz="2000" dirty="0">
                <a:solidFill>
                  <a:srgbClr val="000000"/>
                </a:solidFill>
              </a:rPr>
              <a:t> naopak vyvolává aktivitu v mnoha dalších.</a:t>
            </a:r>
          </a:p>
        </p:txBody>
      </p:sp>
      <p:pic>
        <p:nvPicPr>
          <p:cNvPr id="23555" name="Picture 5" descr="konverg,dive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05"/>
          <a:stretch>
            <a:fillRect/>
          </a:stretch>
        </p:blipFill>
        <p:spPr bwMode="auto">
          <a:xfrm>
            <a:off x="8084128" y="271175"/>
            <a:ext cx="3068782" cy="6308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6" descr="konverg,dive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" t="1802" r="46602" b="90991"/>
          <a:stretch>
            <a:fillRect/>
          </a:stretch>
        </p:blipFill>
        <p:spPr bwMode="auto">
          <a:xfrm>
            <a:off x="8686800" y="4191001"/>
            <a:ext cx="198120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2934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bdélník 1"/>
          <p:cNvSpPr>
            <a:spLocks noChangeArrowheads="1"/>
          </p:cNvSpPr>
          <p:nvPr/>
        </p:nvSpPr>
        <p:spPr bwMode="auto">
          <a:xfrm>
            <a:off x="1859973" y="1184565"/>
            <a:ext cx="545522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Spojení neuronů do</a:t>
            </a:r>
            <a:r>
              <a:rPr lang="cs-CZ" altLang="cs-CZ" sz="2000" b="1" dirty="0">
                <a:solidFill>
                  <a:srgbClr val="000000"/>
                </a:solidFill>
              </a:rPr>
              <a:t> nervových obvodů</a:t>
            </a:r>
            <a:r>
              <a:rPr lang="cs-CZ" altLang="cs-CZ" sz="2000" dirty="0">
                <a:solidFill>
                  <a:srgbClr val="000000"/>
                </a:solidFill>
              </a:rPr>
              <a:t> (otevřené x uzavřené).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Otevřené: sled neuronů, kde žádný není prostřednictvím axonu spojen s předchozím.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Uzavřené: je zpětné spojení s předcházejícími neurony.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0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b="1" dirty="0">
                <a:solidFill>
                  <a:srgbClr val="000000"/>
                </a:solidFill>
              </a:rPr>
              <a:t>Zpětná vazba</a:t>
            </a:r>
            <a:r>
              <a:rPr lang="cs-CZ" altLang="cs-CZ" sz="2000" dirty="0">
                <a:solidFill>
                  <a:srgbClr val="000000"/>
                </a:solidFill>
              </a:rPr>
              <a:t> - část výstupních signálů se vrací zpět pro ovlivňování a regulování další činnosti systému.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b="1" dirty="0">
                <a:solidFill>
                  <a:srgbClr val="000000"/>
                </a:solidFill>
              </a:rPr>
              <a:t>Negativní</a:t>
            </a:r>
            <a:r>
              <a:rPr lang="cs-CZ" altLang="cs-CZ" sz="2000" dirty="0">
                <a:solidFill>
                  <a:srgbClr val="000000"/>
                </a:solidFill>
              </a:rPr>
              <a:t> zpětná vazba - obrácený směr než počáteční aktivita.</a:t>
            </a:r>
          </a:p>
        </p:txBody>
      </p:sp>
      <p:pic>
        <p:nvPicPr>
          <p:cNvPr id="24579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0198" y="2209801"/>
            <a:ext cx="3385705" cy="4663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49" y="0"/>
            <a:ext cx="3819402" cy="2299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761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1506682" y="10930"/>
            <a:ext cx="6494318" cy="6863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Příjem informací (z vnitřního i vnějšího prostředí) –</a:t>
            </a:r>
            <a:r>
              <a:rPr lang="cs-CZ" altLang="cs-CZ" sz="2000" b="1" dirty="0">
                <a:solidFill>
                  <a:srgbClr val="000000"/>
                </a:solidFill>
              </a:rPr>
              <a:t> receptory </a:t>
            </a:r>
            <a:r>
              <a:rPr lang="cs-CZ" altLang="cs-CZ" sz="2000" dirty="0">
                <a:solidFill>
                  <a:srgbClr val="000000"/>
                </a:solidFill>
              </a:rPr>
              <a:t>(</a:t>
            </a:r>
            <a:r>
              <a:rPr lang="cs-CZ" altLang="cs-CZ" sz="2000" b="1" dirty="0">
                <a:solidFill>
                  <a:srgbClr val="0070C0"/>
                </a:solidFill>
              </a:rPr>
              <a:t>smyslové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nebo </a:t>
            </a:r>
            <a:r>
              <a:rPr lang="cs-CZ" altLang="cs-CZ" sz="2000" b="1" dirty="0">
                <a:solidFill>
                  <a:srgbClr val="0070C0"/>
                </a:solidFill>
              </a:rPr>
              <a:t>aferentní nervové buňky </a:t>
            </a:r>
            <a:r>
              <a:rPr lang="cs-CZ" altLang="cs-CZ" sz="2000" dirty="0">
                <a:solidFill>
                  <a:srgbClr val="000000"/>
                </a:solidFill>
              </a:rPr>
              <a:t>přeměňující energii z prostředí na změny v membránovém potenciálu).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Se zvětšující se intenzitou podnětu stoupá </a:t>
            </a:r>
            <a:r>
              <a:rPr lang="cs-CZ" altLang="cs-CZ" sz="2000" b="1" dirty="0">
                <a:solidFill>
                  <a:srgbClr val="0070C0"/>
                </a:solidFill>
              </a:rPr>
              <a:t>depolarizace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  <a:cs typeface="Arial" panose="020B0604020202020204" pitchFamily="34" charset="0"/>
              </a:rPr>
              <a:t>→</a:t>
            </a:r>
            <a:r>
              <a:rPr lang="cs-CZ" altLang="cs-CZ" sz="2000" dirty="0">
                <a:solidFill>
                  <a:srgbClr val="000000"/>
                </a:solidFill>
              </a:rPr>
              <a:t> stupňovitá odpověď receptoru:</a:t>
            </a:r>
            <a:r>
              <a:rPr lang="cs-CZ" altLang="cs-CZ" sz="2000" b="1" dirty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b="1" dirty="0">
                <a:solidFill>
                  <a:srgbClr val="000000"/>
                </a:solidFill>
              </a:rPr>
              <a:t>receptorový</a:t>
            </a:r>
            <a:r>
              <a:rPr lang="cs-CZ" altLang="cs-CZ" sz="2000" dirty="0">
                <a:solidFill>
                  <a:srgbClr val="000000"/>
                </a:solidFill>
              </a:rPr>
              <a:t> /generátorový/ </a:t>
            </a:r>
            <a:r>
              <a:rPr lang="cs-CZ" altLang="cs-CZ" sz="2000" b="1" dirty="0">
                <a:solidFill>
                  <a:srgbClr val="000000"/>
                </a:solidFill>
              </a:rPr>
              <a:t>potenciál</a:t>
            </a:r>
            <a:r>
              <a:rPr lang="cs-CZ" altLang="cs-CZ" sz="2000" dirty="0">
                <a:solidFill>
                  <a:srgbClr val="000000"/>
                </a:solidFill>
              </a:rPr>
              <a:t>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Šíří se maximálně na vzdálenost 1 mm, pak se převádí na akční potenciály.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b="1" dirty="0">
                <a:solidFill>
                  <a:srgbClr val="0070C0"/>
                </a:solidFill>
              </a:rPr>
              <a:t>Adaptace</a:t>
            </a:r>
            <a:r>
              <a:rPr lang="cs-CZ" altLang="cs-CZ" sz="2000" dirty="0">
                <a:solidFill>
                  <a:srgbClr val="000000"/>
                </a:solidFill>
              </a:rPr>
              <a:t> je pokles frekvence akčních potenciálů v aferentním neuronu při neměnné velikosti energie podnětu (až zastavení tvorby akčních potenciálů). </a:t>
            </a:r>
            <a:r>
              <a:rPr lang="cs-CZ" altLang="cs-CZ" sz="2000" b="1" dirty="0">
                <a:solidFill>
                  <a:srgbClr val="0070C0"/>
                </a:solidFill>
              </a:rPr>
              <a:t>Nízká adaptace </a:t>
            </a:r>
            <a:r>
              <a:rPr lang="cs-CZ" altLang="cs-CZ" sz="2000" dirty="0">
                <a:solidFill>
                  <a:srgbClr val="000000"/>
                </a:solidFill>
              </a:rPr>
              <a:t>– receptory tahové (sval. vřeténka, receptory v oblouku aorty aj.), teploty, bolesti. </a:t>
            </a:r>
            <a:r>
              <a:rPr lang="cs-CZ" altLang="cs-CZ" sz="2000" dirty="0">
                <a:solidFill>
                  <a:srgbClr val="0070C0"/>
                </a:solidFill>
              </a:rPr>
              <a:t>Rychlá </a:t>
            </a:r>
            <a:r>
              <a:rPr lang="cs-CZ" altLang="cs-CZ" sz="2000" b="1" dirty="0">
                <a:solidFill>
                  <a:srgbClr val="0070C0"/>
                </a:solidFill>
              </a:rPr>
              <a:t>adaptace</a:t>
            </a:r>
            <a:r>
              <a:rPr lang="cs-CZ" altLang="cs-CZ" sz="2000" dirty="0">
                <a:solidFill>
                  <a:srgbClr val="0070C0"/>
                </a:solidFill>
              </a:rPr>
              <a:t> </a:t>
            </a:r>
            <a:r>
              <a:rPr lang="cs-CZ" altLang="cs-CZ" sz="2000" dirty="0">
                <a:solidFill>
                  <a:srgbClr val="000000"/>
                </a:solidFill>
              </a:rPr>
              <a:t>u receptorů dotyku (ohnutí vlasu – vzruchy pouze při pohybu) i taktilních (kůže bez chloupků).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b="1" dirty="0">
                <a:solidFill>
                  <a:srgbClr val="0070C0"/>
                </a:solidFill>
              </a:rPr>
              <a:t>Totožnost akčních potenciálů </a:t>
            </a:r>
            <a:r>
              <a:rPr lang="cs-CZ" altLang="cs-CZ" sz="2000" dirty="0">
                <a:solidFill>
                  <a:srgbClr val="000000"/>
                </a:solidFill>
              </a:rPr>
              <a:t>– rozlišení podnětů pomocí specifické citlivosti receptorů a specifičnosti aferentních drah. </a:t>
            </a:r>
            <a:r>
              <a:rPr lang="cs-CZ" altLang="cs-CZ" sz="2000" b="1" dirty="0">
                <a:solidFill>
                  <a:srgbClr val="0070C0"/>
                </a:solidFill>
              </a:rPr>
              <a:t>Není úplná</a:t>
            </a:r>
            <a:r>
              <a:rPr lang="cs-CZ" altLang="cs-CZ" sz="2000" dirty="0">
                <a:solidFill>
                  <a:srgbClr val="000000"/>
                </a:solidFill>
              </a:rPr>
              <a:t>, odpověď i na jiný signál (ale dosti silný).</a:t>
            </a:r>
          </a:p>
        </p:txBody>
      </p:sp>
      <p:pic>
        <p:nvPicPr>
          <p:cNvPr id="25603" name="Picture 5" descr="gener poten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184"/>
          <a:stretch>
            <a:fillRect/>
          </a:stretch>
        </p:blipFill>
        <p:spPr bwMode="auto">
          <a:xfrm>
            <a:off x="7803572" y="696192"/>
            <a:ext cx="3540116" cy="2639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6" descr="gener poten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88" t="35754"/>
          <a:stretch>
            <a:fillRect/>
          </a:stretch>
        </p:blipFill>
        <p:spPr bwMode="auto">
          <a:xfrm>
            <a:off x="7886701" y="3339398"/>
            <a:ext cx="3456988" cy="1931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5196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651164" y="241300"/>
            <a:ext cx="8578850" cy="204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b="1" dirty="0">
                <a:solidFill>
                  <a:srgbClr val="7030A0"/>
                </a:solidFill>
              </a:rPr>
              <a:t>NERVOVÁ (vzrušivá) regulace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 Základní článek nervové soustavy –</a:t>
            </a:r>
            <a:r>
              <a:rPr lang="cs-CZ" altLang="cs-CZ" b="1" dirty="0">
                <a:solidFill>
                  <a:srgbClr val="000000"/>
                </a:solidFill>
              </a:rPr>
              <a:t> nervová buňka – neuron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Vlastnost činnosti nervové soustavy – kombinace dvou mechanismů: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	a) elektrický 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	b) sekreční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Nervové systémy –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solidFill>
                  <a:srgbClr val="000000"/>
                </a:solidFill>
              </a:rPr>
              <a:t>necentralizované – difúzní</a:t>
            </a:r>
            <a:r>
              <a:rPr lang="cs-CZ" altLang="cs-CZ" dirty="0">
                <a:solidFill>
                  <a:srgbClr val="000000"/>
                </a:solidFill>
              </a:rPr>
              <a:t> (síť buněk po těle) x </a:t>
            </a:r>
            <a:r>
              <a:rPr lang="cs-CZ" altLang="cs-CZ" b="1" dirty="0">
                <a:solidFill>
                  <a:srgbClr val="000000"/>
                </a:solidFill>
              </a:rPr>
              <a:t>centralizované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924791" y="2678184"/>
            <a:ext cx="6019800" cy="397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solidFill>
                  <a:srgbClr val="000000"/>
                </a:solidFill>
              </a:rPr>
              <a:t>Neuron – 1. dendrity</a:t>
            </a:r>
            <a:r>
              <a:rPr lang="cs-CZ" altLang="cs-CZ" dirty="0">
                <a:solidFill>
                  <a:srgbClr val="000000"/>
                </a:solidFill>
              </a:rPr>
              <a:t> – krátké výběžky neuronu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solidFill>
                  <a:srgbClr val="000000"/>
                </a:solidFill>
              </a:rPr>
              <a:t>2. buněčné tělo (</a:t>
            </a:r>
            <a:r>
              <a:rPr lang="cs-CZ" altLang="cs-CZ" b="1" dirty="0" err="1">
                <a:solidFill>
                  <a:srgbClr val="000000"/>
                </a:solidFill>
              </a:rPr>
              <a:t>soma</a:t>
            </a:r>
            <a:r>
              <a:rPr lang="cs-CZ" altLang="cs-CZ" b="1" dirty="0">
                <a:solidFill>
                  <a:srgbClr val="000000"/>
                </a:solidFill>
              </a:rPr>
              <a:t>)</a:t>
            </a:r>
            <a:r>
              <a:rPr lang="cs-CZ" altLang="cs-CZ" dirty="0">
                <a:solidFill>
                  <a:srgbClr val="000000"/>
                </a:solidFill>
              </a:rPr>
              <a:t> – jádro s cytoplazmou. Na povrchové  membráně (</a:t>
            </a:r>
            <a:r>
              <a:rPr lang="cs-CZ" altLang="cs-CZ" b="1" dirty="0" err="1">
                <a:solidFill>
                  <a:srgbClr val="000000"/>
                </a:solidFill>
              </a:rPr>
              <a:t>dendrosomatická</a:t>
            </a:r>
            <a:r>
              <a:rPr lang="cs-CZ" altLang="cs-CZ" dirty="0">
                <a:solidFill>
                  <a:srgbClr val="000000"/>
                </a:solidFill>
              </a:rPr>
              <a:t> membrána) a dendritech četná  synaptická spojení s jinými neurony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solidFill>
                  <a:srgbClr val="000000"/>
                </a:solidFill>
              </a:rPr>
              <a:t>3. axon – nervové vlákno – neurit</a:t>
            </a:r>
            <a:r>
              <a:rPr lang="cs-CZ" altLang="cs-CZ" dirty="0">
                <a:solidFill>
                  <a:srgbClr val="000000"/>
                </a:solidFill>
              </a:rPr>
              <a:t> – vedení vzruchu – vodivá  složka, většinou jeden. Cytoplazma, buněčná membrána, často  obaly </a:t>
            </a:r>
            <a:r>
              <a:rPr lang="cs-CZ" altLang="cs-CZ" b="1" dirty="0">
                <a:solidFill>
                  <a:srgbClr val="000000"/>
                </a:solidFill>
              </a:rPr>
              <a:t>gliové</a:t>
            </a:r>
            <a:r>
              <a:rPr lang="cs-CZ" altLang="cs-CZ" dirty="0">
                <a:solidFill>
                  <a:srgbClr val="000000"/>
                </a:solidFill>
              </a:rPr>
              <a:t> (</a:t>
            </a:r>
            <a:r>
              <a:rPr lang="cs-CZ" altLang="cs-CZ" b="1" dirty="0">
                <a:solidFill>
                  <a:srgbClr val="000000"/>
                </a:solidFill>
              </a:rPr>
              <a:t>myelinové pochvy</a:t>
            </a:r>
            <a:r>
              <a:rPr lang="cs-CZ" altLang="cs-CZ" dirty="0">
                <a:solidFill>
                  <a:srgbClr val="000000"/>
                </a:solidFill>
              </a:rPr>
              <a:t>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cs-CZ" altLang="cs-CZ" b="1" dirty="0">
                <a:solidFill>
                  <a:srgbClr val="000000"/>
                </a:solidFill>
              </a:rPr>
              <a:t>iniciální segment</a:t>
            </a:r>
            <a:r>
              <a:rPr lang="cs-CZ" altLang="cs-CZ" dirty="0">
                <a:solidFill>
                  <a:srgbClr val="000000"/>
                </a:solidFill>
              </a:rPr>
              <a:t> – připojení axonu k buněčnému tělu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solidFill>
                  <a:srgbClr val="000000"/>
                </a:solidFill>
              </a:rPr>
              <a:t>nervová zakončení (</a:t>
            </a:r>
            <a:r>
              <a:rPr lang="cs-CZ" altLang="cs-CZ" b="1" dirty="0" err="1">
                <a:solidFill>
                  <a:srgbClr val="000000"/>
                </a:solidFill>
              </a:rPr>
              <a:t>telodendrie</a:t>
            </a:r>
            <a:r>
              <a:rPr lang="cs-CZ" altLang="cs-CZ" b="1" dirty="0">
                <a:solidFill>
                  <a:srgbClr val="000000"/>
                </a:solidFill>
              </a:rPr>
              <a:t>)</a:t>
            </a:r>
            <a:r>
              <a:rPr lang="cs-CZ" altLang="cs-CZ" dirty="0">
                <a:solidFill>
                  <a:srgbClr val="000000"/>
                </a:solidFill>
              </a:rPr>
              <a:t> – výstupní úsek,  uvolňování mediátorů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solidFill>
                  <a:srgbClr val="000000"/>
                </a:solidFill>
              </a:rPr>
              <a:t>c) kolaterály</a:t>
            </a:r>
            <a:r>
              <a:rPr lang="cs-CZ" altLang="cs-CZ" dirty="0">
                <a:solidFill>
                  <a:srgbClr val="000000"/>
                </a:solidFill>
              </a:rPr>
              <a:t> – boční výběžky s axonovým charakterem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b="1" dirty="0">
              <a:solidFill>
                <a:srgbClr val="000000"/>
              </a:solidFill>
            </a:endParaRPr>
          </a:p>
        </p:txBody>
      </p:sp>
      <p:pic>
        <p:nvPicPr>
          <p:cNvPr id="14340" name="Picture 6" descr="neur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5" r="6877"/>
          <a:stretch>
            <a:fillRect/>
          </a:stretch>
        </p:blipFill>
        <p:spPr bwMode="auto">
          <a:xfrm>
            <a:off x="8651876" y="0"/>
            <a:ext cx="2736560" cy="5998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E4262AF-4BA8-4E6C-8963-99AFD01AB87A}"/>
              </a:ext>
            </a:extLst>
          </p:cNvPr>
          <p:cNvSpPr txBox="1"/>
          <p:nvPr/>
        </p:nvSpPr>
        <p:spPr>
          <a:xfrm>
            <a:off x="8984202" y="4572001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kolaterály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61AD125-B5C6-4668-960C-143FBE6F1185}"/>
              </a:ext>
            </a:extLst>
          </p:cNvPr>
          <p:cNvSpPr txBox="1"/>
          <p:nvPr/>
        </p:nvSpPr>
        <p:spPr>
          <a:xfrm>
            <a:off x="8907258" y="5682945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telodendrie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A029E06-3F26-4C3C-A898-7367C7A16B75}"/>
              </a:ext>
            </a:extLst>
          </p:cNvPr>
          <p:cNvSpPr txBox="1"/>
          <p:nvPr/>
        </p:nvSpPr>
        <p:spPr>
          <a:xfrm>
            <a:off x="9721049" y="285861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Myelinové pochvy</a:t>
            </a:r>
          </a:p>
        </p:txBody>
      </p:sp>
    </p:spTree>
    <p:extLst>
      <p:ext uri="{BB962C8B-B14F-4D97-AF65-F5344CB8AC3E}">
        <p14:creationId xmlns:p14="http://schemas.microsoft.com/office/powerpoint/2010/main" val="4133218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801" y="137017"/>
            <a:ext cx="5275119" cy="5314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3" name="Obdélník 1"/>
          <p:cNvSpPr>
            <a:spLocks noChangeArrowheads="1"/>
          </p:cNvSpPr>
          <p:nvPr/>
        </p:nvSpPr>
        <p:spPr bwMode="auto">
          <a:xfrm>
            <a:off x="711390" y="994348"/>
            <a:ext cx="4572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Aferentní (vzestupné) neurony – informace z čidel (receptorů)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Eferentní (sestupné) neurony – z CNS k efektorům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Interneurony (asociační n.) – převážně v CNS.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Tvarová rozmanitost neuronů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4506" y="5727207"/>
            <a:ext cx="2792101" cy="78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650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vznik dceř dep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284"/>
          <a:stretch>
            <a:fillRect/>
          </a:stretch>
        </p:blipFill>
        <p:spPr bwMode="auto">
          <a:xfrm>
            <a:off x="8634845" y="2489706"/>
            <a:ext cx="3439751" cy="4145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98017" y="336983"/>
            <a:ext cx="7696200" cy="5616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b="1" dirty="0">
                <a:solidFill>
                  <a:srgbClr val="000000"/>
                </a:solidFill>
              </a:rPr>
              <a:t>Membránový potenciál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 Vlastnost většiny buněk - uvnitř K</a:t>
            </a:r>
            <a:r>
              <a:rPr lang="cs-CZ" altLang="cs-CZ" sz="2000" baseline="40000" dirty="0">
                <a:solidFill>
                  <a:srgbClr val="000000"/>
                </a:solidFill>
              </a:rPr>
              <a:t>+</a:t>
            </a:r>
            <a:r>
              <a:rPr lang="cs-CZ" altLang="cs-CZ" sz="2000" dirty="0">
                <a:solidFill>
                  <a:srgbClr val="000000"/>
                </a:solidFill>
              </a:rPr>
              <a:t>, málo Na</a:t>
            </a:r>
            <a:r>
              <a:rPr lang="cs-CZ" altLang="cs-CZ" sz="2000" baseline="40000" dirty="0">
                <a:solidFill>
                  <a:srgbClr val="000000"/>
                </a:solidFill>
              </a:rPr>
              <a:t>+</a:t>
            </a:r>
            <a:r>
              <a:rPr lang="cs-CZ" altLang="cs-CZ" sz="2000" dirty="0">
                <a:solidFill>
                  <a:srgbClr val="000000"/>
                </a:solidFill>
              </a:rPr>
              <a:t>. Vlastnosti buněčných membrán – selektivní propustnost (semipermeabilní, polopropustná) –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dobrá propustnost pro K</a:t>
            </a:r>
            <a:r>
              <a:rPr lang="cs-CZ" altLang="cs-CZ" sz="2000" baseline="40000" dirty="0">
                <a:solidFill>
                  <a:srgbClr val="000000"/>
                </a:solidFill>
              </a:rPr>
              <a:t>+</a:t>
            </a:r>
            <a:r>
              <a:rPr lang="cs-CZ" altLang="cs-CZ" sz="2000" dirty="0">
                <a:solidFill>
                  <a:srgbClr val="000000"/>
                </a:solidFill>
              </a:rPr>
              <a:t>, Cl</a:t>
            </a:r>
            <a:r>
              <a:rPr lang="cs-CZ" altLang="cs-CZ" sz="2000" baseline="40000" dirty="0">
                <a:solidFill>
                  <a:srgbClr val="000000"/>
                </a:solidFill>
              </a:rPr>
              <a:t>-</a:t>
            </a:r>
            <a:r>
              <a:rPr lang="cs-CZ" altLang="cs-CZ" sz="2000" dirty="0">
                <a:solidFill>
                  <a:srgbClr val="000000"/>
                </a:solidFill>
              </a:rPr>
              <a:t>, slabá pro Na</a:t>
            </a:r>
            <a:r>
              <a:rPr lang="cs-CZ" altLang="cs-CZ" sz="2000" baseline="40000" dirty="0">
                <a:solidFill>
                  <a:srgbClr val="000000"/>
                </a:solidFill>
              </a:rPr>
              <a:t>+</a:t>
            </a:r>
            <a:r>
              <a:rPr lang="cs-CZ" altLang="cs-CZ" sz="2000" dirty="0">
                <a:solidFill>
                  <a:srgbClr val="000000"/>
                </a:solidFill>
              </a:rPr>
              <a:t>, žádná pro ATP, ADP, bílkoviny, ...).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0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b="1" dirty="0">
                <a:solidFill>
                  <a:srgbClr val="000000"/>
                </a:solidFill>
              </a:rPr>
              <a:t>Klidový membránový potenciál</a:t>
            </a:r>
            <a:endParaRPr lang="cs-CZ" altLang="cs-CZ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 K</a:t>
            </a:r>
            <a:r>
              <a:rPr lang="cs-CZ" altLang="cs-CZ" sz="2000" baseline="40000" dirty="0">
                <a:solidFill>
                  <a:srgbClr val="000000"/>
                </a:solidFill>
              </a:rPr>
              <a:t>+</a:t>
            </a:r>
            <a:r>
              <a:rPr lang="cs-CZ" altLang="cs-CZ" sz="2000" dirty="0">
                <a:solidFill>
                  <a:srgbClr val="000000"/>
                </a:solidFill>
              </a:rPr>
              <a:t> uvnitř více, podle koncentračního gradientu ven, ale žádné anionty s ním </a:t>
            </a:r>
            <a:r>
              <a:rPr lang="cs-CZ" altLang="cs-CZ" sz="2000" dirty="0">
                <a:solidFill>
                  <a:srgbClr val="000000"/>
                </a:solidFill>
                <a:cs typeface="Arial" panose="020B0604020202020204" pitchFamily="34" charset="0"/>
              </a:rPr>
              <a:t>→</a:t>
            </a:r>
            <a:r>
              <a:rPr lang="cs-CZ" altLang="cs-CZ" sz="2000" dirty="0">
                <a:solidFill>
                  <a:srgbClr val="000000"/>
                </a:solidFill>
              </a:rPr>
              <a:t> jejich převaha na vnitřní straně membrány </a:t>
            </a:r>
            <a:r>
              <a:rPr lang="cs-CZ" altLang="cs-CZ" sz="2000" dirty="0">
                <a:solidFill>
                  <a:srgbClr val="000000"/>
                </a:solidFill>
                <a:cs typeface="Arial" panose="020B0604020202020204" pitchFamily="34" charset="0"/>
              </a:rPr>
              <a:t>→</a:t>
            </a:r>
            <a:r>
              <a:rPr lang="cs-CZ" altLang="cs-CZ" sz="2000" dirty="0">
                <a:solidFill>
                  <a:srgbClr val="000000"/>
                </a:solidFill>
              </a:rPr>
              <a:t> elektrický potenciál –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-70 </a:t>
            </a:r>
            <a:r>
              <a:rPr lang="cs-CZ" altLang="cs-CZ" sz="2000" dirty="0" err="1">
                <a:solidFill>
                  <a:srgbClr val="000000"/>
                </a:solidFill>
              </a:rPr>
              <a:t>mV</a:t>
            </a:r>
            <a:r>
              <a:rPr lang="cs-CZ" altLang="cs-CZ" sz="2000" dirty="0">
                <a:solidFill>
                  <a:srgbClr val="000000"/>
                </a:solidFill>
              </a:rPr>
              <a:t>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000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b="1" dirty="0">
                <a:solidFill>
                  <a:srgbClr val="000000"/>
                </a:solidFill>
              </a:rPr>
              <a:t>Akční potenciál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altLang="cs-CZ" sz="2000" dirty="0">
                <a:solidFill>
                  <a:srgbClr val="000000"/>
                </a:solidFill>
              </a:rPr>
              <a:t> krátkodobá výrazná změna membránového potenciálu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	(během x milisekund z -70 </a:t>
            </a:r>
            <a:r>
              <a:rPr lang="cs-CZ" altLang="cs-CZ" sz="2000" dirty="0" err="1">
                <a:solidFill>
                  <a:srgbClr val="000000"/>
                </a:solidFill>
              </a:rPr>
              <a:t>mV</a:t>
            </a:r>
            <a:r>
              <a:rPr lang="cs-CZ" altLang="cs-CZ" sz="2000" dirty="0">
                <a:solidFill>
                  <a:srgbClr val="000000"/>
                </a:solidFill>
              </a:rPr>
              <a:t> až na +30mV)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altLang="cs-CZ" sz="2000" dirty="0">
                <a:solidFill>
                  <a:srgbClr val="000000"/>
                </a:solidFill>
              </a:rPr>
              <a:t> hrotový potenciál, hrot (</a:t>
            </a:r>
            <a:r>
              <a:rPr lang="cs-CZ" altLang="cs-CZ" sz="2000" dirty="0" err="1">
                <a:solidFill>
                  <a:srgbClr val="000000"/>
                </a:solidFill>
              </a:rPr>
              <a:t>spike</a:t>
            </a:r>
            <a:r>
              <a:rPr lang="cs-CZ" altLang="cs-CZ" sz="2000" dirty="0">
                <a:solidFill>
                  <a:srgbClr val="000000"/>
                </a:solidFill>
              </a:rPr>
              <a:t>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altLang="cs-CZ" sz="2000" dirty="0">
                <a:solidFill>
                  <a:srgbClr val="000000"/>
                </a:solidFill>
              </a:rPr>
              <a:t> označení</a:t>
            </a:r>
            <a:r>
              <a:rPr lang="cs-CZ" altLang="cs-CZ" sz="2000" b="1" dirty="0">
                <a:solidFill>
                  <a:srgbClr val="000000"/>
                </a:solidFill>
              </a:rPr>
              <a:t> vzruch</a:t>
            </a:r>
            <a:r>
              <a:rPr lang="cs-CZ" altLang="cs-CZ" sz="2000" dirty="0">
                <a:solidFill>
                  <a:srgbClr val="000000"/>
                </a:solidFill>
              </a:rPr>
              <a:t> (</a:t>
            </a:r>
            <a:r>
              <a:rPr lang="cs-CZ" altLang="cs-CZ" sz="2000" b="1" dirty="0">
                <a:solidFill>
                  <a:srgbClr val="000000"/>
                </a:solidFill>
              </a:rPr>
              <a:t>impuls</a:t>
            </a:r>
            <a:r>
              <a:rPr lang="cs-CZ" altLang="cs-CZ" sz="2000" dirty="0">
                <a:solidFill>
                  <a:srgbClr val="000000"/>
                </a:solidFill>
              </a:rPr>
              <a:t>).</a:t>
            </a:r>
          </a:p>
        </p:txBody>
      </p:sp>
      <p:pic>
        <p:nvPicPr>
          <p:cNvPr id="16388" name="Picture 5" descr="vznik dceř dep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6" t="3571" r="79698" b="66087"/>
          <a:stretch>
            <a:fillRect/>
          </a:stretch>
        </p:blipFill>
        <p:spPr bwMode="auto">
          <a:xfrm>
            <a:off x="8634845" y="0"/>
            <a:ext cx="2147455" cy="2489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7" descr="vznik dceř depol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28" t="71396" r="2188" b="3889"/>
          <a:stretch>
            <a:fillRect/>
          </a:stretch>
        </p:blipFill>
        <p:spPr bwMode="auto">
          <a:xfrm>
            <a:off x="5050897" y="5385683"/>
            <a:ext cx="3469648" cy="1249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9144000" y="0"/>
            <a:ext cx="76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cs-CZ" sz="1200">
                <a:solidFill>
                  <a:srgbClr val="000000"/>
                </a:solidFill>
              </a:rPr>
              <a:t>Na</a:t>
            </a:r>
            <a:r>
              <a:rPr lang="cs-CZ" altLang="cs-CZ" sz="1200" baseline="40000">
                <a:solidFill>
                  <a:srgbClr val="000000"/>
                </a:solidFill>
              </a:rPr>
              <a:t>+</a:t>
            </a:r>
            <a:r>
              <a:rPr lang="cs-CZ" altLang="cs-CZ" sz="1200">
                <a:solidFill>
                  <a:srgbClr val="000000"/>
                </a:solidFill>
              </a:rPr>
              <a:t>(K</a:t>
            </a:r>
            <a:r>
              <a:rPr lang="cs-CZ" altLang="cs-CZ" sz="1200" baseline="40000">
                <a:solidFill>
                  <a:srgbClr val="000000"/>
                </a:solidFill>
              </a:rPr>
              <a:t>+</a:t>
            </a:r>
            <a:r>
              <a:rPr lang="cs-CZ" altLang="cs-CZ" sz="12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9906000" y="533401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cs-CZ" sz="1200">
                <a:solidFill>
                  <a:srgbClr val="000000"/>
                </a:solidFill>
                <a:cs typeface="Arial" panose="020B0604020202020204" pitchFamily="34" charset="0"/>
              </a:rPr>
              <a:t>▲</a:t>
            </a:r>
            <a:r>
              <a:rPr lang="cs-CZ" altLang="cs-CZ" sz="1200">
                <a:solidFill>
                  <a:srgbClr val="000000"/>
                </a:solidFill>
              </a:rPr>
              <a:t>K</a:t>
            </a:r>
            <a:r>
              <a:rPr lang="cs-CZ" altLang="cs-CZ" sz="1200" baseline="40000">
                <a:solidFill>
                  <a:srgbClr val="000000"/>
                </a:solidFill>
              </a:rPr>
              <a:t>+</a:t>
            </a:r>
            <a:endParaRPr lang="cs-CZ" altLang="cs-CZ" sz="12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cs-CZ" altLang="cs-CZ" sz="1200">
                <a:solidFill>
                  <a:srgbClr val="000000"/>
                </a:solidFill>
                <a:cs typeface="Arial" panose="020B0604020202020204" pitchFamily="34" charset="0"/>
              </a:rPr>
              <a:t>▼</a:t>
            </a:r>
            <a:r>
              <a:rPr lang="cs-CZ" altLang="cs-CZ" sz="1200">
                <a:solidFill>
                  <a:srgbClr val="000000"/>
                </a:solidFill>
              </a:rPr>
              <a:t>K</a:t>
            </a:r>
            <a:r>
              <a:rPr lang="cs-CZ" altLang="cs-CZ" sz="1200" baseline="40000">
                <a:solidFill>
                  <a:srgbClr val="00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070779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9" descr="refrakter p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5" r="44183"/>
          <a:stretch>
            <a:fillRect/>
          </a:stretch>
        </p:blipFill>
        <p:spPr bwMode="auto">
          <a:xfrm>
            <a:off x="3012282" y="2577022"/>
            <a:ext cx="3401217" cy="4197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1473200" y="152401"/>
            <a:ext cx="9144000" cy="286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Vysvětlení: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solidFill>
                  <a:srgbClr val="000000"/>
                </a:solidFill>
              </a:rPr>
              <a:t>Iontová hypotéza: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cs-CZ" altLang="cs-CZ" dirty="0">
                <a:solidFill>
                  <a:srgbClr val="000000"/>
                </a:solidFill>
              </a:rPr>
              <a:t>fáze: propustnost membrán se zvyšuje pro Na+ – tzv.</a:t>
            </a:r>
            <a:r>
              <a:rPr lang="cs-CZ" altLang="cs-CZ" b="1" dirty="0">
                <a:solidFill>
                  <a:srgbClr val="000000"/>
                </a:solidFill>
              </a:rPr>
              <a:t> depolarizace</a:t>
            </a:r>
            <a:r>
              <a:rPr lang="cs-CZ" altLang="cs-CZ" dirty="0">
                <a:solidFill>
                  <a:srgbClr val="000000"/>
                </a:solidFill>
              </a:rPr>
              <a:t> (1 </a:t>
            </a:r>
            <a:r>
              <a:rPr lang="cs-CZ" altLang="cs-CZ" dirty="0" err="1">
                <a:solidFill>
                  <a:srgbClr val="000000"/>
                </a:solidFill>
              </a:rPr>
              <a:t>ms</a:t>
            </a:r>
            <a:r>
              <a:rPr lang="cs-CZ" altLang="cs-CZ" dirty="0">
                <a:solidFill>
                  <a:srgbClr val="000000"/>
                </a:solidFill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2. fáze: změna propustnosti ve prospěch K+ – difúze K+ ven (</a:t>
            </a:r>
            <a:r>
              <a:rPr lang="cs-CZ" altLang="cs-CZ" b="1" dirty="0">
                <a:solidFill>
                  <a:srgbClr val="000000"/>
                </a:solidFill>
              </a:rPr>
              <a:t>repolarizace</a:t>
            </a:r>
            <a:r>
              <a:rPr lang="cs-CZ" altLang="cs-CZ" dirty="0">
                <a:solidFill>
                  <a:srgbClr val="000000"/>
                </a:solidFill>
              </a:rPr>
              <a:t>) –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klidová hodnota (</a:t>
            </a:r>
            <a:r>
              <a:rPr lang="en-US" altLang="cs-CZ" dirty="0">
                <a:solidFill>
                  <a:srgbClr val="000000"/>
                </a:solidFill>
                <a:cs typeface="Arial" panose="020B0604020202020204" pitchFamily="34" charset="0"/>
              </a:rPr>
              <a:t>&lt;</a:t>
            </a:r>
            <a:r>
              <a:rPr lang="cs-CZ" altLang="cs-CZ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1 </a:t>
            </a:r>
            <a:r>
              <a:rPr lang="cs-CZ" altLang="cs-CZ" dirty="0" err="1">
                <a:solidFill>
                  <a:srgbClr val="000000"/>
                </a:solidFill>
              </a:rPr>
              <a:t>ms</a:t>
            </a:r>
            <a:r>
              <a:rPr lang="cs-CZ" altLang="cs-CZ" dirty="0">
                <a:solidFill>
                  <a:srgbClr val="000000"/>
                </a:solidFill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Na-K pumpa zajišťuje návrat ke koncentračnímu gradientu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solidFill>
                  <a:srgbClr val="000000"/>
                </a:solidFill>
              </a:rPr>
              <a:t>Refrakterní perioda – </a:t>
            </a:r>
            <a:r>
              <a:rPr lang="cs-CZ" altLang="cs-CZ" dirty="0">
                <a:solidFill>
                  <a:srgbClr val="000000"/>
                </a:solidFill>
              </a:rPr>
              <a:t>v ní prahový podnět nevyvolá akční potenciál (10 </a:t>
            </a:r>
            <a:r>
              <a:rPr lang="cs-CZ" altLang="cs-CZ" dirty="0" err="1">
                <a:solidFill>
                  <a:srgbClr val="000000"/>
                </a:solidFill>
              </a:rPr>
              <a:t>ms</a:t>
            </a:r>
            <a:r>
              <a:rPr lang="cs-CZ" altLang="cs-CZ" dirty="0">
                <a:solidFill>
                  <a:srgbClr val="000000"/>
                </a:solidFill>
              </a:rPr>
              <a:t>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 Akční potenciál buď vznikne v plném rozsahu, nebo vůbec ne – </a:t>
            </a:r>
            <a:r>
              <a:rPr lang="cs-CZ" altLang="cs-CZ" b="1" dirty="0">
                <a:solidFill>
                  <a:srgbClr val="7030A0"/>
                </a:solidFill>
              </a:rPr>
              <a:t>zákon vše nebo nic.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					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7412" name="Picture 7" descr="refrakter p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37" t="72482" r="2151" b="3355"/>
          <a:stretch>
            <a:fillRect/>
          </a:stretch>
        </p:blipFill>
        <p:spPr bwMode="auto">
          <a:xfrm>
            <a:off x="175419" y="4892820"/>
            <a:ext cx="2836863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 descr="prah pod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1" r="44295" b="45793"/>
          <a:stretch>
            <a:fillRect/>
          </a:stretch>
        </p:blipFill>
        <p:spPr bwMode="auto">
          <a:xfrm>
            <a:off x="9057483" y="2577022"/>
            <a:ext cx="3098799" cy="4100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10" descr="prah pod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16" b="80066"/>
          <a:stretch>
            <a:fillRect/>
          </a:stretch>
        </p:blipFill>
        <p:spPr bwMode="auto">
          <a:xfrm>
            <a:off x="6255642" y="3522518"/>
            <a:ext cx="2801841" cy="1629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2638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476396" y="322119"/>
            <a:ext cx="6773141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Vznik akčního potenciálu může být signálem, který se </a:t>
            </a:r>
            <a:r>
              <a:rPr lang="cs-CZ" altLang="cs-CZ" sz="2000" b="1" dirty="0">
                <a:solidFill>
                  <a:srgbClr val="000000"/>
                </a:solidFill>
              </a:rPr>
              <a:t>dál šíří</a:t>
            </a:r>
            <a:r>
              <a:rPr lang="cs-CZ" altLang="cs-CZ" sz="2000" dirty="0">
                <a:solidFill>
                  <a:srgbClr val="000000"/>
                </a:solidFill>
              </a:rPr>
              <a:t> po nervovém nebo svalovém vlákně.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Dva aspekty: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b="1" dirty="0">
                <a:solidFill>
                  <a:srgbClr val="000000"/>
                </a:solidFill>
              </a:rPr>
              <a:t>1. pohyb iontů napříč membránou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b="1" dirty="0">
                <a:solidFill>
                  <a:srgbClr val="000000"/>
                </a:solidFill>
              </a:rPr>
              <a:t>2. pohyb iontů podél membrány</a:t>
            </a:r>
            <a:r>
              <a:rPr lang="cs-CZ" altLang="cs-CZ" sz="2000" dirty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0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solidFill>
                  <a:srgbClr val="000000"/>
                </a:solidFill>
              </a:rPr>
              <a:t>Změny v potenciálu</a:t>
            </a:r>
            <a:r>
              <a:rPr lang="cs-CZ" altLang="cs-CZ" sz="2000" b="1" dirty="0">
                <a:solidFill>
                  <a:srgbClr val="000000"/>
                </a:solidFill>
              </a:rPr>
              <a:t> napříč </a:t>
            </a:r>
            <a:r>
              <a:rPr lang="cs-CZ" altLang="cs-CZ" sz="2000" dirty="0">
                <a:solidFill>
                  <a:srgbClr val="000000"/>
                </a:solidFill>
              </a:rPr>
              <a:t>membránou způsobují depolarizaci sousedních úseků membrány až k prahové hodnotě. Depolarizace sousedních úseků je zapříčiněna tokem iontů</a:t>
            </a:r>
            <a:r>
              <a:rPr lang="cs-CZ" altLang="cs-CZ" sz="2000" b="1" dirty="0">
                <a:solidFill>
                  <a:srgbClr val="000000"/>
                </a:solidFill>
              </a:rPr>
              <a:t> podél</a:t>
            </a:r>
            <a:r>
              <a:rPr lang="cs-CZ" altLang="cs-CZ" sz="2000" dirty="0">
                <a:solidFill>
                  <a:srgbClr val="000000"/>
                </a:solidFill>
              </a:rPr>
              <a:t> membrány. Při prahových podnětech mají sousední úseky membrány opačný náboj oproti místu s vrcholem akčního potenciálu a nastává největší tok iontů podél membrány (největší rozdíl potenciálů). Pohyb +kationtů způsobuje snížení polarity membrány v sousedních místech. Když je snížení polarity rovno prahovým hodnotám potenciálu, začne depolarizovaná membrána vytvářet svůj vlastní akční potenciál a děj se opakuje v dalších úsecích. </a:t>
            </a:r>
          </a:p>
        </p:txBody>
      </p:sp>
      <p:pic>
        <p:nvPicPr>
          <p:cNvPr id="18435" name="Picture 6" descr="neur my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" t="48451" r="43018"/>
          <a:stretch>
            <a:fillRect/>
          </a:stretch>
        </p:blipFill>
        <p:spPr bwMode="auto">
          <a:xfrm>
            <a:off x="8427026" y="3581400"/>
            <a:ext cx="3079026" cy="3260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8" descr="vznik dceř depol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284"/>
          <a:stretch>
            <a:fillRect/>
          </a:stretch>
        </p:blipFill>
        <p:spPr bwMode="auto">
          <a:xfrm>
            <a:off x="7886699" y="-13570"/>
            <a:ext cx="2982191" cy="3594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9" descr="neur my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27" t="87297" r="2940" b="2431"/>
          <a:stretch>
            <a:fillRect/>
          </a:stretch>
        </p:blipFill>
        <p:spPr bwMode="auto">
          <a:xfrm>
            <a:off x="5045289" y="5884738"/>
            <a:ext cx="3111573" cy="95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94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 descr="neur my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666"/>
          <a:stretch>
            <a:fillRect/>
          </a:stretch>
        </p:blipFill>
        <p:spPr bwMode="auto">
          <a:xfrm>
            <a:off x="7092901" y="266666"/>
            <a:ext cx="5005144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467591" y="553283"/>
            <a:ext cx="8534400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b="1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b="1" dirty="0" err="1">
                <a:solidFill>
                  <a:srgbClr val="000000"/>
                </a:solidFill>
              </a:rPr>
              <a:t>Myelinizace</a:t>
            </a:r>
            <a:r>
              <a:rPr lang="cs-CZ" altLang="cs-CZ" sz="2400" dirty="0">
                <a:solidFill>
                  <a:srgbClr val="000000"/>
                </a:solidFill>
              </a:rPr>
              <a:t> – tvorba myelinových obalů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kolem axonu malého Ø z lipoidního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myelinu (fosfolipidy).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b="1" dirty="0">
                <a:solidFill>
                  <a:srgbClr val="000000"/>
                </a:solidFill>
              </a:rPr>
              <a:t>Ranvierovy zářezy</a:t>
            </a:r>
            <a:r>
              <a:rPr lang="cs-CZ" altLang="cs-CZ" sz="2400" dirty="0">
                <a:solidFill>
                  <a:srgbClr val="000000"/>
                </a:solidFill>
              </a:rPr>
              <a:t> – místa přiblížení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dvou myelinových obalů.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Z izolačních vlastností myelinu </a:t>
            </a:r>
            <a:r>
              <a:rPr lang="cs-CZ" alt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→</a:t>
            </a:r>
            <a:r>
              <a:rPr lang="cs-CZ" altLang="cs-CZ" sz="2400" dirty="0">
                <a:solidFill>
                  <a:srgbClr val="000000"/>
                </a:solidFill>
              </a:rPr>
              <a:t> pohyb iontů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přes membránu pouze v oblasti Ranvierova zářezu.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Šíření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 err="1">
                <a:solidFill>
                  <a:srgbClr val="000000"/>
                </a:solidFill>
              </a:rPr>
              <a:t>saltatorní</a:t>
            </a:r>
            <a:r>
              <a:rPr lang="cs-CZ" altLang="cs-CZ" sz="2400" b="1" dirty="0">
                <a:solidFill>
                  <a:srgbClr val="000000"/>
                </a:solidFill>
              </a:rPr>
              <a:t> – skokem </a:t>
            </a:r>
            <a:r>
              <a:rPr lang="cs-CZ" altLang="cs-CZ" sz="2400" dirty="0">
                <a:solidFill>
                  <a:srgbClr val="000000"/>
                </a:solidFill>
              </a:rPr>
              <a:t>(obratlovci –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zrychlení šíření až na 120 m/s).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4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Akční potenciály – nervové signály.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Přenos různých druhů informací. Akční potenciál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– jediný neměnný signál jediná forma kódování: časové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  uspořádání ve sledu akčních potenciálů =</a:t>
            </a:r>
            <a:r>
              <a:rPr lang="cs-CZ" altLang="cs-CZ" sz="2400" b="1" dirty="0">
                <a:solidFill>
                  <a:srgbClr val="000000"/>
                </a:solidFill>
              </a:rPr>
              <a:t> časové vzorce</a:t>
            </a:r>
            <a:r>
              <a:rPr lang="cs-CZ" altLang="cs-CZ" sz="2400" dirty="0">
                <a:solidFill>
                  <a:srgbClr val="000000"/>
                </a:solidFill>
              </a:rPr>
              <a:t>. </a:t>
            </a:r>
          </a:p>
        </p:txBody>
      </p:sp>
      <p:pic>
        <p:nvPicPr>
          <p:cNvPr id="19460" name="Picture 6" descr="neur my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12" t="86667"/>
          <a:stretch>
            <a:fillRect/>
          </a:stretch>
        </p:blipFill>
        <p:spPr bwMode="auto">
          <a:xfrm>
            <a:off x="5938404" y="3569136"/>
            <a:ext cx="3305561" cy="1202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7" descr="neur my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334" r="40836"/>
          <a:stretch>
            <a:fillRect/>
          </a:stretch>
        </p:blipFill>
        <p:spPr bwMode="auto">
          <a:xfrm>
            <a:off x="9243965" y="3787486"/>
            <a:ext cx="2822863" cy="282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722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84464" y="1078973"/>
            <a:ext cx="677487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Nervové vlákno může vést akční potenciál na obě strany, ale axony jen v jednom směru (stimulace v recepčním poli). Zpět nelze kvůli refrakterní periodě. Svalové vlákno – šíření na obě strany (od spoje s nervovým vláknem).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Rychlost šíření závisí na primární vzdálenosti šíření (průniku) depolarizovaného proudu.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Zvětšení toku proudu se dosahuje zmenšením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odporu = zvětšení vnitřního objemu vlákna.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srgbClr val="000000"/>
                </a:solidFill>
              </a:rPr>
              <a:t>Rychlost vedení několik m/s (3 – 5).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5428" y="1709818"/>
            <a:ext cx="5396572" cy="2986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964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ChangeArrowheads="1"/>
          </p:cNvSpPr>
          <p:nvPr/>
        </p:nvSpPr>
        <p:spPr bwMode="auto">
          <a:xfrm>
            <a:off x="685799" y="140228"/>
            <a:ext cx="6961909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solidFill>
                  <a:srgbClr val="000000"/>
                </a:solidFill>
              </a:rPr>
              <a:t>Synapse </a:t>
            </a:r>
            <a:r>
              <a:rPr lang="cs-CZ" altLang="cs-CZ" dirty="0">
                <a:solidFill>
                  <a:srgbClr val="000000"/>
                </a:solidFill>
              </a:rPr>
              <a:t>(přenosové spojení dvou neuronů):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solidFill>
                  <a:srgbClr val="000000"/>
                </a:solidFill>
              </a:rPr>
              <a:t>presynaptická</a:t>
            </a:r>
            <a:r>
              <a:rPr lang="cs-CZ" altLang="cs-CZ" dirty="0">
                <a:solidFill>
                  <a:srgbClr val="000000"/>
                </a:solidFill>
              </a:rPr>
              <a:t> zakončení,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solidFill>
                  <a:srgbClr val="000000"/>
                </a:solidFill>
              </a:rPr>
              <a:t>synaptická</a:t>
            </a:r>
            <a:r>
              <a:rPr lang="cs-CZ" altLang="cs-CZ" dirty="0">
                <a:solidFill>
                  <a:srgbClr val="000000"/>
                </a:solidFill>
              </a:rPr>
              <a:t> štěrbina (20  </a:t>
            </a:r>
            <a:r>
              <a:rPr lang="cs-CZ" altLang="cs-CZ" dirty="0" err="1">
                <a:solidFill>
                  <a:srgbClr val="000000"/>
                </a:solidFill>
              </a:rPr>
              <a:t>nm</a:t>
            </a:r>
            <a:r>
              <a:rPr lang="cs-CZ" altLang="cs-CZ" dirty="0">
                <a:solidFill>
                  <a:srgbClr val="000000"/>
                </a:solidFill>
              </a:rPr>
              <a:t>)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 err="1">
                <a:solidFill>
                  <a:srgbClr val="000000"/>
                </a:solidFill>
              </a:rPr>
              <a:t>subsynaptická</a:t>
            </a:r>
            <a:r>
              <a:rPr lang="cs-CZ" altLang="cs-CZ" dirty="0">
                <a:solidFill>
                  <a:srgbClr val="000000"/>
                </a:solidFill>
              </a:rPr>
              <a:t> membrána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Neuron vedoucí akční potenciál k synapsi –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b="1" dirty="0">
                <a:solidFill>
                  <a:srgbClr val="000000"/>
                </a:solidFill>
              </a:rPr>
              <a:t>presynaptický</a:t>
            </a:r>
            <a:r>
              <a:rPr lang="cs-CZ" altLang="cs-CZ" dirty="0">
                <a:solidFill>
                  <a:srgbClr val="000000"/>
                </a:solidFill>
              </a:rPr>
              <a:t> (na konci se zduřeninou, </a:t>
            </a:r>
            <a:r>
              <a:rPr lang="cs-CZ" altLang="cs-CZ" b="1" dirty="0">
                <a:solidFill>
                  <a:srgbClr val="000000"/>
                </a:solidFill>
              </a:rPr>
              <a:t>knoflíkem</a:t>
            </a:r>
            <a:r>
              <a:rPr lang="cs-CZ" altLang="cs-CZ" dirty="0">
                <a:solidFill>
                  <a:srgbClr val="000000"/>
                </a:solidFill>
              </a:rPr>
              <a:t>),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od synapse –</a:t>
            </a:r>
            <a:r>
              <a:rPr lang="cs-CZ" altLang="cs-CZ" b="1" dirty="0">
                <a:solidFill>
                  <a:srgbClr val="000000"/>
                </a:solidFill>
              </a:rPr>
              <a:t> postsynaptický.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Membrána pod knoflíkem: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subsynaptická</a:t>
            </a:r>
            <a:r>
              <a:rPr lang="cs-CZ" altLang="cs-CZ" dirty="0">
                <a:solidFill>
                  <a:srgbClr val="000000"/>
                </a:solidFill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vedle:</a:t>
            </a:r>
            <a:r>
              <a:rPr lang="cs-CZ" altLang="cs-CZ" b="1" dirty="0">
                <a:solidFill>
                  <a:srgbClr val="000000"/>
                </a:solidFill>
              </a:rPr>
              <a:t> postsynaptická</a:t>
            </a:r>
            <a:r>
              <a:rPr lang="cs-CZ" altLang="cs-CZ" dirty="0">
                <a:solidFill>
                  <a:srgbClr val="000000"/>
                </a:solidFill>
              </a:rPr>
              <a:t>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Signál se přenáší pomocí</a:t>
            </a:r>
            <a:r>
              <a:rPr lang="cs-CZ" altLang="cs-CZ" b="1" dirty="0">
                <a:solidFill>
                  <a:srgbClr val="000000"/>
                </a:solidFill>
              </a:rPr>
              <a:t> přenašeče</a:t>
            </a:r>
            <a:r>
              <a:rPr lang="cs-CZ" altLang="cs-CZ" dirty="0">
                <a:solidFill>
                  <a:srgbClr val="000000"/>
                </a:solidFill>
              </a:rPr>
              <a:t>,</a:t>
            </a:r>
            <a:r>
              <a:rPr lang="cs-CZ" altLang="cs-CZ" b="1" dirty="0">
                <a:solidFill>
                  <a:srgbClr val="000000"/>
                </a:solidFill>
              </a:rPr>
              <a:t> mediátoru</a:t>
            </a:r>
            <a:r>
              <a:rPr lang="cs-CZ" altLang="cs-CZ" dirty="0">
                <a:solidFill>
                  <a:srgbClr val="000000"/>
                </a:solidFill>
              </a:rPr>
              <a:t> (chemické látky) z váčků v knoflíku – váže se na reaktivní místa na </a:t>
            </a:r>
            <a:r>
              <a:rPr lang="cs-CZ" altLang="cs-CZ" dirty="0" err="1">
                <a:solidFill>
                  <a:srgbClr val="000000"/>
                </a:solidFill>
              </a:rPr>
              <a:t>subsynaptické</a:t>
            </a:r>
            <a:r>
              <a:rPr lang="cs-CZ" altLang="cs-CZ" dirty="0">
                <a:solidFill>
                  <a:srgbClr val="000000"/>
                </a:solidFill>
              </a:rPr>
              <a:t> membráně – vzbudí nový elektrický signál. </a:t>
            </a:r>
            <a:r>
              <a:rPr lang="cs-CZ" altLang="cs-CZ" dirty="0" err="1">
                <a:solidFill>
                  <a:srgbClr val="000000"/>
                </a:solidFill>
              </a:rPr>
              <a:t>Subsynaptická</a:t>
            </a:r>
            <a:r>
              <a:rPr lang="cs-CZ" altLang="cs-CZ" dirty="0">
                <a:solidFill>
                  <a:srgbClr val="000000"/>
                </a:solidFill>
              </a:rPr>
              <a:t> aktivita je ukončena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 a) chemickou přeměnou mediátoru na neúčinnou látku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 b) uvolněním přenašeče z reaktivních míst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 c) zpětnou reabsorpcí synaptickým knoflíkem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dirty="0">
              <a:solidFill>
                <a:srgbClr val="000000"/>
              </a:solidFill>
            </a:endParaRPr>
          </a:p>
        </p:txBody>
      </p:sp>
      <p:pic>
        <p:nvPicPr>
          <p:cNvPr id="20483" name="Picture 5" descr="synap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6"/>
          <a:stretch>
            <a:fillRect/>
          </a:stretch>
        </p:blipFill>
        <p:spPr bwMode="auto">
          <a:xfrm>
            <a:off x="8413065" y="-45986"/>
            <a:ext cx="3532916" cy="4669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6" descr="synap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01" r="53488" b="3477"/>
          <a:stretch>
            <a:fillRect/>
          </a:stretch>
        </p:blipFill>
        <p:spPr bwMode="auto">
          <a:xfrm>
            <a:off x="8697729" y="4674094"/>
            <a:ext cx="3248252" cy="182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426027" y="5412365"/>
            <a:ext cx="8382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70C0"/>
                </a:solidFill>
              </a:rPr>
              <a:t>Podle účinku na postsynaptické neurony: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– synapse</a:t>
            </a:r>
            <a:r>
              <a:rPr lang="cs-CZ" altLang="cs-CZ" b="1" dirty="0">
                <a:solidFill>
                  <a:srgbClr val="000000"/>
                </a:solidFill>
              </a:rPr>
              <a:t> budivé</a:t>
            </a:r>
            <a:r>
              <a:rPr lang="cs-CZ" altLang="cs-CZ" dirty="0">
                <a:solidFill>
                  <a:srgbClr val="000000"/>
                </a:solidFill>
              </a:rPr>
              <a:t> (excitační) – zvyšují pravděpodobnost dosažení prahové hodnoty membránového potenciálu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rgbClr val="000000"/>
                </a:solidFill>
              </a:rPr>
              <a:t>– s.</a:t>
            </a:r>
            <a:r>
              <a:rPr lang="cs-CZ" altLang="cs-CZ" b="1" dirty="0">
                <a:solidFill>
                  <a:srgbClr val="000000"/>
                </a:solidFill>
              </a:rPr>
              <a:t> tlumivé</a:t>
            </a:r>
            <a:r>
              <a:rPr lang="cs-CZ" altLang="cs-CZ" dirty="0">
                <a:solidFill>
                  <a:srgbClr val="000000"/>
                </a:solidFill>
              </a:rPr>
              <a:t> (inhibiční) – snižují pravděpodobnost vzniku akčního potenciálu</a:t>
            </a:r>
          </a:p>
        </p:txBody>
      </p:sp>
    </p:spTree>
    <p:extLst>
      <p:ext uri="{BB962C8B-B14F-4D97-AF65-F5344CB8AC3E}">
        <p14:creationId xmlns:p14="http://schemas.microsoft.com/office/powerpoint/2010/main" val="23613096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1361</Words>
  <Application>Microsoft Office PowerPoint</Application>
  <PresentationFormat>Širokoúhlá obrazovka</PresentationFormat>
  <Paragraphs>126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Alena Žákovská</cp:lastModifiedBy>
  <cp:revision>8</cp:revision>
  <dcterms:created xsi:type="dcterms:W3CDTF">2020-12-06T19:41:06Z</dcterms:created>
  <dcterms:modified xsi:type="dcterms:W3CDTF">2023-12-05T17:09:23Z</dcterms:modified>
</cp:coreProperties>
</file>