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62" r:id="rId5"/>
    <p:sldId id="264" r:id="rId6"/>
    <p:sldId id="263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9" r:id="rId15"/>
    <p:sldId id="257" r:id="rId16"/>
    <p:sldId id="260" r:id="rId17"/>
    <p:sldId id="261" r:id="rId18"/>
    <p:sldId id="265" r:id="rId19"/>
    <p:sldId id="266" r:id="rId20"/>
    <p:sldId id="267" r:id="rId21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246361-AB58-4661-A703-6288CE26F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A1BAC9F-5C5D-47F2-A921-304EB3FA5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A2F6A6B-0C16-43D8-9463-1FB0BCBC9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68CA-CF7B-43E6-9886-B3954BD90369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87125E-B9C0-4FE1-8E5E-BC14C624A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110D9B-D960-440B-B5AE-3BEC28A7E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FBF3-5E19-4C56-B681-BD55540199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1297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3B9A9C-23E0-4AF5-B0B9-87C96B10D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BD45554-2A1B-456F-B092-8BF84DEA0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DCB6B4-9D03-40F2-8B57-DB7ECB4DA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68CA-CF7B-43E6-9886-B3954BD90369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8D4F2D-BC8F-4BD6-8A80-B507D963E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955635-5EB6-4EE1-B36C-CABC2A854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FBF3-5E19-4C56-B681-BD55540199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FE4C23B-FD13-41C1-862B-FEBD808796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BA25992-3861-430D-828B-57D347456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90B903-01E8-458A-9A29-E1820427C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68CA-CF7B-43E6-9886-B3954BD90369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7B01F8-1B10-45D5-AE38-ACC7E099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3464DF-BA69-48AD-A56C-58611A235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FBF3-5E19-4C56-B681-BD55540199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727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F71A-C585-4835-BEDF-3AA6A70F48AE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8CB2-B6A4-4A87-BEEF-F7ED1DEB44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9671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F71A-C585-4835-BEDF-3AA6A70F48AE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8CB2-B6A4-4A87-BEEF-F7ED1DEB44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9316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F71A-C585-4835-BEDF-3AA6A70F48AE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8CB2-B6A4-4A87-BEEF-F7ED1DEB44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00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F71A-C585-4835-BEDF-3AA6A70F48AE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8CB2-B6A4-4A87-BEEF-F7ED1DEB44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918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F71A-C585-4835-BEDF-3AA6A70F48AE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8CB2-B6A4-4A87-BEEF-F7ED1DEB44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7335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F71A-C585-4835-BEDF-3AA6A70F48AE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8CB2-B6A4-4A87-BEEF-F7ED1DEB44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271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F71A-C585-4835-BEDF-3AA6A70F48AE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8CB2-B6A4-4A87-BEEF-F7ED1DEB44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2251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F71A-C585-4835-BEDF-3AA6A70F48AE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8CB2-B6A4-4A87-BEEF-F7ED1DEB44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310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53D56C-DFEF-47B8-86CB-DEACF6D05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810D65-DB79-42B7-B5E7-BAE9849B3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A15E72-B6D4-45FD-B57F-E17BA24C1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68CA-CF7B-43E6-9886-B3954BD90369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8808D2-0ADD-4B02-9E43-06BC264E6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8A3EF0-60EB-43BF-84BC-A299D169E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FBF3-5E19-4C56-B681-BD55540199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9139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F71A-C585-4835-BEDF-3AA6A70F48AE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8CB2-B6A4-4A87-BEEF-F7ED1DEB44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707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F71A-C585-4835-BEDF-3AA6A70F48AE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8CB2-B6A4-4A87-BEEF-F7ED1DEB44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537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F71A-C585-4835-BEDF-3AA6A70F48AE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78CB2-B6A4-4A87-BEEF-F7ED1DEB44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022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2E8254-9C3B-4FDF-B84D-37CBFAC20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CB3FF3C-B97A-432D-A6EE-7DAA23E74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3CEE63-7451-4A85-A28D-3C84F741B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68CA-CF7B-43E6-9886-B3954BD90369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DE293A-CFFC-4CF9-BF55-596302032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50E340-3D97-45E8-979B-E9A903E5D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FBF3-5E19-4C56-B681-BD55540199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604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6DFC57-15D3-459F-B524-4DB315D75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69B98A-5768-4F13-9275-0D377BD6A3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B401077-BB93-430B-9981-C6A18307B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DE017F3-67F3-4D7E-80CC-477BB9F6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68CA-CF7B-43E6-9886-B3954BD90369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D03B6EB-14E2-4D13-9B8C-7BBF56D76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AC10D20-B2C2-43B3-B130-18E02666C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FBF3-5E19-4C56-B681-BD55540199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0289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37E7FD-F076-49D6-A0B7-426BA4CF1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38560F-3CD1-4444-8206-0744F43D1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F8745F4-BBFA-414D-A545-1B13D8DED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AE99FB1-D6AC-4AA5-8421-094BE9A2FE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4A1752D-D824-4933-9DC4-3008CAE851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D47DAE3-13D6-4F77-90A6-FF5B39F4E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68CA-CF7B-43E6-9886-B3954BD90369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5DB3811-F9BA-442B-B45E-1F07DF307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005354F-B76E-4F64-AB75-C32378D3C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FBF3-5E19-4C56-B681-BD55540199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74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7D2AAF-148F-4B24-B451-15F7E1DAF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63E2581-38D7-4122-B82A-36F44353B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68CA-CF7B-43E6-9886-B3954BD90369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EA8B234-D502-47A3-88A9-ECBEB30D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41EFCEF-A1DA-4A2C-B053-B3C2789DC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FBF3-5E19-4C56-B681-BD55540199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713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E40137B-C13D-4B8C-A1C7-9C16A035D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68CA-CF7B-43E6-9886-B3954BD90369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31E695B-BECD-49F7-8850-4A1FFEC0F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D2E1715-FDA6-463D-A1C3-61E7F4A58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FBF3-5E19-4C56-B681-BD55540199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3374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418400-4BD9-44DA-BF2F-94DD3BEC2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DE4F9F-DCCA-468A-AF6C-BF0859C4F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F7A056D-A5DF-4EDE-A86A-596A22451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7A8B012-C164-4C95-BF3B-E6B14597E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68CA-CF7B-43E6-9886-B3954BD90369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002FC27-4CFD-494A-A4EB-1EFFC1464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307C5E7-5789-483C-835E-D55721C5A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FBF3-5E19-4C56-B681-BD55540199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598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137B12-2367-4B36-AE3D-25BFB07AF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6F87D44-85B6-402C-BCB8-849691C55B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F7C2EDE-DB8B-4394-9169-2E6A58315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3CDAFE7-4CE9-4CD6-80E7-32255C44F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68CA-CF7B-43E6-9886-B3954BD90369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FFE3FC9-C2B3-4136-BBBB-9E2B016B3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F9E85DF-87AC-402C-9A2C-4DC1F18B0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DFBF3-5E19-4C56-B681-BD55540199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535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66048BA-8FDA-4689-8769-6627EADCF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FCE3D58-3EBE-4ECA-A38C-92EAED1D5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4616E9-5F3C-4365-BFC3-BF02B5D919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C68CA-CF7B-43E6-9886-B3954BD90369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16DF94-7324-487D-AE9C-BFEDC04E74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549F68-F776-4456-B7ED-BCDB655BC4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DFBF3-5E19-4C56-B681-BD55540199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99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FF71A-C585-4835-BEDF-3AA6A70F48AE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78CB2-B6A4-4A87-BEEF-F7ED1DEB44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886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mamaslegacycookbooks.com/poached-salmon/" TargetMode="External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pngimg.com/download/72867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-sa/3.0/" TargetMode="External"/><Relationship Id="rId9" Type="http://schemas.openxmlformats.org/officeDocument/2006/relationships/hyperlink" Target="https://www.freepngimg.com/png/1323-carrot-png-imag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n.wikiwijs.nl/76152/Vitamine_D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freeimageslive.co.uk/free_stock_image/sunshine-above-tikaljpg" TargetMode="External"/><Relationship Id="rId5" Type="http://schemas.openxmlformats.org/officeDocument/2006/relationships/image" Target="../media/image6.JPG"/><Relationship Id="rId4" Type="http://schemas.openxmlformats.org/officeDocument/2006/relationships/hyperlink" Target="https://creativecommons.org/licenses/by/3.0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hyperlink" Target="https://www.flickr.com/photos/30478819@N08/40947033142/" TargetMode="External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pngimg.com/download/72867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3.0/" TargetMode="External"/><Relationship Id="rId9" Type="http://schemas.openxmlformats.org/officeDocument/2006/relationships/hyperlink" Target="https://www.flickr.com/photos/sweetbeetandgreenbean/6839832313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hyperlink" Target="https://www.flickr.com/photos/interplast/253420714" TargetMode="External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flickr.com/photos/30478819@N08/40947033142/" TargetMode="External"/><Relationship Id="rId11" Type="http://schemas.openxmlformats.org/officeDocument/2006/relationships/hyperlink" Target="http://ifitshipitshere.blogspot.com/2013/05/an-experience-to-savor-create-and-name.html" TargetMode="External"/><Relationship Id="rId5" Type="http://schemas.openxmlformats.org/officeDocument/2006/relationships/image" Target="../media/image7.jpg"/><Relationship Id="rId10" Type="http://schemas.openxmlformats.org/officeDocument/2006/relationships/image" Target="../media/image11.jpg"/><Relationship Id="rId4" Type="http://schemas.openxmlformats.org/officeDocument/2006/relationships/hyperlink" Target="https://creativecommons.org/licenses/by-nc-nd/3.0/" TargetMode="External"/><Relationship Id="rId9" Type="http://schemas.openxmlformats.org/officeDocument/2006/relationships/hyperlink" Target="http://syrianfoodie.blogspot.com/2009/09/one-hundred-and-one-mezze-9-chicken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E252F1-1034-42BB-BFBE-5CBD4CDB50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Vitamíny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E18D46B-2DEF-405D-96FE-A62C2D06E6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449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FD21A0-5FA8-4092-82EB-108F9C1D5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Vitamin 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474206-F781-456B-BC8B-9681DADF4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287915"/>
            <a:ext cx="5181600" cy="1889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Deficit</a:t>
            </a:r>
          </a:p>
          <a:p>
            <a:r>
              <a:rPr lang="cs-CZ" dirty="0"/>
              <a:t>Krvácivá nemoc novorozenců</a:t>
            </a:r>
          </a:p>
          <a:p>
            <a:r>
              <a:rPr lang="cs-CZ" dirty="0"/>
              <a:t>U zdravých dospělců se nevyskytuje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AB024DB-0C91-4B69-888B-7A6666459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4287915"/>
            <a:ext cx="5181600" cy="1889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Nadbytek</a:t>
            </a:r>
          </a:p>
          <a:p>
            <a:r>
              <a:rPr lang="cs-CZ" dirty="0"/>
              <a:t>Není toxický ani ve vysokých dávkách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12D35BB-E93D-4E62-920D-A8DFBBD6757A}"/>
              </a:ext>
            </a:extLst>
          </p:cNvPr>
          <p:cNvSpPr txBox="1"/>
          <p:nvPr/>
        </p:nvSpPr>
        <p:spPr>
          <a:xfrm>
            <a:off x="838200" y="1526561"/>
            <a:ext cx="101701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Kolektivní název pro sloučeniny derivované z 2-metyl-1,4-naftochinonu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Funkce: Vazba vápníku koagulačními faktory, syntéza protisrážlivých proteinů C a 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Zdroj: Zelenina, mléko, maso, vejce, obiloviny, ovoce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B9F6803E-7EEE-424D-AC45-72DB76C01515}"/>
              </a:ext>
            </a:extLst>
          </p:cNvPr>
          <p:cNvCxnSpPr>
            <a:cxnSpLocks/>
          </p:cNvCxnSpPr>
          <p:nvPr/>
        </p:nvCxnSpPr>
        <p:spPr>
          <a:xfrm flipH="1">
            <a:off x="541539" y="1388199"/>
            <a:ext cx="10812261" cy="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Pravoúhlý trojúhelník 6">
            <a:extLst>
              <a:ext uri="{FF2B5EF4-FFF2-40B4-BE49-F238E27FC236}">
                <a16:creationId xmlns:a16="http://schemas.microsoft.com/office/drawing/2014/main" id="{FEACD72C-AC25-448D-B639-6B1FC5B4F603}"/>
              </a:ext>
            </a:extLst>
          </p:cNvPr>
          <p:cNvSpPr/>
          <p:nvPr/>
        </p:nvSpPr>
        <p:spPr>
          <a:xfrm flipV="1">
            <a:off x="120511" y="120511"/>
            <a:ext cx="554192" cy="554192"/>
          </a:xfrm>
          <a:prstGeom prst="rtTriangl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Pravoúhlý trojúhelník 8">
            <a:extLst>
              <a:ext uri="{FF2B5EF4-FFF2-40B4-BE49-F238E27FC236}">
                <a16:creationId xmlns:a16="http://schemas.microsoft.com/office/drawing/2014/main" id="{67B786B6-4026-43DC-AB80-62B6DBC28C73}"/>
              </a:ext>
            </a:extLst>
          </p:cNvPr>
          <p:cNvSpPr/>
          <p:nvPr/>
        </p:nvSpPr>
        <p:spPr>
          <a:xfrm flipH="1">
            <a:off x="10910656" y="5584061"/>
            <a:ext cx="1118579" cy="1118579"/>
          </a:xfrm>
          <a:prstGeom prst="rtTriangl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8514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FD21A0-5FA8-4092-82EB-108F9C1D5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Skupina vitaminů 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474206-F781-456B-BC8B-9681DADF4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287915"/>
            <a:ext cx="5181600" cy="22049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Deficit</a:t>
            </a:r>
          </a:p>
          <a:p>
            <a:r>
              <a:rPr lang="cs-CZ" dirty="0"/>
              <a:t>B1 – beri-beri (nervové a srdeční poruchy)</a:t>
            </a:r>
          </a:p>
          <a:p>
            <a:r>
              <a:rPr lang="cs-CZ" dirty="0"/>
              <a:t>B3 – pelagra (</a:t>
            </a:r>
            <a:r>
              <a:rPr lang="cs-CZ" b="0" i="0" dirty="0">
                <a:solidFill>
                  <a:srgbClr val="212529"/>
                </a:solidFill>
                <a:effectLst/>
                <a:latin typeface="-apple-system"/>
              </a:rPr>
              <a:t>dermatitis, </a:t>
            </a:r>
            <a:r>
              <a:rPr lang="cs-CZ" b="0" i="0" dirty="0" err="1">
                <a:solidFill>
                  <a:srgbClr val="212529"/>
                </a:solidFill>
                <a:effectLst/>
                <a:latin typeface="-apple-system"/>
              </a:rPr>
              <a:t>diarrhoea</a:t>
            </a:r>
            <a:r>
              <a:rPr lang="cs-CZ" b="0" i="0" dirty="0">
                <a:solidFill>
                  <a:srgbClr val="212529"/>
                </a:solidFill>
                <a:effectLst/>
                <a:latin typeface="-apple-system"/>
              </a:rPr>
              <a:t>, demence)</a:t>
            </a:r>
          </a:p>
          <a:p>
            <a:r>
              <a:rPr lang="cs-CZ" dirty="0">
                <a:solidFill>
                  <a:srgbClr val="212529"/>
                </a:solidFill>
                <a:latin typeface="-apple-system"/>
              </a:rPr>
              <a:t>B12 – anémie, neurologické příznaky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AB024DB-0C91-4B69-888B-7A6666459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4287915"/>
            <a:ext cx="5181600" cy="18890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Nadbytek</a:t>
            </a:r>
          </a:p>
          <a:p>
            <a:r>
              <a:rPr lang="cs-CZ" dirty="0"/>
              <a:t>B3 - Poškození jaterních buněk</a:t>
            </a:r>
          </a:p>
          <a:p>
            <a:r>
              <a:rPr lang="cs-CZ" dirty="0"/>
              <a:t>Případný nadbytek se vylučuje v moči</a:t>
            </a: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12D35BB-E93D-4E62-920D-A8DFBBD6757A}"/>
              </a:ext>
            </a:extLst>
          </p:cNvPr>
          <p:cNvSpPr txBox="1"/>
          <p:nvPr/>
        </p:nvSpPr>
        <p:spPr>
          <a:xfrm>
            <a:off x="838200" y="1526561"/>
            <a:ext cx="101701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/>
              <a:t>Thiamin</a:t>
            </a:r>
            <a:r>
              <a:rPr lang="cs-CZ" sz="2800" dirty="0"/>
              <a:t>, riboflavin, niacin, kyselina pantothenová, pyridoxin, biotin, kyselina listová, kobalamin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Funkce: metabolismus glukózy, energetické zásobení nervových a svalových buněk, oxidační metabolismus, tvorba nukleových kyselin, syntéza DNA, buněčné dělení, </a:t>
            </a:r>
            <a:r>
              <a:rPr lang="cs-CZ" sz="2800" dirty="0" err="1"/>
              <a:t>mitoza</a:t>
            </a:r>
            <a:r>
              <a:rPr lang="cs-CZ" sz="2800" dirty="0"/>
              <a:t>, krvetvorba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Zdroj: Maso, mléko, vejce, kvasnice – B12 pouze živočišný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9EB43860-D11A-422C-95A4-08E12678321C}"/>
              </a:ext>
            </a:extLst>
          </p:cNvPr>
          <p:cNvCxnSpPr>
            <a:cxnSpLocks/>
          </p:cNvCxnSpPr>
          <p:nvPr/>
        </p:nvCxnSpPr>
        <p:spPr>
          <a:xfrm flipH="1">
            <a:off x="541539" y="1388199"/>
            <a:ext cx="10812261" cy="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Pravoúhlý trojúhelník 6">
            <a:extLst>
              <a:ext uri="{FF2B5EF4-FFF2-40B4-BE49-F238E27FC236}">
                <a16:creationId xmlns:a16="http://schemas.microsoft.com/office/drawing/2014/main" id="{E9A4B42A-3EEC-4125-AC3B-3D1547EF0F96}"/>
              </a:ext>
            </a:extLst>
          </p:cNvPr>
          <p:cNvSpPr/>
          <p:nvPr/>
        </p:nvSpPr>
        <p:spPr>
          <a:xfrm flipV="1">
            <a:off x="120511" y="120511"/>
            <a:ext cx="554192" cy="554192"/>
          </a:xfrm>
          <a:prstGeom prst="rtTriangl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Pravoúhlý trojúhelník 8">
            <a:extLst>
              <a:ext uri="{FF2B5EF4-FFF2-40B4-BE49-F238E27FC236}">
                <a16:creationId xmlns:a16="http://schemas.microsoft.com/office/drawing/2014/main" id="{EF19E4CA-4E55-4D2E-83E7-C012F9099B31}"/>
              </a:ext>
            </a:extLst>
          </p:cNvPr>
          <p:cNvSpPr/>
          <p:nvPr/>
        </p:nvSpPr>
        <p:spPr>
          <a:xfrm flipH="1">
            <a:off x="10910656" y="5584061"/>
            <a:ext cx="1118579" cy="1118579"/>
          </a:xfrm>
          <a:prstGeom prst="rtTriangl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545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FD21A0-5FA8-4092-82EB-108F9C1D5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Vitamin 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474206-F781-456B-BC8B-9681DADF4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287915"/>
            <a:ext cx="5181600" cy="1889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Deficit</a:t>
            </a:r>
          </a:p>
          <a:p>
            <a:r>
              <a:rPr lang="cs-CZ" dirty="0"/>
              <a:t>Kurděje (otoky a krvácení dásní, zhoršené hojení ran, anémie)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AB024DB-0C91-4B69-888B-7A6666459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4287915"/>
            <a:ext cx="5181600" cy="1889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Nadbytek</a:t>
            </a:r>
          </a:p>
          <a:p>
            <a:r>
              <a:rPr lang="cs-CZ" dirty="0"/>
              <a:t>Vyloučen v moči – pálení při močení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12D35BB-E93D-4E62-920D-A8DFBBD6757A}"/>
              </a:ext>
            </a:extLst>
          </p:cNvPr>
          <p:cNvSpPr txBox="1"/>
          <p:nvPr/>
        </p:nvSpPr>
        <p:spPr>
          <a:xfrm>
            <a:off x="838200" y="1526561"/>
            <a:ext cx="101701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Kyselina L-askorbová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Funkce: Antioxidant, podpora imunity, reabsorpce železa, zvýšení aktivity </a:t>
            </a:r>
            <a:r>
              <a:rPr lang="cs-CZ" sz="2800" dirty="0" err="1"/>
              <a:t>mikrosomálních</a:t>
            </a:r>
            <a:r>
              <a:rPr lang="cs-CZ" sz="2800" dirty="0"/>
              <a:t> enzymů, detoxikace cizorodých látek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Zdroj: Ovoce, zelenina, játra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0389E715-034C-4DA9-82E7-D06A22570202}"/>
              </a:ext>
            </a:extLst>
          </p:cNvPr>
          <p:cNvCxnSpPr>
            <a:cxnSpLocks/>
          </p:cNvCxnSpPr>
          <p:nvPr/>
        </p:nvCxnSpPr>
        <p:spPr>
          <a:xfrm flipH="1">
            <a:off x="541539" y="1388199"/>
            <a:ext cx="10812261" cy="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Pravoúhlý trojúhelník 6">
            <a:extLst>
              <a:ext uri="{FF2B5EF4-FFF2-40B4-BE49-F238E27FC236}">
                <a16:creationId xmlns:a16="http://schemas.microsoft.com/office/drawing/2014/main" id="{86B1AC3E-71AE-426F-9610-AB9EB7141037}"/>
              </a:ext>
            </a:extLst>
          </p:cNvPr>
          <p:cNvSpPr/>
          <p:nvPr/>
        </p:nvSpPr>
        <p:spPr>
          <a:xfrm flipV="1">
            <a:off x="120511" y="120511"/>
            <a:ext cx="554192" cy="554192"/>
          </a:xfrm>
          <a:prstGeom prst="rtTriangl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Pravoúhlý trojúhelník 8">
            <a:extLst>
              <a:ext uri="{FF2B5EF4-FFF2-40B4-BE49-F238E27FC236}">
                <a16:creationId xmlns:a16="http://schemas.microsoft.com/office/drawing/2014/main" id="{9E7BBB85-5F23-4864-8CCB-0FD021CA359B}"/>
              </a:ext>
            </a:extLst>
          </p:cNvPr>
          <p:cNvSpPr/>
          <p:nvPr/>
        </p:nvSpPr>
        <p:spPr>
          <a:xfrm flipH="1">
            <a:off x="10910656" y="5584061"/>
            <a:ext cx="1118579" cy="1118579"/>
          </a:xfrm>
          <a:prstGeom prst="rtTriangl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934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9B25CF-0414-4F8F-8DF0-C87E28307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denní dávka vitaminů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471A4BBD-A96F-4165-97C9-EA386F3C9240}"/>
              </a:ext>
            </a:extLst>
          </p:cNvPr>
          <p:cNvGraphicFramePr>
            <a:graphicFrameLocks noGrp="1"/>
          </p:cNvGraphicFramePr>
          <p:nvPr/>
        </p:nvGraphicFramePr>
        <p:xfrm>
          <a:off x="1136341" y="1615736"/>
          <a:ext cx="9738805" cy="4793944"/>
        </p:xfrm>
        <a:graphic>
          <a:graphicData uri="http://schemas.openxmlformats.org/drawingml/2006/table">
            <a:tbl>
              <a:tblPr firstRow="1" firstCol="1">
                <a:tableStyleId>{7DF18680-E054-41AD-8BC1-D1AEF772440D}</a:tableStyleId>
              </a:tblPr>
              <a:tblGrid>
                <a:gridCol w="1821064">
                  <a:extLst>
                    <a:ext uri="{9D8B030D-6E8A-4147-A177-3AD203B41FA5}">
                      <a16:colId xmlns:a16="http://schemas.microsoft.com/office/drawing/2014/main" val="1350578292"/>
                    </a:ext>
                  </a:extLst>
                </a:gridCol>
                <a:gridCol w="2476331">
                  <a:extLst>
                    <a:ext uri="{9D8B030D-6E8A-4147-A177-3AD203B41FA5}">
                      <a16:colId xmlns:a16="http://schemas.microsoft.com/office/drawing/2014/main" val="3182332236"/>
                    </a:ext>
                  </a:extLst>
                </a:gridCol>
                <a:gridCol w="2411164">
                  <a:extLst>
                    <a:ext uri="{9D8B030D-6E8A-4147-A177-3AD203B41FA5}">
                      <a16:colId xmlns:a16="http://schemas.microsoft.com/office/drawing/2014/main" val="2642507150"/>
                    </a:ext>
                  </a:extLst>
                </a:gridCol>
                <a:gridCol w="3030246">
                  <a:extLst>
                    <a:ext uri="{9D8B030D-6E8A-4147-A177-3AD203B41FA5}">
                      <a16:colId xmlns:a16="http://schemas.microsoft.com/office/drawing/2014/main" val="982861289"/>
                    </a:ext>
                  </a:extLst>
                </a:gridCol>
              </a:tblGrid>
              <a:tr h="381684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 Vitamin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 DDD pro ženy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 DDD pro muže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 Maximální dávka 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54454395"/>
                  </a:ext>
                </a:extLst>
              </a:tr>
              <a:tr h="36641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 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 700 µg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 900 µg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 3000 µg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79504136"/>
                  </a:ext>
                </a:extLst>
              </a:tr>
              <a:tr h="36641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 D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 15 µg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 20 µg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 100 µg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60715720"/>
                  </a:ext>
                </a:extLst>
              </a:tr>
              <a:tr h="36641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 E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 15 mg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 15 mg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 1000 mg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73936108"/>
                  </a:ext>
                </a:extLst>
              </a:tr>
              <a:tr h="36641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 K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 90 µg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 120 µg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 není stanovena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04164113"/>
                  </a:ext>
                </a:extLst>
              </a:tr>
              <a:tr h="36641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 B1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 1,1 mg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 1,2 mg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 není stanovena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29772137"/>
                  </a:ext>
                </a:extLst>
              </a:tr>
              <a:tr h="36641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 B2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 1,1 mg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 1,3 mg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 není stanovena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68961286"/>
                  </a:ext>
                </a:extLst>
              </a:tr>
              <a:tr h="36641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 B3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 14 mg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 16 mg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 35 mg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82871967"/>
                  </a:ext>
                </a:extLst>
              </a:tr>
              <a:tr h="36641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 B5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 5 mg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 5 mg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 není stanovena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11010132"/>
                  </a:ext>
                </a:extLst>
              </a:tr>
              <a:tr h="36641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 B6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 1,3 mg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 1,3 mg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 100 mg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23489030"/>
                  </a:ext>
                </a:extLst>
              </a:tr>
              <a:tr h="36641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 B7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 30 µg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 30 µg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 není stanovena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13218075"/>
                  </a:ext>
                </a:extLst>
              </a:tr>
              <a:tr h="36641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 B9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 400 µg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 400 µg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 1000 µg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68910269"/>
                  </a:ext>
                </a:extLst>
              </a:tr>
              <a:tr h="381684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 B12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 2,4 µg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 2,4 µg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 není stanovena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89053282"/>
                  </a:ext>
                </a:extLst>
              </a:tr>
            </a:tbl>
          </a:graphicData>
        </a:graphic>
      </p:graphicFrame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44287548-72B5-4333-B29A-E7C8F2D5D733}"/>
              </a:ext>
            </a:extLst>
          </p:cNvPr>
          <p:cNvCxnSpPr>
            <a:cxnSpLocks/>
          </p:cNvCxnSpPr>
          <p:nvPr/>
        </p:nvCxnSpPr>
        <p:spPr>
          <a:xfrm flipH="1">
            <a:off x="541539" y="1388199"/>
            <a:ext cx="10812261" cy="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Pravoúhlý trojúhelník 6">
            <a:extLst>
              <a:ext uri="{FF2B5EF4-FFF2-40B4-BE49-F238E27FC236}">
                <a16:creationId xmlns:a16="http://schemas.microsoft.com/office/drawing/2014/main" id="{FB433BA6-A15E-4ECD-80B3-A763A6DC4F51}"/>
              </a:ext>
            </a:extLst>
          </p:cNvPr>
          <p:cNvSpPr/>
          <p:nvPr/>
        </p:nvSpPr>
        <p:spPr>
          <a:xfrm flipV="1">
            <a:off x="120511" y="120511"/>
            <a:ext cx="554192" cy="554192"/>
          </a:xfrm>
          <a:prstGeom prst="rtTriangl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Pravoúhlý trojúhelník 8">
            <a:extLst>
              <a:ext uri="{FF2B5EF4-FFF2-40B4-BE49-F238E27FC236}">
                <a16:creationId xmlns:a16="http://schemas.microsoft.com/office/drawing/2014/main" id="{58019411-6B85-4605-8534-0D8425E73AA0}"/>
              </a:ext>
            </a:extLst>
          </p:cNvPr>
          <p:cNvSpPr/>
          <p:nvPr/>
        </p:nvSpPr>
        <p:spPr>
          <a:xfrm flipH="1">
            <a:off x="10910656" y="5584061"/>
            <a:ext cx="1118579" cy="1118579"/>
          </a:xfrm>
          <a:prstGeom prst="rtTriangl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4250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485A43-8EB6-4D27-ADDE-FC399D15C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Charakteristika vitaminů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FF8509-F7BE-4743-B190-03A92F3D2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5000"/>
              </a:lnSpc>
            </a:pPr>
            <a:r>
              <a:rPr lang="cs-CZ" sz="1800" dirty="0">
                <a:effectLst/>
                <a:ea typeface="Calibri" panose="020F0502020204030204" pitchFamily="34" charset="0"/>
              </a:rPr>
              <a:t>organické nízkomolekulární sloučeniny</a:t>
            </a:r>
          </a:p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cs-CZ" sz="1800" dirty="0">
                <a:effectLst/>
                <a:ea typeface="Calibri" panose="020F0502020204030204" pitchFamily="34" charset="0"/>
              </a:rPr>
              <a:t>funkce biokatalyzátorů: látková přeměna, regulace metabolismu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1715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F25720-F1B4-4442-97D8-FDA959731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Vitamin 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A9E9B88-88BB-40F0-B32E-152017B050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64163" y="2812289"/>
            <a:ext cx="2826965" cy="1892300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80D358E-4ACF-4D84-ABA7-9A91FCA3A140}"/>
              </a:ext>
            </a:extLst>
          </p:cNvPr>
          <p:cNvSpPr txBox="1"/>
          <p:nvPr/>
        </p:nvSpPr>
        <p:spPr>
          <a:xfrm>
            <a:off x="1164163" y="4808157"/>
            <a:ext cx="4634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hlinkClick r:id="rId3" tooltip="http://mamaslegacycookbooks.com/poached-salmon/"/>
              </a:rPr>
              <a:t>Tato fotka</a:t>
            </a:r>
            <a:r>
              <a:rPr lang="cs-CZ" sz="900" dirty="0"/>
              <a:t> od autora Neznámý autor s licencí </a:t>
            </a:r>
            <a:r>
              <a:rPr lang="cs-CZ" sz="900" dirty="0">
                <a:hlinkClick r:id="rId4" tooltip="https://creativecommons.org/licenses/by-sa/3.0/"/>
              </a:rPr>
              <a:t>CC BY-SA</a:t>
            </a:r>
            <a:endParaRPr lang="cs-CZ" sz="9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BBB334A-05D5-4108-B42E-C46C54ECE4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547384" y="2530656"/>
            <a:ext cx="2341041" cy="194310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AD17C062-3540-4602-822F-2091F53C6F95}"/>
              </a:ext>
            </a:extLst>
          </p:cNvPr>
          <p:cNvSpPr txBox="1"/>
          <p:nvPr/>
        </p:nvSpPr>
        <p:spPr>
          <a:xfrm>
            <a:off x="8547384" y="4639186"/>
            <a:ext cx="213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6" tooltip="http://pngimg.com/download/72867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7" tooltip="https://creativecommons.org/licenses/by-nc/3.0/"/>
              </a:rPr>
              <a:t>CC BY-NC</a:t>
            </a:r>
            <a:endParaRPr lang="cs-CZ" sz="90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C707E49F-CE99-4010-956E-BD6C4C77DD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776740" y="2549810"/>
            <a:ext cx="2638521" cy="2958996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3014BBC9-0356-4B2B-A150-E711D3C46619}"/>
              </a:ext>
            </a:extLst>
          </p:cNvPr>
          <p:cNvSpPr txBox="1"/>
          <p:nvPr/>
        </p:nvSpPr>
        <p:spPr>
          <a:xfrm>
            <a:off x="4776740" y="5659386"/>
            <a:ext cx="263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9" tooltip="https://www.freepngimg.com/png/1323-carrot-png-image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7" tooltip="https://creativecommons.org/licenses/by-nc/3.0/"/>
              </a:rPr>
              <a:t>CC BY-NC</a:t>
            </a:r>
            <a:endParaRPr lang="cs-CZ" sz="900"/>
          </a:p>
        </p:txBody>
      </p:sp>
    </p:spTree>
    <p:extLst>
      <p:ext uri="{BB962C8B-B14F-4D97-AF65-F5344CB8AC3E}">
        <p14:creationId xmlns:p14="http://schemas.microsoft.com/office/powerpoint/2010/main" val="975662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BC8C0A-42AD-4A52-B355-1397BE9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Vitamin D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51B9E31-5F75-49E2-9B9B-1F62E5B91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33658" y="2468475"/>
            <a:ext cx="2592159" cy="3101975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7AB3F90-DB1E-4DB9-B769-A3646C0E44DA}"/>
              </a:ext>
            </a:extLst>
          </p:cNvPr>
          <p:cNvSpPr txBox="1"/>
          <p:nvPr/>
        </p:nvSpPr>
        <p:spPr>
          <a:xfrm>
            <a:off x="7633658" y="5570450"/>
            <a:ext cx="2592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hlinkClick r:id="rId3" tooltip="https://maken.wikiwijs.nl/76152/Vitamine_D"/>
              </a:rPr>
              <a:t>Tato fotka</a:t>
            </a:r>
            <a:r>
              <a:rPr lang="cs-CZ" sz="900" dirty="0"/>
              <a:t> od autora Neznámý autor s licencí </a:t>
            </a:r>
            <a:r>
              <a:rPr lang="cs-CZ" sz="900" dirty="0">
                <a:hlinkClick r:id="rId4" tooltip="https://creativecommons.org/licenses/by/3.0/"/>
              </a:rPr>
              <a:t>CC BY</a:t>
            </a:r>
            <a:endParaRPr lang="cs-CZ" sz="900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0B7D5288-C3DD-4305-9208-45D2E94A0C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819275" y="2450743"/>
            <a:ext cx="4714875" cy="2822376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2DA4E8E0-5504-4F04-9D12-1A7671270A4D}"/>
              </a:ext>
            </a:extLst>
          </p:cNvPr>
          <p:cNvSpPr txBox="1"/>
          <p:nvPr/>
        </p:nvSpPr>
        <p:spPr>
          <a:xfrm>
            <a:off x="1857710" y="5273119"/>
            <a:ext cx="42382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hlinkClick r:id="rId6" tooltip="https://www.freeimageslive.co.uk/free_stock_image/sunshine-above-tikaljpg"/>
              </a:rPr>
              <a:t>Tato fotka</a:t>
            </a:r>
            <a:r>
              <a:rPr lang="cs-CZ" sz="900" dirty="0"/>
              <a:t> od autora Neznámý autor s licencí </a:t>
            </a:r>
            <a:r>
              <a:rPr lang="cs-CZ" sz="900" dirty="0">
                <a:hlinkClick r:id="rId4" tooltip="https://creativecommons.org/licenses/by/3.0/"/>
              </a:rPr>
              <a:t>CC BY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2657167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16AD0E-8ECC-4774-A9C9-E7FF10546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Vitamin 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CB6D4C-1C69-4209-812E-EFAFCF479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1800" dirty="0"/>
              <a:t>Nedostatek je spojován s: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400" dirty="0"/>
              <a:t>oxidačním stresem vedoucím k poškození buněk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400" dirty="0"/>
              <a:t>poruchami rovnováhy a koordinace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400" dirty="0"/>
              <a:t>svalovou slabostí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400" dirty="0"/>
              <a:t>poruchami vidění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5040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043C29-FB9E-48A3-8ACE-7B6A50131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Vitamin 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E221E7-4320-4ADB-9323-47ACD2E1D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effectLst/>
                <a:ea typeface="Calibri" panose="020F0502020204030204" pitchFamily="34" charset="0"/>
              </a:rPr>
              <a:t>podstatnou část si tělo dokáže vyrobit samo pomocí symbiotických bakterií ve střevech, které ho zde syntetizují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E83C2D0-C85A-4B74-A46B-CEFB30D68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38225" y="3618209"/>
            <a:ext cx="3257550" cy="217276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0F80D73-47D5-4ECA-B892-2C30516B6048}"/>
              </a:ext>
            </a:extLst>
          </p:cNvPr>
          <p:cNvSpPr txBox="1"/>
          <p:nvPr/>
        </p:nvSpPr>
        <p:spPr>
          <a:xfrm>
            <a:off x="1038225" y="5962149"/>
            <a:ext cx="32575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3" tooltip="https://www.flickr.com/photos/30478819@N08/40947033142/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4" tooltip="https://creativecommons.org/licenses/by/3.0/"/>
              </a:rPr>
              <a:t>CC BY</a:t>
            </a:r>
            <a:endParaRPr lang="cs-CZ" sz="90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8107656-4457-4E2B-9011-A45435EA24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925479" y="3618209"/>
            <a:ext cx="2341041" cy="19431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5FB0A97-FB57-4AE9-B57C-657FAB187AB9}"/>
              </a:ext>
            </a:extLst>
          </p:cNvPr>
          <p:cNvSpPr txBox="1"/>
          <p:nvPr/>
        </p:nvSpPr>
        <p:spPr>
          <a:xfrm>
            <a:off x="4925479" y="5726739"/>
            <a:ext cx="213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6" tooltip="http://pngimg.com/download/72867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7" tooltip="https://creativecommons.org/licenses/by-nc/3.0/"/>
              </a:rPr>
              <a:t>CC BY-NC</a:t>
            </a:r>
            <a:endParaRPr lang="cs-CZ" sz="90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2F5E54D-3A2D-473D-9C6F-2DD5B2F24D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107636" y="3288256"/>
            <a:ext cx="3200400" cy="2502713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65D543F0-68AD-45FC-AF40-02DFC4947E96}"/>
              </a:ext>
            </a:extLst>
          </p:cNvPr>
          <p:cNvSpPr txBox="1"/>
          <p:nvPr/>
        </p:nvSpPr>
        <p:spPr>
          <a:xfrm>
            <a:off x="8107636" y="5873325"/>
            <a:ext cx="3200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9" tooltip="https://www.flickr.com/photos/sweetbeetandgreenbean/6839832313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7" tooltip="https://creativecommons.org/licenses/by-nc/3.0/"/>
              </a:rPr>
              <a:t>CC BY-NC</a:t>
            </a:r>
            <a:endParaRPr lang="cs-CZ" sz="900"/>
          </a:p>
        </p:txBody>
      </p:sp>
    </p:spTree>
    <p:extLst>
      <p:ext uri="{BB962C8B-B14F-4D97-AF65-F5344CB8AC3E}">
        <p14:creationId xmlns:p14="http://schemas.microsoft.com/office/powerpoint/2010/main" val="2244147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385296-69BC-40AD-BC24-A61A663AC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Skupina vit. B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29E8CB7-B7CF-42E9-AAC6-65CFA541ED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32039" y="2636630"/>
            <a:ext cx="2028825" cy="3048000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AB7EDAE-50A4-448D-9BE4-A0240F473A24}"/>
              </a:ext>
            </a:extLst>
          </p:cNvPr>
          <p:cNvSpPr txBox="1"/>
          <p:nvPr/>
        </p:nvSpPr>
        <p:spPr>
          <a:xfrm>
            <a:off x="7932038" y="5708642"/>
            <a:ext cx="2028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hlinkClick r:id="rId3" tooltip="https://www.flickr.com/photos/interplast/253420714"/>
              </a:rPr>
              <a:t>Tato fotka</a:t>
            </a:r>
            <a:r>
              <a:rPr lang="cs-CZ" sz="900" dirty="0"/>
              <a:t> od autora Neznámý autor s licencí </a:t>
            </a:r>
            <a:r>
              <a:rPr lang="cs-CZ" sz="900" dirty="0">
                <a:hlinkClick r:id="rId4" tooltip="https://creativecommons.org/licenses/by-nc-nd/3.0/"/>
              </a:rPr>
              <a:t>CC BY-NC-ND</a:t>
            </a:r>
            <a:endParaRPr lang="cs-CZ" sz="900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AF922327-EA93-4536-AAA5-0666B58D29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77232" y="2257333"/>
            <a:ext cx="2622102" cy="1748921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0501DAD8-D682-4CFA-9B2E-4C6618D4522D}"/>
              </a:ext>
            </a:extLst>
          </p:cNvPr>
          <p:cNvSpPr txBox="1"/>
          <p:nvPr/>
        </p:nvSpPr>
        <p:spPr>
          <a:xfrm>
            <a:off x="477232" y="4105862"/>
            <a:ext cx="262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hlinkClick r:id="rId6" tooltip="https://www.flickr.com/photos/30478819@N08/40947033142/"/>
              </a:rPr>
              <a:t>Tato fotka</a:t>
            </a:r>
            <a:r>
              <a:rPr lang="cs-CZ" sz="900" dirty="0"/>
              <a:t> od autora Neznámý autor s licencí </a:t>
            </a:r>
            <a:r>
              <a:rPr lang="cs-CZ" sz="900" dirty="0">
                <a:hlinkClick r:id="rId7" tooltip="https://creativecommons.org/licenses/by/3.0/"/>
              </a:rPr>
              <a:t>CC BY</a:t>
            </a:r>
            <a:endParaRPr lang="cs-CZ" sz="900" dirty="0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6AE29506-5088-4234-8C85-5E134F24DE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334185" y="2366187"/>
            <a:ext cx="2478505" cy="1858879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36B1B3DF-F9C8-4FD7-BB6E-7F316B0FB389}"/>
              </a:ext>
            </a:extLst>
          </p:cNvPr>
          <p:cNvSpPr txBox="1"/>
          <p:nvPr/>
        </p:nvSpPr>
        <p:spPr>
          <a:xfrm>
            <a:off x="4334185" y="4251932"/>
            <a:ext cx="2478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hlinkClick r:id="rId9" tooltip="http://syrianfoodie.blogspot.com/2009/09/one-hundred-and-one-mezze-9-chicken.html"/>
              </a:rPr>
              <a:t>Tato fotka</a:t>
            </a:r>
            <a:r>
              <a:rPr lang="cs-CZ" sz="900" dirty="0"/>
              <a:t> od autora Neznámý autor s licencí </a:t>
            </a:r>
            <a:r>
              <a:rPr lang="cs-CZ" sz="900" dirty="0">
                <a:hlinkClick r:id="rId4" tooltip="https://creativecommons.org/licenses/by-nc-nd/3.0/"/>
              </a:rPr>
              <a:t>CC BY-NC-ND</a:t>
            </a:r>
            <a:endParaRPr lang="cs-CZ" sz="900" dirty="0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6A151F5B-0EC7-4549-8680-E27E9CEA39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582533" y="4433988"/>
            <a:ext cx="2622102" cy="1743698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7154858B-4F35-4BD9-B399-9DD8675D2A3E}"/>
              </a:ext>
            </a:extLst>
          </p:cNvPr>
          <p:cNvSpPr txBox="1"/>
          <p:nvPr/>
        </p:nvSpPr>
        <p:spPr>
          <a:xfrm>
            <a:off x="1582533" y="6238577"/>
            <a:ext cx="262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hlinkClick r:id="rId11" tooltip="http://ifitshipitshere.blogspot.com/2013/05/an-experience-to-savor-create-and-name.html"/>
              </a:rPr>
              <a:t>Tato fotka</a:t>
            </a:r>
            <a:r>
              <a:rPr lang="cs-CZ" sz="900" dirty="0"/>
              <a:t> od autora Neznámý autor s licencí </a:t>
            </a:r>
            <a:r>
              <a:rPr lang="cs-CZ" sz="900" dirty="0">
                <a:hlinkClick r:id="rId4" tooltip="https://creativecommons.org/licenses/by-nc-nd/3.0/"/>
              </a:rPr>
              <a:t>CC BY-NC-ND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1963308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B709B4-3845-41DB-8BE4-9DCB4A2AA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Obecné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DE66F7-3A53-4FC5-8C8B-9BC35D140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organické nízkomolekulární sloučeniny</a:t>
            </a:r>
          </a:p>
          <a:p>
            <a:r>
              <a:rPr lang="cs-CZ" dirty="0"/>
              <a:t>funkce biokatalyzátorů: látková přeměna, regulace metabolismu</a:t>
            </a:r>
          </a:p>
          <a:p>
            <a:r>
              <a:rPr lang="cs-CZ" dirty="0"/>
              <a:t>biokatalyzátory, které vstupují do různých reakcí, aniž by se jich metabolicky účastnily</a:t>
            </a:r>
          </a:p>
          <a:p>
            <a:r>
              <a:rPr lang="cs-CZ" dirty="0"/>
              <a:t>důležité pro přeměnu základních makroživin </a:t>
            </a:r>
          </a:p>
          <a:p>
            <a:r>
              <a:rPr lang="cs-CZ" dirty="0"/>
              <a:t>důležité pro energetický metabolismus</a:t>
            </a:r>
          </a:p>
          <a:p>
            <a:r>
              <a:rPr lang="cs-CZ" dirty="0"/>
              <a:t>nezbytně důležité pro fungování organismu</a:t>
            </a:r>
          </a:p>
          <a:p>
            <a:r>
              <a:rPr lang="cs-CZ" dirty="0"/>
              <a:t>s výjimkou vitamínů K, A, D, které je tělo schopno částečně vyrobit, musí být do těla přiváděny potravou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32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vitam přeh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38"/>
          <a:stretch>
            <a:fillRect/>
          </a:stretch>
        </p:blipFill>
        <p:spPr bwMode="auto">
          <a:xfrm>
            <a:off x="284084" y="1212176"/>
            <a:ext cx="11975977" cy="554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1159110" y="102093"/>
            <a:ext cx="1004853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Vitamíny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látky, které si organismus nedovede syntetizovat. Malá množství. Součást enzymů, provitamíny.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Rozpustné v tucích (A D E K F), ve vodě (B C PP H)</a:t>
            </a:r>
          </a:p>
        </p:txBody>
      </p:sp>
    </p:spTree>
    <p:extLst>
      <p:ext uri="{BB962C8B-B14F-4D97-AF65-F5344CB8AC3E}">
        <p14:creationId xmlns:p14="http://schemas.microsoft.com/office/powerpoint/2010/main" val="3185161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2CD3738-2308-4109-9E3F-E84D4523A851}"/>
              </a:ext>
            </a:extLst>
          </p:cNvPr>
          <p:cNvSpPr txBox="1"/>
          <p:nvPr/>
        </p:nvSpPr>
        <p:spPr>
          <a:xfrm>
            <a:off x="698383" y="1023024"/>
            <a:ext cx="984657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Vitamín F (esenciální mastné kyseliny – kyselina linolová, linoleová, arachidonová) – je pro život nezbytný. Tělo si ho neumí samo vytvořit, organismu musí být proto dodáván potravou. </a:t>
            </a:r>
            <a:r>
              <a:rPr lang="cs-CZ" sz="2400" dirty="0"/>
              <a:t>Celkově podporuje imunitní systém, zabraňuje vzniku krevních sraženin a působí preventivně proti onemocněním srdce a mozkové mrtvici (snižuje hladinu cholesterolu v krvi, zabraňuje kornatění cév, chrání před vysokým krevním tlakem a nadváhou). Působí také příznivě na funkci prostaty a podílí se na kvalitě našich vlasů, nehtů a pokožky (je účinný v boji proti akné). </a:t>
            </a:r>
          </a:p>
          <a:p>
            <a:r>
              <a:rPr lang="cs-CZ" sz="2400" dirty="0">
                <a:solidFill>
                  <a:srgbClr val="FF0000"/>
                </a:solidFill>
              </a:rPr>
              <a:t>Výskyt:</a:t>
            </a:r>
          </a:p>
          <a:p>
            <a:r>
              <a:rPr lang="cs-CZ" sz="2400" dirty="0"/>
              <a:t>mořští živočichové a ryby (humr, losos či sleď) rostlinné oleje či semínka (lněná, dýňová, slunečnicová či konopná) v ořeších (především ve vlašských jádrech a mandlích) avokádu, sóji, obilných klíčcích či listové zelenině</a:t>
            </a:r>
          </a:p>
          <a:p>
            <a:r>
              <a:rPr lang="cs-CZ" sz="2400" dirty="0">
                <a:solidFill>
                  <a:srgbClr val="FF0000"/>
                </a:solidFill>
              </a:rPr>
              <a:t>Nedostatek: </a:t>
            </a:r>
            <a:r>
              <a:rPr lang="cs-CZ" sz="2400" dirty="0"/>
              <a:t>bolesti hlavy, snížení krevního tlaku, poruchy metabolismu, kožní problémy</a:t>
            </a:r>
          </a:p>
        </p:txBody>
      </p:sp>
    </p:spTree>
    <p:extLst>
      <p:ext uri="{BB962C8B-B14F-4D97-AF65-F5344CB8AC3E}">
        <p14:creationId xmlns:p14="http://schemas.microsoft.com/office/powerpoint/2010/main" val="2432571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vitam přeh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71" r="2499" b="1306"/>
          <a:stretch>
            <a:fillRect/>
          </a:stretch>
        </p:blipFill>
        <p:spPr bwMode="auto">
          <a:xfrm>
            <a:off x="1045079" y="0"/>
            <a:ext cx="962292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995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545B3E-65B2-4790-9317-50A671817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vitaminů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23EAB6-9CD8-4DD9-A6E9-EC84A43ACE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71348"/>
            <a:ext cx="4248706" cy="46056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000" dirty="0"/>
              <a:t>Rozpustné v tucích</a:t>
            </a:r>
          </a:p>
          <a:p>
            <a:r>
              <a:rPr lang="cs-CZ" dirty="0"/>
              <a:t>A</a:t>
            </a:r>
          </a:p>
          <a:p>
            <a:r>
              <a:rPr lang="cs-CZ" dirty="0"/>
              <a:t>D</a:t>
            </a:r>
          </a:p>
          <a:p>
            <a:r>
              <a:rPr lang="cs-CZ" dirty="0"/>
              <a:t>E</a:t>
            </a:r>
          </a:p>
          <a:p>
            <a:r>
              <a:rPr lang="cs-CZ" dirty="0"/>
              <a:t>K</a:t>
            </a:r>
          </a:p>
          <a:p>
            <a:endParaRPr lang="cs-CZ" dirty="0"/>
          </a:p>
          <a:p>
            <a:r>
              <a:rPr lang="cs-CZ" sz="2600" dirty="0"/>
              <a:t>Stálejší při tepelném zpracování a skladování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1E1354A-5B4A-4FA5-9A6F-136FB9F892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2427" y="1571348"/>
            <a:ext cx="5361373" cy="46056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000" dirty="0"/>
              <a:t>Rozpustné ve vodě</a:t>
            </a:r>
          </a:p>
          <a:p>
            <a:r>
              <a:rPr lang="cs-CZ" dirty="0"/>
              <a:t>B1 – </a:t>
            </a:r>
            <a:r>
              <a:rPr lang="cs-CZ" i="1" dirty="0" err="1"/>
              <a:t>thiamin</a:t>
            </a:r>
            <a:endParaRPr lang="cs-CZ" i="1" dirty="0"/>
          </a:p>
          <a:p>
            <a:r>
              <a:rPr lang="cs-CZ" dirty="0"/>
              <a:t>B2 – </a:t>
            </a:r>
            <a:r>
              <a:rPr lang="cs-CZ" i="1" dirty="0"/>
              <a:t>riboflavin</a:t>
            </a:r>
          </a:p>
          <a:p>
            <a:r>
              <a:rPr lang="cs-CZ" dirty="0"/>
              <a:t>B3 – </a:t>
            </a:r>
            <a:r>
              <a:rPr lang="cs-CZ" i="1" dirty="0"/>
              <a:t>niacin</a:t>
            </a:r>
          </a:p>
          <a:p>
            <a:r>
              <a:rPr lang="cs-CZ" dirty="0"/>
              <a:t>B5 – </a:t>
            </a:r>
            <a:r>
              <a:rPr lang="cs-CZ" i="1" dirty="0"/>
              <a:t>kyselina pantothenová</a:t>
            </a:r>
          </a:p>
          <a:p>
            <a:r>
              <a:rPr lang="cs-CZ" dirty="0"/>
              <a:t>B6 – </a:t>
            </a:r>
            <a:r>
              <a:rPr lang="cs-CZ" i="1" dirty="0"/>
              <a:t>pyridoxin</a:t>
            </a:r>
          </a:p>
          <a:p>
            <a:r>
              <a:rPr lang="cs-CZ" dirty="0"/>
              <a:t>B7 – </a:t>
            </a:r>
            <a:r>
              <a:rPr lang="cs-CZ" i="1" dirty="0"/>
              <a:t>biotin</a:t>
            </a:r>
            <a:r>
              <a:rPr lang="cs-CZ" dirty="0"/>
              <a:t>, </a:t>
            </a:r>
            <a:r>
              <a:rPr lang="cs-CZ" i="1" dirty="0"/>
              <a:t>vitamin H</a:t>
            </a:r>
          </a:p>
          <a:p>
            <a:r>
              <a:rPr lang="cs-CZ" dirty="0"/>
              <a:t>B9 – </a:t>
            </a:r>
            <a:r>
              <a:rPr lang="cs-CZ" i="1" dirty="0"/>
              <a:t>kyselina listová</a:t>
            </a:r>
          </a:p>
          <a:p>
            <a:r>
              <a:rPr lang="cs-CZ" dirty="0"/>
              <a:t>B12 – </a:t>
            </a:r>
            <a:r>
              <a:rPr lang="cs-CZ" i="1" dirty="0"/>
              <a:t>kobalamin</a:t>
            </a:r>
          </a:p>
          <a:p>
            <a:r>
              <a:rPr lang="cs-CZ" dirty="0"/>
              <a:t>C – </a:t>
            </a:r>
            <a:r>
              <a:rPr lang="cs-CZ" i="1" dirty="0"/>
              <a:t>kyselina askorbová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FA4D986F-809E-47BE-8A08-093D0F0AD3F3}"/>
              </a:ext>
            </a:extLst>
          </p:cNvPr>
          <p:cNvCxnSpPr>
            <a:cxnSpLocks/>
          </p:cNvCxnSpPr>
          <p:nvPr/>
        </p:nvCxnSpPr>
        <p:spPr>
          <a:xfrm flipH="1">
            <a:off x="541539" y="1388199"/>
            <a:ext cx="10812261" cy="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Pravoúhlý trojúhelník 6">
            <a:extLst>
              <a:ext uri="{FF2B5EF4-FFF2-40B4-BE49-F238E27FC236}">
                <a16:creationId xmlns:a16="http://schemas.microsoft.com/office/drawing/2014/main" id="{849E9492-C49A-49B5-8534-A2C7B9CDB158}"/>
              </a:ext>
            </a:extLst>
          </p:cNvPr>
          <p:cNvSpPr/>
          <p:nvPr/>
        </p:nvSpPr>
        <p:spPr>
          <a:xfrm flipV="1">
            <a:off x="120511" y="120511"/>
            <a:ext cx="554192" cy="554192"/>
          </a:xfrm>
          <a:prstGeom prst="rtTriangl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Pravoúhlý trojúhelník 8">
            <a:extLst>
              <a:ext uri="{FF2B5EF4-FFF2-40B4-BE49-F238E27FC236}">
                <a16:creationId xmlns:a16="http://schemas.microsoft.com/office/drawing/2014/main" id="{F2101231-2061-4EAA-BFA8-A3DAADAF1F0B}"/>
              </a:ext>
            </a:extLst>
          </p:cNvPr>
          <p:cNvSpPr/>
          <p:nvPr/>
        </p:nvSpPr>
        <p:spPr>
          <a:xfrm flipH="1">
            <a:off x="10910656" y="5584061"/>
            <a:ext cx="1118579" cy="1118579"/>
          </a:xfrm>
          <a:prstGeom prst="rtTriangl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220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FD21A0-5FA8-4092-82EB-108F9C1D5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Vitamin 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474206-F781-456B-BC8B-9681DADF4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287915"/>
            <a:ext cx="5181600" cy="18890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Deficit</a:t>
            </a:r>
          </a:p>
          <a:p>
            <a:r>
              <a:rPr lang="cs-CZ" dirty="0"/>
              <a:t>Postižení oka</a:t>
            </a:r>
          </a:p>
          <a:p>
            <a:r>
              <a:rPr lang="cs-CZ" dirty="0"/>
              <a:t>Poruchy imunity</a:t>
            </a:r>
          </a:p>
          <a:p>
            <a:r>
              <a:rPr lang="cs-CZ" dirty="0"/>
              <a:t>Změny epitelu orgánů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AB024DB-0C91-4B69-888B-7A6666459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4287915"/>
            <a:ext cx="5181600" cy="18890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Nadbytek</a:t>
            </a:r>
          </a:p>
          <a:p>
            <a:r>
              <a:rPr lang="cs-CZ" dirty="0"/>
              <a:t>Zvracení, spavost, obrna hlavových nervů</a:t>
            </a:r>
          </a:p>
          <a:p>
            <a:r>
              <a:rPr lang="cs-CZ" dirty="0"/>
              <a:t>Nechuť k jídlu, fragilita kostí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12D35BB-E93D-4E62-920D-A8DFBBD6757A}"/>
              </a:ext>
            </a:extLst>
          </p:cNvPr>
          <p:cNvSpPr txBox="1"/>
          <p:nvPr/>
        </p:nvSpPr>
        <p:spPr>
          <a:xfrm>
            <a:off x="838200" y="1526561"/>
            <a:ext cx="101701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Retinol, </a:t>
            </a:r>
            <a:r>
              <a:rPr lang="cs-CZ" sz="2800" dirty="0" err="1"/>
              <a:t>retinal</a:t>
            </a:r>
            <a:r>
              <a:rPr lang="cs-CZ" sz="2800" dirty="0"/>
              <a:t>, </a:t>
            </a:r>
            <a:r>
              <a:rPr lang="cs-CZ" sz="2800" dirty="0" err="1"/>
              <a:t>kys</a:t>
            </a:r>
            <a:r>
              <a:rPr lang="cs-CZ" sz="2800" dirty="0"/>
              <a:t>. </a:t>
            </a:r>
            <a:r>
              <a:rPr lang="cs-CZ" sz="2800" dirty="0" err="1"/>
              <a:t>retinová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Funkce: Stabilizace membrán, dozrávání a diferenciace epitelů, integrita kůže a sliznic, podpora imunity, tvorba hlenu, vývoj placenty, spermatogeneze, metabolismus kostí a zubů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Zdroj: Játra, žloutky, živočišný tuk, maso + vytváří se v organismu  z </a:t>
            </a:r>
            <a:r>
              <a:rPr lang="el-GR" sz="2800" dirty="0"/>
              <a:t>β</a:t>
            </a:r>
            <a:r>
              <a:rPr lang="cs-CZ" sz="2800" dirty="0"/>
              <a:t>-karotenu (červená a oranžová zelenina a ovoce)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F5DCA1A5-54E9-432E-A4E9-B30EE1F64806}"/>
              </a:ext>
            </a:extLst>
          </p:cNvPr>
          <p:cNvCxnSpPr>
            <a:cxnSpLocks/>
          </p:cNvCxnSpPr>
          <p:nvPr/>
        </p:nvCxnSpPr>
        <p:spPr>
          <a:xfrm flipH="1">
            <a:off x="541539" y="1388199"/>
            <a:ext cx="10812261" cy="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Pravoúhlý trojúhelník 7">
            <a:extLst>
              <a:ext uri="{FF2B5EF4-FFF2-40B4-BE49-F238E27FC236}">
                <a16:creationId xmlns:a16="http://schemas.microsoft.com/office/drawing/2014/main" id="{C8F1846B-CEC1-4D04-ABFD-E55770D5797B}"/>
              </a:ext>
            </a:extLst>
          </p:cNvPr>
          <p:cNvSpPr/>
          <p:nvPr/>
        </p:nvSpPr>
        <p:spPr>
          <a:xfrm flipV="1">
            <a:off x="120511" y="120511"/>
            <a:ext cx="554192" cy="554192"/>
          </a:xfrm>
          <a:prstGeom prst="rtTriangl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Pravoúhlý trojúhelník 9">
            <a:extLst>
              <a:ext uri="{FF2B5EF4-FFF2-40B4-BE49-F238E27FC236}">
                <a16:creationId xmlns:a16="http://schemas.microsoft.com/office/drawing/2014/main" id="{D514F586-561A-4070-8E4D-9974543976CC}"/>
              </a:ext>
            </a:extLst>
          </p:cNvPr>
          <p:cNvSpPr/>
          <p:nvPr/>
        </p:nvSpPr>
        <p:spPr>
          <a:xfrm flipH="1">
            <a:off x="10910656" y="5584061"/>
            <a:ext cx="1118579" cy="1118579"/>
          </a:xfrm>
          <a:prstGeom prst="rtTriangl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082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FD21A0-5FA8-4092-82EB-108F9C1D5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Vitamin 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474206-F781-456B-BC8B-9681DADF4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287915"/>
            <a:ext cx="5181600" cy="1889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Deficit</a:t>
            </a:r>
          </a:p>
          <a:p>
            <a:r>
              <a:rPr lang="cs-CZ" dirty="0" err="1"/>
              <a:t>Osteomalácie</a:t>
            </a:r>
            <a:endParaRPr lang="cs-CZ" dirty="0"/>
          </a:p>
          <a:p>
            <a:r>
              <a:rPr lang="cs-CZ" dirty="0"/>
              <a:t>Osteoporóza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AB024DB-0C91-4B69-888B-7A6666459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4287915"/>
            <a:ext cx="5181600" cy="1889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Nadbytek</a:t>
            </a:r>
          </a:p>
          <a:p>
            <a:r>
              <a:rPr lang="cs-CZ" dirty="0" err="1"/>
              <a:t>Hyperkalcémie</a:t>
            </a:r>
            <a:endParaRPr lang="cs-CZ" dirty="0"/>
          </a:p>
          <a:p>
            <a:r>
              <a:rPr lang="cs-CZ" dirty="0"/>
              <a:t>Kalcifikace měkkých tkání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12D35BB-E93D-4E62-920D-A8DFBBD6757A}"/>
              </a:ext>
            </a:extLst>
          </p:cNvPr>
          <p:cNvSpPr txBox="1"/>
          <p:nvPr/>
        </p:nvSpPr>
        <p:spPr>
          <a:xfrm>
            <a:off x="838200" y="1526561"/>
            <a:ext cx="101701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Dle nových poznatků steroidní hormon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Funkce: Vznik, růst a obnova kostí, údržba svalů, podpora imunity, ochrana před srdečními a onkologickými onemocněními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Zdroj: Endogenní produkce v kůži (UVB), rybí játra, tučné ryby, vaječný žloutek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7606C517-E1AD-4447-9D2E-30BB9991FC35}"/>
              </a:ext>
            </a:extLst>
          </p:cNvPr>
          <p:cNvCxnSpPr>
            <a:cxnSpLocks/>
          </p:cNvCxnSpPr>
          <p:nvPr/>
        </p:nvCxnSpPr>
        <p:spPr>
          <a:xfrm flipH="1">
            <a:off x="541539" y="1388199"/>
            <a:ext cx="10812261" cy="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Pravoúhlý trojúhelník 7">
            <a:extLst>
              <a:ext uri="{FF2B5EF4-FFF2-40B4-BE49-F238E27FC236}">
                <a16:creationId xmlns:a16="http://schemas.microsoft.com/office/drawing/2014/main" id="{96167B4D-C618-4CC6-B2DD-6709A6E30F18}"/>
              </a:ext>
            </a:extLst>
          </p:cNvPr>
          <p:cNvSpPr/>
          <p:nvPr/>
        </p:nvSpPr>
        <p:spPr>
          <a:xfrm flipV="1">
            <a:off x="120511" y="120511"/>
            <a:ext cx="554192" cy="554192"/>
          </a:xfrm>
          <a:prstGeom prst="rtTriangl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Pravoúhlý trojúhelník 9">
            <a:extLst>
              <a:ext uri="{FF2B5EF4-FFF2-40B4-BE49-F238E27FC236}">
                <a16:creationId xmlns:a16="http://schemas.microsoft.com/office/drawing/2014/main" id="{1611F40B-63A6-481A-8A71-BE343D3F3723}"/>
              </a:ext>
            </a:extLst>
          </p:cNvPr>
          <p:cNvSpPr/>
          <p:nvPr/>
        </p:nvSpPr>
        <p:spPr>
          <a:xfrm flipH="1">
            <a:off x="10910656" y="5584061"/>
            <a:ext cx="1118579" cy="1118579"/>
          </a:xfrm>
          <a:prstGeom prst="rtTriangl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0187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FD21A0-5FA8-4092-82EB-108F9C1D5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Vitamin 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474206-F781-456B-BC8B-9681DADF4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287915"/>
            <a:ext cx="5181600" cy="1889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Deficit</a:t>
            </a:r>
          </a:p>
          <a:p>
            <a:r>
              <a:rPr lang="cs-CZ" dirty="0" err="1"/>
              <a:t>Malabsorbce</a:t>
            </a:r>
            <a:r>
              <a:rPr lang="cs-CZ" dirty="0"/>
              <a:t> tuků</a:t>
            </a:r>
          </a:p>
          <a:p>
            <a:r>
              <a:rPr lang="cs-CZ" dirty="0" err="1"/>
              <a:t>Nekroza</a:t>
            </a:r>
            <a:r>
              <a:rPr lang="cs-CZ" dirty="0"/>
              <a:t> jater a příčně pruhovaného svalstva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AB024DB-0C91-4B69-888B-7A6666459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4287915"/>
            <a:ext cx="5181600" cy="1889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Nadbytek</a:t>
            </a:r>
          </a:p>
          <a:p>
            <a:r>
              <a:rPr lang="cs-CZ" dirty="0"/>
              <a:t>Inhibice agregace trombocytů (vznik krevních sraženin)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12D35BB-E93D-4E62-920D-A8DFBBD6757A}"/>
              </a:ext>
            </a:extLst>
          </p:cNvPr>
          <p:cNvSpPr txBox="1"/>
          <p:nvPr/>
        </p:nvSpPr>
        <p:spPr>
          <a:xfrm>
            <a:off x="838200" y="1526561"/>
            <a:ext cx="101701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Jeden z tokoferolů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Funkce: Stabilizace membrán, vývoj svalstva, udržuje stabilitu nenasycených MK, antagonista vitaminu 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Zdroj: Pouze rostlinná strava – rostlinné oleje bohaté na nenasycené MK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AB4AB7C2-1C0A-412A-B5D2-40BB9A24EEF7}"/>
              </a:ext>
            </a:extLst>
          </p:cNvPr>
          <p:cNvCxnSpPr>
            <a:cxnSpLocks/>
          </p:cNvCxnSpPr>
          <p:nvPr/>
        </p:nvCxnSpPr>
        <p:spPr>
          <a:xfrm flipH="1">
            <a:off x="541539" y="1388199"/>
            <a:ext cx="10812261" cy="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Pravoúhlý trojúhelník 6">
            <a:extLst>
              <a:ext uri="{FF2B5EF4-FFF2-40B4-BE49-F238E27FC236}">
                <a16:creationId xmlns:a16="http://schemas.microsoft.com/office/drawing/2014/main" id="{D3A90561-D4E5-4E3B-8E94-DB20BD6D67BB}"/>
              </a:ext>
            </a:extLst>
          </p:cNvPr>
          <p:cNvSpPr/>
          <p:nvPr/>
        </p:nvSpPr>
        <p:spPr>
          <a:xfrm flipV="1">
            <a:off x="120511" y="120511"/>
            <a:ext cx="554192" cy="554192"/>
          </a:xfrm>
          <a:prstGeom prst="rtTriangl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Pravoúhlý trojúhelník 8">
            <a:extLst>
              <a:ext uri="{FF2B5EF4-FFF2-40B4-BE49-F238E27FC236}">
                <a16:creationId xmlns:a16="http://schemas.microsoft.com/office/drawing/2014/main" id="{73FB2CA0-2897-4455-9937-32A70B3BB9E9}"/>
              </a:ext>
            </a:extLst>
          </p:cNvPr>
          <p:cNvSpPr/>
          <p:nvPr/>
        </p:nvSpPr>
        <p:spPr>
          <a:xfrm flipH="1">
            <a:off x="10910656" y="5584061"/>
            <a:ext cx="1118579" cy="1118579"/>
          </a:xfrm>
          <a:prstGeom prst="rtTriangl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74145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1028</Words>
  <Application>Microsoft Office PowerPoint</Application>
  <PresentationFormat>Širokoúhlá obrazovka</PresentationFormat>
  <Paragraphs>170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-apple-system</vt:lpstr>
      <vt:lpstr>Arial</vt:lpstr>
      <vt:lpstr>Calibri</vt:lpstr>
      <vt:lpstr>Calibri Light</vt:lpstr>
      <vt:lpstr>Motiv Office</vt:lpstr>
      <vt:lpstr>1_Motiv Office</vt:lpstr>
      <vt:lpstr>Vitamíny</vt:lpstr>
      <vt:lpstr>Obecné informace</vt:lpstr>
      <vt:lpstr>Prezentace aplikace PowerPoint</vt:lpstr>
      <vt:lpstr>Prezentace aplikace PowerPoint</vt:lpstr>
      <vt:lpstr>Prezentace aplikace PowerPoint</vt:lpstr>
      <vt:lpstr>Dělení vitaminů</vt:lpstr>
      <vt:lpstr>Vitamin A</vt:lpstr>
      <vt:lpstr>Vitamin D</vt:lpstr>
      <vt:lpstr>Vitamin E</vt:lpstr>
      <vt:lpstr>Vitamin K</vt:lpstr>
      <vt:lpstr>Skupina vitaminů B</vt:lpstr>
      <vt:lpstr>Vitamin C</vt:lpstr>
      <vt:lpstr>Doporučená denní dávka vitaminů</vt:lpstr>
      <vt:lpstr>Charakteristika vitaminů</vt:lpstr>
      <vt:lpstr>Vitamin A</vt:lpstr>
      <vt:lpstr>Vitamin D</vt:lpstr>
      <vt:lpstr>Vitamin E</vt:lpstr>
      <vt:lpstr>Vitamin K</vt:lpstr>
      <vt:lpstr>Skupina vit. 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Vitamíny</dc:title>
  <dc:creator>Alena Žákovská</dc:creator>
  <cp:lastModifiedBy>Alena Žákovská</cp:lastModifiedBy>
  <cp:revision>10</cp:revision>
  <cp:lastPrinted>2024-09-23T16:18:41Z</cp:lastPrinted>
  <dcterms:created xsi:type="dcterms:W3CDTF">2022-09-26T09:27:33Z</dcterms:created>
  <dcterms:modified xsi:type="dcterms:W3CDTF">2024-09-29T18:18:39Z</dcterms:modified>
</cp:coreProperties>
</file>