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7" r:id="rId2"/>
    <p:sldId id="258" r:id="rId3"/>
    <p:sldId id="293" r:id="rId4"/>
    <p:sldId id="300" r:id="rId5"/>
    <p:sldId id="297" r:id="rId6"/>
    <p:sldId id="259" r:id="rId7"/>
    <p:sldId id="292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3" r:id="rId21"/>
    <p:sldId id="275" r:id="rId22"/>
    <p:sldId id="276" r:id="rId23"/>
    <p:sldId id="277" r:id="rId24"/>
    <p:sldId id="278" r:id="rId25"/>
    <p:sldId id="279" r:id="rId26"/>
    <p:sldId id="280" r:id="rId27"/>
    <p:sldId id="298" r:id="rId28"/>
    <p:sldId id="299" r:id="rId29"/>
    <p:sldId id="282" r:id="rId30"/>
    <p:sldId id="283" r:id="rId31"/>
    <p:sldId id="289" r:id="rId32"/>
    <p:sldId id="290" r:id="rId33"/>
    <p:sldId id="286" r:id="rId34"/>
    <p:sldId id="287" r:id="rId35"/>
    <p:sldId id="288" r:id="rId36"/>
    <p:sldId id="284" r:id="rId37"/>
    <p:sldId id="285" r:id="rId3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3" autoAdjust="0"/>
    <p:restoredTop sz="86385" autoAdjust="0"/>
  </p:normalViewPr>
  <p:slideViewPr>
    <p:cSldViewPr snapToGrid="0">
      <p:cViewPr varScale="1">
        <p:scale>
          <a:sx n="74" d="100"/>
          <a:sy n="74" d="100"/>
        </p:scale>
        <p:origin x="139" y="9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57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95F99-7104-403F-B1D0-29E222C72B08}" type="datetimeFigureOut">
              <a:rPr lang="cs-CZ" smtClean="0"/>
              <a:t>25.10.2023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8B876-FDAC-460E-A871-7824CAD34E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9654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471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70B40F1-B92C-4246-9FF4-92B3DD5F9609}" type="slidenum">
              <a:rPr lang="cs-CZ" altLang="cs-CZ">
                <a:latin typeface="Calibri" pitchFamily="34" charset="0"/>
              </a:rPr>
              <a:pPr/>
              <a:t>17</a:t>
            </a:fld>
            <a:endParaRPr lang="cs-CZ" altLang="cs-CZ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422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2080E5-C6CB-41A9-A048-0A598C6112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DEDD02E-7EF0-47D5-B6AE-EBEFDAEE67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84588FF-5336-42C8-B62F-C98E458B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53F6-EAE8-4A0F-8EB0-797D9B7E762E}" type="datetimeFigureOut">
              <a:rPr lang="cs-CZ" smtClean="0"/>
              <a:t>25.10.2023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40AE57B-8D47-4F09-875D-D26F247FE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FFA3CE8-369B-4F70-A9B8-0E824B438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ADFF-7859-4FFE-9CAC-169E156BD7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3234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6AAD40-D8C7-4CD3-9E14-FBB46DB6E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4350627-051E-4567-B5F3-9EF5CEE8F0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730896E-FB39-4AE1-94D6-66A69CA0B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53F6-EAE8-4A0F-8EB0-797D9B7E762E}" type="datetimeFigureOut">
              <a:rPr lang="cs-CZ" smtClean="0"/>
              <a:t>25.10.2023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5E0514C-6D49-4E1E-82FF-008470C91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E3DB0D0-D3A0-4BD6-B78E-7612EB473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ADFF-7859-4FFE-9CAC-169E156BD7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7732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0E16A55-AAC1-4FCA-930E-EFD9C1E67A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06511C2-C39B-4695-8252-D19A4E7676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BDA56C9-9196-4031-88D5-A9B1F11B6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53F6-EAE8-4A0F-8EB0-797D9B7E762E}" type="datetimeFigureOut">
              <a:rPr lang="cs-CZ" smtClean="0"/>
              <a:t>25.10.2023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F7033BA-6EC9-4B9B-9C3E-ADC5E741B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B247082-5BAC-4B6A-B769-372E5BDB2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ADFF-7859-4FFE-9CAC-169E156BD7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0097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B34ABA-7406-4100-ACE1-6C7919DB8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86C925-40B7-4C55-8097-4C45CF4630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379B03A-BC19-4DEC-98DE-BD6883AC1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53F6-EAE8-4A0F-8EB0-797D9B7E762E}" type="datetimeFigureOut">
              <a:rPr lang="cs-CZ" smtClean="0"/>
              <a:t>25.10.2023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C2DD325-DD25-4051-A3F1-6E22BFC4C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6CB7E13-FB98-4F29-818C-AFF375BAA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ADFF-7859-4FFE-9CAC-169E156BD7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6036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4DD889-DCF0-4DF2-AE3E-E1D0969B9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808F42C-81AF-4C54-B98D-EA33DC155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676E31-A4BD-449C-87E1-807E92D75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53F6-EAE8-4A0F-8EB0-797D9B7E762E}" type="datetimeFigureOut">
              <a:rPr lang="cs-CZ" smtClean="0"/>
              <a:t>25.10.2023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91EA517-49C7-4128-8C4A-BE5564ACA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C7CB471-E7A5-4D61-B6C1-AB9534CD6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ADFF-7859-4FFE-9CAC-169E156BD7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2128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8D04EE-5D06-4309-9F05-AFBC6E21F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84A36E-EF06-44C1-A010-0C70D7E980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65C13AF-9AB2-41C2-8787-2935EF78C4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CEC89C2-1053-42CD-BA4C-82C73156F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53F6-EAE8-4A0F-8EB0-797D9B7E762E}" type="datetimeFigureOut">
              <a:rPr lang="cs-CZ" smtClean="0"/>
              <a:t>25.10.2023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733686E-3568-45CE-BCC1-D00946AAC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5E55284-A009-4FAD-A971-04249D94B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ADFF-7859-4FFE-9CAC-169E156BD7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4667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D1EEDB-BA7F-4013-AA0C-6C45D7C35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AFF403A-91ED-4A8C-B655-C60E1705C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A192633-7E8B-472E-B0EE-CAADA32A31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AA00876-CB53-4251-838E-026C2BBC13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A6AC862-6022-4D88-B9DE-A39C66AAAD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7CAE7A0-CB08-4EC2-9B6F-117AEC613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53F6-EAE8-4A0F-8EB0-797D9B7E762E}" type="datetimeFigureOut">
              <a:rPr lang="cs-CZ" smtClean="0"/>
              <a:t>25.10.2023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1BF2394-0FA7-45FC-8A0D-31B3325DB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1249894-5807-49F3-81EC-08F7FDF8C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ADFF-7859-4FFE-9CAC-169E156BD7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4281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C15915-54C5-40ED-A4DB-F2813D707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C799F15-A5ED-48FF-B165-BDF3D8CFD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53F6-EAE8-4A0F-8EB0-797D9B7E762E}" type="datetimeFigureOut">
              <a:rPr lang="cs-CZ" smtClean="0"/>
              <a:t>25.10.2023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04D4816-2E83-48D2-BC88-B5A2D3175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502BC99-6FBB-4BF4-A3F7-0F1ADC97D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ADFF-7859-4FFE-9CAC-169E156BD7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0587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71D0403-513C-46B4-8CBF-9CF00E69E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53F6-EAE8-4A0F-8EB0-797D9B7E762E}" type="datetimeFigureOut">
              <a:rPr lang="cs-CZ" smtClean="0"/>
              <a:t>25.10.2023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3706E40-76FA-41A5-BA62-18C8E11DB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1C3239D-251B-4108-9108-B1601A04B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ADFF-7859-4FFE-9CAC-169E156BD7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0311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6003E2-C943-4CDE-AE8A-DCB055981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01B16C-CA8F-477A-86FF-476972585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FF19B4F-5A86-46E0-A3BE-F5BC69B80D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0064210-9EC7-47CA-BFA3-B27B84398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53F6-EAE8-4A0F-8EB0-797D9B7E762E}" type="datetimeFigureOut">
              <a:rPr lang="cs-CZ" smtClean="0"/>
              <a:t>25.10.2023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A7A9E0E-A075-4650-9306-069069FA6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C25D7B1-F54D-420F-9FCC-A32F25148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ADFF-7859-4FFE-9CAC-169E156BD7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0894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62C6CB-F030-477D-8A4D-797F474DD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2BFE62F-3AD7-4ACC-B861-2441EB9192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275F588-982F-49FC-BA60-D9B8B25258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EA66676-1B64-441E-AEE3-327E80C06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53F6-EAE8-4A0F-8EB0-797D9B7E762E}" type="datetimeFigureOut">
              <a:rPr lang="cs-CZ" smtClean="0"/>
              <a:t>25.10.2023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9E6DD38-D25D-42C9-9BDE-F12EB156B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FF4DB0B-3F4F-4BBE-923A-037DE1FC1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ADFF-7859-4FFE-9CAC-169E156BD7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5782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4000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334E8BF-6219-43AC-8B4D-4510F11C6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B7C9F3E-E9DE-4C51-BA2C-872AF1100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E074F06-49DA-478B-8E9E-62FB90374A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553F6-EAE8-4A0F-8EB0-797D9B7E762E}" type="datetimeFigureOut">
              <a:rPr lang="cs-CZ" smtClean="0"/>
              <a:t>25.10.2023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EEC88CF-13D0-4671-96DF-82CA22A067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7546E29-C23F-4DCD-9887-EA7FF3033C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AADFF-7859-4FFE-9CAC-169E156BD7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1417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anatomie-srdce-4a" TargetMode="External"/><Relationship Id="rId13" Type="http://schemas.openxmlformats.org/officeDocument/2006/relationships/hyperlink" Target="https://cs.wikipedia.org/w/index.php?title=Biologicky_aktivn%C3%AD_l%C3%A1tka&amp;action=edit&amp;redlink=1" TargetMode="External"/><Relationship Id="rId3" Type="http://schemas.openxmlformats.org/officeDocument/2006/relationships/hyperlink" Target="anatomie-srdce-1a" TargetMode="External"/><Relationship Id="rId7" Type="http://schemas.openxmlformats.org/officeDocument/2006/relationships/hyperlink" Target="anatomie-srdce-7a" TargetMode="External"/><Relationship Id="rId12" Type="http://schemas.openxmlformats.org/officeDocument/2006/relationships/hyperlink" Target="anatomie-srdce-10a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anatomie-srdce-5a" TargetMode="External"/><Relationship Id="rId11" Type="http://schemas.openxmlformats.org/officeDocument/2006/relationships/hyperlink" Target="anatomie-srdce-8a" TargetMode="External"/><Relationship Id="rId5" Type="http://schemas.openxmlformats.org/officeDocument/2006/relationships/hyperlink" Target="anatomie-srdce-2a" TargetMode="External"/><Relationship Id="rId10" Type="http://schemas.openxmlformats.org/officeDocument/2006/relationships/hyperlink" Target="anatomie-srdce-6a" TargetMode="External"/><Relationship Id="rId4" Type="http://schemas.openxmlformats.org/officeDocument/2006/relationships/hyperlink" Target="anatomie-srdce-3a" TargetMode="External"/><Relationship Id="rId9" Type="http://schemas.openxmlformats.org/officeDocument/2006/relationships/hyperlink" Target="anatomie-srdce-9a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ovéPole 1"/>
          <p:cNvSpPr txBox="1">
            <a:spLocks noChangeArrowheads="1"/>
          </p:cNvSpPr>
          <p:nvPr/>
        </p:nvSpPr>
        <p:spPr bwMode="auto">
          <a:xfrm>
            <a:off x="4803844" y="1410510"/>
            <a:ext cx="1687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cs-CZ" sz="3200" dirty="0"/>
              <a:t>Dýchání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39FD2C7-2B61-4B86-B332-5D923A50635B}"/>
              </a:ext>
            </a:extLst>
          </p:cNvPr>
          <p:cNvSpPr txBox="1"/>
          <p:nvPr/>
        </p:nvSpPr>
        <p:spPr>
          <a:xfrm>
            <a:off x="817123" y="2100634"/>
            <a:ext cx="879380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typy dýchání:</a:t>
            </a:r>
          </a:p>
          <a:p>
            <a:r>
              <a:rPr lang="cs-CZ" sz="2400" dirty="0">
                <a:solidFill>
                  <a:srgbClr val="FF0000"/>
                </a:solidFill>
              </a:rPr>
              <a:t>vnější (</a:t>
            </a:r>
            <a:r>
              <a:rPr lang="cs-CZ" sz="2400" dirty="0" err="1">
                <a:solidFill>
                  <a:srgbClr val="FF0000"/>
                </a:solidFill>
              </a:rPr>
              <a:t>spec</a:t>
            </a:r>
            <a:r>
              <a:rPr lang="cs-CZ" sz="2400" dirty="0">
                <a:solidFill>
                  <a:srgbClr val="FF0000"/>
                </a:solidFill>
              </a:rPr>
              <a:t>. orgány)– </a:t>
            </a:r>
            <a:r>
              <a:rPr lang="cs-CZ" sz="2400" dirty="0"/>
              <a:t>výměna dýchacích plynů mezi organismem a prostředím</a:t>
            </a:r>
          </a:p>
          <a:p>
            <a:r>
              <a:rPr lang="cs-CZ" sz="2400" dirty="0">
                <a:solidFill>
                  <a:srgbClr val="FF0000"/>
                </a:solidFill>
              </a:rPr>
              <a:t>vnitřní (tkáňové) – </a:t>
            </a:r>
            <a:r>
              <a:rPr lang="cs-CZ" sz="2400" dirty="0"/>
              <a:t>výměna plynů mezi mimobuněčnou tekutinou a buňkami tkání</a:t>
            </a:r>
          </a:p>
          <a:p>
            <a:r>
              <a:rPr lang="cs-CZ" sz="2400" dirty="0">
                <a:solidFill>
                  <a:srgbClr val="FF0000"/>
                </a:solidFill>
              </a:rPr>
              <a:t>buněčné</a:t>
            </a:r>
          </a:p>
          <a:p>
            <a:r>
              <a:rPr lang="cs-CZ" sz="2400" dirty="0"/>
              <a:t>sled biochemických reakcí (rozklad glukózy) za účelem získání energie (ve formě ATP)</a:t>
            </a:r>
          </a:p>
          <a:p>
            <a:r>
              <a:rPr lang="cs-CZ" sz="2400" dirty="0"/>
              <a:t>probíhá v mitochondriích</a:t>
            </a:r>
          </a:p>
          <a:p>
            <a:r>
              <a:rPr lang="cs-CZ" sz="2400" dirty="0"/>
              <a:t>využití kyslíku, přijímaného při dýchání </a:t>
            </a:r>
          </a:p>
          <a:p>
            <a:r>
              <a:rPr lang="cs-CZ" sz="2400" dirty="0"/>
              <a:t>odpadní produkt: voda a oxid uhličitý</a:t>
            </a:r>
          </a:p>
        </p:txBody>
      </p:sp>
    </p:spTree>
    <p:extLst>
      <p:ext uri="{BB962C8B-B14F-4D97-AF65-F5344CB8AC3E}">
        <p14:creationId xmlns:p14="http://schemas.microsoft.com/office/powerpoint/2010/main" val="3494492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/>
          </p:cNvSpPr>
          <p:nvPr>
            <p:ph type="title"/>
          </p:nvPr>
        </p:nvSpPr>
        <p:spPr>
          <a:xfrm>
            <a:off x="220683" y="293873"/>
            <a:ext cx="10515600" cy="1056945"/>
          </a:xfrm>
        </p:spPr>
        <p:txBody>
          <a:bodyPr/>
          <a:lstStyle/>
          <a:p>
            <a:pPr eaLnBrk="1" hangingPunct="1"/>
            <a:r>
              <a:rPr lang="cs-CZ" altLang="cs-CZ" dirty="0"/>
              <a:t>Nosní dutina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4434444" cy="4351338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dirty="0"/>
              <a:t>skořepy nosní rozdělují nosní dutinu na 3 průduchy </a:t>
            </a:r>
          </a:p>
          <a:p>
            <a:pPr>
              <a:defRPr/>
            </a:pPr>
            <a:r>
              <a:rPr lang="cs-CZ" dirty="0"/>
              <a:t>zabrzdí proud nadechovaného vzduchu, vzduch se ohřeje (kontakt s teplou a prokrvenou sliznicí)</a:t>
            </a:r>
          </a:p>
          <a:p>
            <a:pPr>
              <a:defRPr/>
            </a:pPr>
            <a:r>
              <a:rPr lang="cs-CZ" dirty="0"/>
              <a:t> vystlána sliznicí, zvlhčuje vzduch a filtruje ho, IS </a:t>
            </a:r>
          </a:p>
          <a:p>
            <a:pPr>
              <a:defRPr/>
            </a:pPr>
            <a:r>
              <a:rPr lang="cs-CZ" dirty="0"/>
              <a:t> sídlo čichu </a:t>
            </a:r>
          </a:p>
          <a:p>
            <a:pPr marL="0" indent="0">
              <a:buNone/>
              <a:defRPr/>
            </a:pPr>
            <a:endParaRPr lang="cs-CZ" dirty="0"/>
          </a:p>
          <a:p>
            <a:pPr>
              <a:buNone/>
              <a:defRPr/>
            </a:pPr>
            <a:endParaRPr lang="cs-CZ" dirty="0"/>
          </a:p>
          <a:p>
            <a:pPr>
              <a:buNone/>
              <a:defRPr/>
            </a:pP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674" y="580820"/>
            <a:ext cx="2841316" cy="3611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5406757" y="1474821"/>
            <a:ext cx="344780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200" b="1" dirty="0"/>
              <a:t>1.</a:t>
            </a:r>
            <a:r>
              <a:rPr lang="cs-CZ" altLang="cs-CZ" sz="2200" b="1" dirty="0">
                <a:hlinkClick r:id="rId3" tooltip="více"/>
                <a:hlinkMouseOver r:id="rId3"/>
              </a:rPr>
              <a:t>chrupavka štítná</a:t>
            </a:r>
            <a:r>
              <a:rPr lang="cs-CZ" altLang="cs-CZ" sz="2200" dirty="0"/>
              <a:t>   </a:t>
            </a:r>
          </a:p>
          <a:p>
            <a:r>
              <a:rPr lang="cs-CZ" altLang="cs-CZ" sz="2200" b="1" dirty="0"/>
              <a:t>2.</a:t>
            </a:r>
            <a:r>
              <a:rPr lang="cs-CZ" altLang="cs-CZ" sz="2200" b="1" dirty="0">
                <a:hlinkClick r:id="rId4" tooltip="více"/>
                <a:hlinkMouseOver r:id="rId5"/>
              </a:rPr>
              <a:t>chrupavka prstencová</a:t>
            </a:r>
            <a:r>
              <a:rPr lang="cs-CZ" altLang="cs-CZ" sz="2200" dirty="0"/>
              <a:t>  </a:t>
            </a:r>
          </a:p>
          <a:p>
            <a:r>
              <a:rPr lang="cs-CZ" altLang="cs-CZ" sz="2200" b="1" dirty="0"/>
              <a:t>3.</a:t>
            </a:r>
            <a:r>
              <a:rPr lang="cs-CZ" altLang="cs-CZ" sz="2200" b="1" dirty="0">
                <a:hlinkClick r:id="rId6" tooltip="více"/>
                <a:hlinkMouseOver r:id="rId4"/>
              </a:rPr>
              <a:t>průdušnice</a:t>
            </a:r>
            <a:endParaRPr lang="cs-CZ" altLang="cs-CZ" sz="2200" dirty="0"/>
          </a:p>
          <a:p>
            <a:r>
              <a:rPr lang="cs-CZ" altLang="cs-CZ" sz="2200" b="1" dirty="0"/>
              <a:t>4.</a:t>
            </a:r>
            <a:r>
              <a:rPr lang="cs-CZ" altLang="cs-CZ" sz="2200" b="1" dirty="0">
                <a:hlinkClick r:id="rId7" tooltip="více"/>
                <a:hlinkMouseOver r:id="rId8"/>
              </a:rPr>
              <a:t>jícen</a:t>
            </a:r>
            <a:endParaRPr lang="cs-CZ" altLang="cs-CZ" sz="2200" dirty="0"/>
          </a:p>
          <a:p>
            <a:r>
              <a:rPr lang="cs-CZ" altLang="cs-CZ" sz="2200" b="1" dirty="0"/>
              <a:t>5.</a:t>
            </a:r>
            <a:r>
              <a:rPr lang="cs-CZ" altLang="cs-CZ" sz="2200" b="1" dirty="0">
                <a:hlinkClick r:id="rId9" tooltip="více"/>
                <a:hlinkMouseOver r:id="rId6"/>
              </a:rPr>
              <a:t>srdečnice</a:t>
            </a:r>
            <a:endParaRPr lang="cs-CZ" altLang="cs-CZ" sz="2200" dirty="0"/>
          </a:p>
          <a:p>
            <a:r>
              <a:rPr lang="cs-CZ" altLang="cs-CZ" sz="2200" b="1" dirty="0"/>
              <a:t>6.</a:t>
            </a:r>
            <a:r>
              <a:rPr lang="cs-CZ" altLang="cs-CZ" sz="2200" b="1" dirty="0">
                <a:hlinkClick r:id="rId10" tooltip="více"/>
                <a:hlinkMouseOver r:id="rId10"/>
              </a:rPr>
              <a:t>cévní kmen plicnice</a:t>
            </a:r>
            <a:endParaRPr lang="cs-CZ" altLang="cs-CZ" sz="2200" dirty="0"/>
          </a:p>
          <a:p>
            <a:r>
              <a:rPr lang="cs-CZ" altLang="cs-CZ" sz="2200" b="1" dirty="0"/>
              <a:t>7.</a:t>
            </a:r>
            <a:r>
              <a:rPr lang="cs-CZ" altLang="cs-CZ" sz="2200" b="1" dirty="0">
                <a:hlinkClick r:id="rId11" tooltip="více"/>
                <a:hlinkMouseOver r:id="rId7"/>
              </a:rPr>
              <a:t>průdušky</a:t>
            </a:r>
            <a:r>
              <a:rPr lang="cs-CZ" altLang="cs-CZ" sz="2200" dirty="0"/>
              <a:t> </a:t>
            </a:r>
          </a:p>
          <a:p>
            <a:r>
              <a:rPr lang="cs-CZ" altLang="cs-CZ" sz="2200" b="1" dirty="0"/>
              <a:t>8.</a:t>
            </a:r>
            <a:r>
              <a:rPr lang="cs-CZ" altLang="cs-CZ" sz="2200" b="1" dirty="0">
                <a:hlinkClick r:id="rId12" tooltip="více"/>
                <a:hlinkMouseOver r:id="rId11"/>
              </a:rPr>
              <a:t>horní plicní lalok</a:t>
            </a:r>
            <a:r>
              <a:rPr lang="cs-CZ" altLang="cs-CZ" sz="2200" dirty="0"/>
              <a:t>  </a:t>
            </a:r>
          </a:p>
          <a:p>
            <a:r>
              <a:rPr lang="cs-CZ" altLang="cs-CZ" sz="2200" b="1" dirty="0"/>
              <a:t>9.</a:t>
            </a:r>
            <a:r>
              <a:rPr lang="cs-CZ" altLang="cs-CZ" sz="2200" b="1" dirty="0">
                <a:hlinkClick r:id="rId9" tooltip="více"/>
                <a:hlinkMouseOver r:id="rId9"/>
              </a:rPr>
              <a:t>dolní plicní lalok</a:t>
            </a:r>
            <a:endParaRPr lang="cs-CZ" altLang="cs-CZ" sz="2200" dirty="0"/>
          </a:p>
          <a:p>
            <a:r>
              <a:rPr lang="cs-CZ" altLang="cs-CZ" sz="2200" b="1" dirty="0"/>
              <a:t>10.</a:t>
            </a:r>
            <a:r>
              <a:rPr lang="cs-CZ" altLang="cs-CZ" sz="2200" b="1" dirty="0">
                <a:hlinkClick r:id="rId13" tooltip="více"/>
                <a:hlinkMouseOver r:id="rId12"/>
              </a:rPr>
              <a:t>střední plicní lalok</a:t>
            </a:r>
            <a:endParaRPr lang="cs-CZ" altLang="cs-CZ" sz="2200" b="1" dirty="0"/>
          </a:p>
        </p:txBody>
      </p:sp>
    </p:spTree>
    <p:extLst>
      <p:ext uri="{BB962C8B-B14F-4D97-AF65-F5344CB8AC3E}">
        <p14:creationId xmlns:p14="http://schemas.microsoft.com/office/powerpoint/2010/main" val="3112970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Dolní cesty dýchací</a:t>
            </a:r>
          </a:p>
        </p:txBody>
      </p:sp>
      <p:sp>
        <p:nvSpPr>
          <p:cNvPr id="399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400" dirty="0"/>
              <a:t>hrtan – kříží se s hltanem </a:t>
            </a:r>
          </a:p>
          <a:p>
            <a:pPr eaLnBrk="1" hangingPunct="1"/>
            <a:r>
              <a:rPr lang="cs-CZ" altLang="cs-CZ" sz="2400" dirty="0"/>
              <a:t>hrtanová příklopka – při polykání brání vstupu potravy do hrtanu </a:t>
            </a:r>
          </a:p>
          <a:p>
            <a:pPr eaLnBrk="1" hangingPunct="1"/>
            <a:r>
              <a:rPr lang="cs-CZ" altLang="cs-CZ" sz="2400" dirty="0"/>
              <a:t>tvořen souborem chrupavek </a:t>
            </a:r>
          </a:p>
          <a:p>
            <a:pPr eaLnBrk="1" hangingPunct="1"/>
            <a:r>
              <a:rPr lang="cs-CZ" altLang="cs-CZ" sz="2400" dirty="0"/>
              <a:t>průdušnice (trachea) – pružná trubice, vyztužená podkovovitými chrupavkami </a:t>
            </a:r>
          </a:p>
          <a:p>
            <a:pPr eaLnBrk="1" hangingPunct="1"/>
            <a:r>
              <a:rPr lang="cs-CZ" altLang="cs-CZ" sz="2400" dirty="0"/>
              <a:t>před jícnem </a:t>
            </a:r>
          </a:p>
          <a:p>
            <a:r>
              <a:rPr lang="cs-CZ" altLang="cs-CZ" sz="2400" dirty="0"/>
              <a:t>větví se na dvě průdušky  (</a:t>
            </a:r>
            <a:r>
              <a:rPr lang="cs-CZ" altLang="cs-CZ" sz="2400" dirty="0" err="1"/>
              <a:t>bronchi</a:t>
            </a:r>
            <a:r>
              <a:rPr lang="cs-CZ" altLang="cs-CZ" sz="2400" dirty="0"/>
              <a:t>) – průdušinky (bronchioly)– plicní sklípky (alveoly) - 1 mm, obetkané vlásečnicemi (</a:t>
            </a:r>
            <a:r>
              <a:rPr lang="cs-CZ" altLang="cs-CZ" sz="2400" b="1" dirty="0">
                <a:solidFill>
                  <a:srgbClr val="7030A0"/>
                </a:solidFill>
              </a:rPr>
              <a:t>výměna plynů</a:t>
            </a:r>
            <a:r>
              <a:rPr lang="cs-CZ" altLang="cs-CZ" sz="24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762115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Průdušky</a:t>
            </a:r>
          </a:p>
        </p:txBody>
      </p:sp>
      <p:sp>
        <p:nvSpPr>
          <p:cNvPr id="4096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400"/>
              <a:t>vystlány sliznicí (opatřena řasinkami) </a:t>
            </a:r>
          </a:p>
          <a:p>
            <a:pPr eaLnBrk="1" hangingPunct="1"/>
            <a:r>
              <a:rPr lang="cs-CZ" altLang="cs-CZ" sz="2400"/>
              <a:t>stěny – vyztuženy neuzavřitelnými chrupavčitými prstenci </a:t>
            </a:r>
          </a:p>
          <a:p>
            <a:pPr eaLnBrk="1" hangingPunct="1"/>
            <a:r>
              <a:rPr lang="cs-CZ" altLang="cs-CZ" sz="2400"/>
              <a:t>vnitřní vrstva stěn obsahuje hladkou svalovinu </a:t>
            </a:r>
          </a:p>
          <a:p>
            <a:pPr eaLnBrk="1" hangingPunct="1">
              <a:buFontTx/>
              <a:buNone/>
            </a:pPr>
            <a:r>
              <a:rPr lang="cs-CZ" altLang="cs-CZ" sz="2400"/>
              <a:t> </a:t>
            </a:r>
          </a:p>
        </p:txBody>
      </p:sp>
      <p:pic>
        <p:nvPicPr>
          <p:cNvPr id="12292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t="9052" r="52362" b="15350"/>
          <a:stretch>
            <a:fillRect/>
          </a:stretch>
        </p:blipFill>
        <p:spPr bwMode="auto">
          <a:xfrm>
            <a:off x="8481726" y="546893"/>
            <a:ext cx="3336099" cy="453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71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/>
          <p:cNvSpPr>
            <a:spLocks noGrp="1"/>
          </p:cNvSpPr>
          <p:nvPr>
            <p:ph type="title"/>
          </p:nvPr>
        </p:nvSpPr>
        <p:spPr>
          <a:xfrm>
            <a:off x="834736" y="0"/>
            <a:ext cx="10515600" cy="1325563"/>
          </a:xfrm>
        </p:spPr>
        <p:txBody>
          <a:bodyPr/>
          <a:lstStyle/>
          <a:p>
            <a:pPr eaLnBrk="1" hangingPunct="1"/>
            <a:r>
              <a:rPr lang="cs-CZ" altLang="cs-CZ" dirty="0"/>
              <a:t>Průdušinky</a:t>
            </a:r>
          </a:p>
        </p:txBody>
      </p:sp>
      <p:sp>
        <p:nvSpPr>
          <p:cNvPr id="41987" name="Zástupný symbol pro obsah 2"/>
          <p:cNvSpPr>
            <a:spLocks noGrp="1"/>
          </p:cNvSpPr>
          <p:nvPr>
            <p:ph idx="1"/>
          </p:nvPr>
        </p:nvSpPr>
        <p:spPr>
          <a:xfrm>
            <a:off x="526473" y="1150216"/>
            <a:ext cx="10515600" cy="4351338"/>
          </a:xfrm>
        </p:spPr>
        <p:txBody>
          <a:bodyPr/>
          <a:lstStyle/>
          <a:p>
            <a:pPr eaLnBrk="1" hangingPunct="1"/>
            <a:r>
              <a:rPr lang="cs-CZ" altLang="cs-CZ" dirty="0"/>
              <a:t> </a:t>
            </a:r>
            <a:r>
              <a:rPr lang="cs-CZ" altLang="cs-CZ" sz="2400" dirty="0"/>
              <a:t>stěny se vyklenují do tenkostěnných plicních sklípků</a:t>
            </a:r>
          </a:p>
        </p:txBody>
      </p:sp>
      <p:pic>
        <p:nvPicPr>
          <p:cNvPr id="41988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363" y="1865312"/>
            <a:ext cx="5270147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6078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Plíce</a:t>
            </a:r>
          </a:p>
        </p:txBody>
      </p:sp>
      <p:sp>
        <p:nvSpPr>
          <p:cNvPr id="43011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dirty="0"/>
              <a:t>párový orgán  </a:t>
            </a:r>
          </a:p>
          <a:p>
            <a:pPr eaLnBrk="1" hangingPunct="1"/>
            <a:r>
              <a:rPr lang="cs-CZ" altLang="cs-CZ" dirty="0"/>
              <a:t> umístěny v hrudním koši </a:t>
            </a:r>
          </a:p>
          <a:p>
            <a:pPr eaLnBrk="1" hangingPunct="1"/>
            <a:r>
              <a:rPr lang="cs-CZ" altLang="cs-CZ" dirty="0"/>
              <a:t> pravá plíce – rozdělena vazivovými přepážkami na tři laloky </a:t>
            </a:r>
          </a:p>
          <a:p>
            <a:pPr eaLnBrk="1" hangingPunct="1"/>
            <a:r>
              <a:rPr lang="cs-CZ" altLang="cs-CZ" dirty="0"/>
              <a:t> levá plíce – dva laloky  </a:t>
            </a:r>
          </a:p>
          <a:p>
            <a:pPr eaLnBrk="1" hangingPunct="1"/>
            <a:r>
              <a:rPr lang="cs-CZ" altLang="cs-CZ" dirty="0"/>
              <a:t>plicní tkáň – plicní sklípky (přenos dýchacích plynů mezi vzduchem z vnějšího prostředí a krví (vlásečnice)) </a:t>
            </a:r>
          </a:p>
        </p:txBody>
      </p:sp>
    </p:spTree>
    <p:extLst>
      <p:ext uri="{BB962C8B-B14F-4D97-AF65-F5344CB8AC3E}">
        <p14:creationId xmlns:p14="http://schemas.microsoft.com/office/powerpoint/2010/main" val="3318130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/>
          <p:cNvSpPr>
            <a:spLocks noGrp="1"/>
          </p:cNvSpPr>
          <p:nvPr>
            <p:ph type="title"/>
          </p:nvPr>
        </p:nvSpPr>
        <p:spPr>
          <a:xfrm>
            <a:off x="2076519" y="135733"/>
            <a:ext cx="10515600" cy="54927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cs-CZ" altLang="cs-CZ" dirty="0"/>
              <a:t>Plíce</a:t>
            </a:r>
          </a:p>
        </p:txBody>
      </p:sp>
      <p:pic>
        <p:nvPicPr>
          <p:cNvPr id="44035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5473" y="254782"/>
            <a:ext cx="6017666" cy="6467485"/>
          </a:xfrm>
        </p:spPr>
      </p:pic>
      <p:sp>
        <p:nvSpPr>
          <p:cNvPr id="2" name="Obdélník 1"/>
          <p:cNvSpPr/>
          <p:nvPr/>
        </p:nvSpPr>
        <p:spPr>
          <a:xfrm>
            <a:off x="6522720" y="1337102"/>
            <a:ext cx="53774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Epiteliální vrstva buněk váčků těsně přiléhá k endoteliálním buňkám krevních kapilár (</a:t>
            </a:r>
            <a:r>
              <a:rPr lang="cs-CZ" sz="2400" b="1" dirty="0" err="1">
                <a:solidFill>
                  <a:srgbClr val="7030A0"/>
                </a:solidFill>
              </a:rPr>
              <a:t>alveolokapilární</a:t>
            </a:r>
            <a:r>
              <a:rPr lang="cs-CZ" sz="2400" b="1" dirty="0">
                <a:solidFill>
                  <a:srgbClr val="7030A0"/>
                </a:solidFill>
              </a:rPr>
              <a:t> stěna </a:t>
            </a:r>
            <a:r>
              <a:rPr lang="cs-CZ" sz="2400" dirty="0"/>
              <a:t>– 1 </a:t>
            </a:r>
            <a:r>
              <a:rPr lang="el-GR" sz="2400" dirty="0"/>
              <a:t>μ</a:t>
            </a:r>
            <a:r>
              <a:rPr lang="cs-CZ" sz="2400" dirty="0"/>
              <a:t>m) – plocha 90 m2 (&gt; 40krát). Rychlá difúze podle koncentračního spádu (1/1000 sekundy)</a:t>
            </a:r>
          </a:p>
          <a:p>
            <a:r>
              <a:rPr lang="cs-CZ" sz="2400" b="1" dirty="0">
                <a:solidFill>
                  <a:srgbClr val="7030A0"/>
                </a:solidFill>
              </a:rPr>
              <a:t>Přesun plynů - dýchací pohyby. </a:t>
            </a:r>
          </a:p>
          <a:p>
            <a:r>
              <a:rPr lang="cs-CZ" sz="2400" dirty="0"/>
              <a:t>Vdech (</a:t>
            </a:r>
            <a:r>
              <a:rPr lang="cs-CZ" sz="2400" dirty="0" err="1"/>
              <a:t>inspirium</a:t>
            </a:r>
            <a:r>
              <a:rPr lang="cs-CZ" sz="2400" dirty="0"/>
              <a:t>) x výdech (ex-)</a:t>
            </a:r>
          </a:p>
        </p:txBody>
      </p:sp>
    </p:spTree>
    <p:extLst>
      <p:ext uri="{BB962C8B-B14F-4D97-AF65-F5344CB8AC3E}">
        <p14:creationId xmlns:p14="http://schemas.microsoft.com/office/powerpoint/2010/main" val="1612460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Plíce</a:t>
            </a:r>
          </a:p>
        </p:txBody>
      </p:sp>
      <p:sp>
        <p:nvSpPr>
          <p:cNvPr id="4505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 </a:t>
            </a:r>
            <a:r>
              <a:rPr lang="cs-CZ" altLang="cs-CZ" sz="2400" dirty="0"/>
              <a:t>na povrchu kryty poplicnicí (vazivová blána)</a:t>
            </a:r>
          </a:p>
          <a:p>
            <a:pPr eaLnBrk="1" hangingPunct="1"/>
            <a:r>
              <a:rPr lang="cs-CZ" altLang="cs-CZ" sz="2400" dirty="0"/>
              <a:t> dutina hrudní je pokryt vazivovou blánou – pohrudnice </a:t>
            </a:r>
          </a:p>
          <a:p>
            <a:pPr eaLnBrk="1" hangingPunct="1"/>
            <a:r>
              <a:rPr lang="cs-CZ" altLang="cs-CZ" sz="2400" dirty="0"/>
              <a:t> mezi nimi je pohrudniční dutina – vyplněna tekutinou </a:t>
            </a:r>
          </a:p>
          <a:p>
            <a:pPr eaLnBrk="1" hangingPunct="1"/>
            <a:r>
              <a:rPr lang="cs-CZ" altLang="cs-CZ" sz="2400" dirty="0"/>
              <a:t> podtlak mezi blánami – plíce rozepjaté </a:t>
            </a:r>
          </a:p>
          <a:p>
            <a:pPr eaLnBrk="1" hangingPunct="1"/>
            <a:r>
              <a:rPr lang="cs-CZ" altLang="cs-CZ" sz="2400" dirty="0"/>
              <a:t> pneumotorax – do pleurální dutiny se dostane vzduch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45A342E-ECFD-4FF2-A512-A6CC4031B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5459" y="448498"/>
            <a:ext cx="3084843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741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Plíce</a:t>
            </a:r>
          </a:p>
        </p:txBody>
      </p:sp>
      <p:sp>
        <p:nvSpPr>
          <p:cNvPr id="4608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 </a:t>
            </a:r>
            <a:r>
              <a:rPr lang="cs-CZ" altLang="cs-CZ" sz="2400" dirty="0"/>
              <a:t>k respiraci  je důležité: </a:t>
            </a:r>
          </a:p>
          <a:p>
            <a:pPr eaLnBrk="1" hangingPunct="1"/>
            <a:r>
              <a:rPr lang="cs-CZ" altLang="cs-CZ" sz="2400" dirty="0"/>
              <a:t> plicní ventilace (výměna vzduchu v plicních sklípcích při nádechu a výdechu) </a:t>
            </a:r>
          </a:p>
          <a:p>
            <a:pPr eaLnBrk="1" hangingPunct="1"/>
            <a:r>
              <a:rPr lang="cs-CZ" altLang="cs-CZ" sz="2400" dirty="0"/>
              <a:t> plicní </a:t>
            </a:r>
            <a:r>
              <a:rPr lang="cs-CZ" altLang="cs-CZ" sz="2400" dirty="0" err="1"/>
              <a:t>perfuze</a:t>
            </a:r>
            <a:r>
              <a:rPr lang="cs-CZ" altLang="cs-CZ" sz="2400" dirty="0"/>
              <a:t> – přívod krve ke sklípkům</a:t>
            </a:r>
          </a:p>
          <a:p>
            <a:pPr eaLnBrk="1" hangingPunct="1"/>
            <a:r>
              <a:rPr lang="cs-CZ" altLang="cs-CZ" sz="2400" dirty="0"/>
              <a:t> plicní </a:t>
            </a:r>
            <a:r>
              <a:rPr lang="cs-CZ" altLang="cs-CZ" sz="2400" dirty="0" err="1"/>
              <a:t>difůze</a:t>
            </a:r>
            <a:r>
              <a:rPr lang="cs-CZ" altLang="cs-CZ" sz="2400" dirty="0"/>
              <a:t> (přestup dýchacích plynů přes membrány stěn plicních sklípků a vlásečnic).</a:t>
            </a:r>
          </a:p>
          <a:p>
            <a:pPr eaLnBrk="1" hangingPunct="1"/>
            <a:r>
              <a:rPr lang="cs-CZ" altLang="cs-CZ" sz="2400" dirty="0"/>
              <a:t>Mechanismus přenosu plynů</a:t>
            </a:r>
          </a:p>
          <a:p>
            <a:pPr marL="0" indent="0" eaLnBrk="1" hangingPunct="1">
              <a:buNone/>
            </a:pPr>
            <a:r>
              <a:rPr lang="cs-CZ" altLang="cs-CZ" sz="2400" dirty="0"/>
              <a:t>Epiteliální vrstva buněk váčků těsně přiléhá k endoteliálním buňkám krevních kapilár (</a:t>
            </a:r>
            <a:r>
              <a:rPr lang="cs-CZ" altLang="cs-CZ" sz="2400" dirty="0" err="1"/>
              <a:t>alveolokapilární</a:t>
            </a:r>
            <a:r>
              <a:rPr lang="cs-CZ" altLang="cs-CZ" sz="2400" dirty="0"/>
              <a:t> stěna – 1 </a:t>
            </a:r>
            <a:r>
              <a:rPr lang="el-GR" altLang="cs-CZ" sz="2400" dirty="0"/>
              <a:t>μ</a:t>
            </a:r>
            <a:r>
              <a:rPr lang="cs-CZ" altLang="cs-CZ" sz="2400" dirty="0"/>
              <a:t>m) – plocha 90 m2 (&gt; 40krát). Rychlá difúze podle koncentračního spádu (1/1000 sekundy)</a:t>
            </a:r>
          </a:p>
        </p:txBody>
      </p:sp>
    </p:spTree>
    <p:extLst>
      <p:ext uri="{BB962C8B-B14F-4D97-AF65-F5344CB8AC3E}">
        <p14:creationId xmlns:p14="http://schemas.microsoft.com/office/powerpoint/2010/main" val="2797136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Nádech</a:t>
            </a:r>
          </a:p>
        </p:txBody>
      </p:sp>
      <p:sp>
        <p:nvSpPr>
          <p:cNvPr id="48131" name="Zástupný symbol pro obsah 2"/>
          <p:cNvSpPr>
            <a:spLocks noGrp="1"/>
          </p:cNvSpPr>
          <p:nvPr>
            <p:ph idx="1"/>
          </p:nvPr>
        </p:nvSpPr>
        <p:spPr>
          <a:xfrm>
            <a:off x="264268" y="1426713"/>
            <a:ext cx="10515600" cy="4351338"/>
          </a:xfrm>
        </p:spPr>
        <p:txBody>
          <a:bodyPr/>
          <a:lstStyle/>
          <a:p>
            <a:pPr eaLnBrk="1" hangingPunct="1"/>
            <a:r>
              <a:rPr lang="cs-CZ" altLang="cs-CZ" sz="2400" dirty="0"/>
              <a:t> hlavní dýchací svaly roztáhnou prostor, kde jsou plíce </a:t>
            </a:r>
          </a:p>
          <a:p>
            <a:pPr eaLnBrk="1" hangingPunct="1"/>
            <a:r>
              <a:rPr lang="cs-CZ" altLang="cs-CZ" sz="2400" dirty="0"/>
              <a:t> bránice - odděluje dutinu hrudní od břišní </a:t>
            </a:r>
          </a:p>
          <a:p>
            <a:pPr eaLnBrk="1" hangingPunct="1">
              <a:buFontTx/>
              <a:buNone/>
            </a:pPr>
            <a:r>
              <a:rPr lang="cs-CZ" altLang="cs-CZ" sz="2400" dirty="0"/>
              <a:t>                   - snížení – vzduch je do plic nasáván </a:t>
            </a:r>
          </a:p>
          <a:p>
            <a:pPr eaLnBrk="1" hangingPunct="1"/>
            <a:r>
              <a:rPr lang="cs-CZ" altLang="cs-CZ" sz="2400" dirty="0"/>
              <a:t> zevní mezižeberní svaly - zvedají žebra </a:t>
            </a:r>
          </a:p>
          <a:p>
            <a:pPr eaLnBrk="1" hangingPunct="1"/>
            <a:r>
              <a:rPr lang="cs-CZ" altLang="cs-CZ" sz="2400" dirty="0"/>
              <a:t> plíce jsou roztahovány, vzduch je nasáván do plicních sklípků </a:t>
            </a:r>
          </a:p>
          <a:p>
            <a:pPr marL="0" indent="0" eaLnBrk="1" hangingPunct="1">
              <a:buNone/>
            </a:pPr>
            <a:endParaRPr lang="cs-CZ" alt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34B7961-A4FD-4485-96AD-7A99DF0D2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7042" y="139528"/>
            <a:ext cx="3084843" cy="323725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06B7DBC-63D8-4541-9804-C22EE6FE02A8}"/>
              </a:ext>
            </a:extLst>
          </p:cNvPr>
          <p:cNvSpPr txBox="1"/>
          <p:nvPr/>
        </p:nvSpPr>
        <p:spPr>
          <a:xfrm>
            <a:off x="663102" y="3835845"/>
            <a:ext cx="60943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600" dirty="0"/>
              <a:t>Výdech</a:t>
            </a:r>
          </a:p>
          <a:p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55ECA8F-264B-4DC5-80C3-C190C33AA292}"/>
              </a:ext>
            </a:extLst>
          </p:cNvPr>
          <p:cNvSpPr txBox="1"/>
          <p:nvPr/>
        </p:nvSpPr>
        <p:spPr>
          <a:xfrm>
            <a:off x="498543" y="4568649"/>
            <a:ext cx="60943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/>
              <a:t>pasivní děj </a:t>
            </a:r>
          </a:p>
          <a:p>
            <a:r>
              <a:rPr lang="cs-CZ" sz="2400" dirty="0"/>
              <a:t>svaly se uvolní, plíce se mohou smrštit, vytlačit vzduch ze sklípků</a:t>
            </a:r>
          </a:p>
        </p:txBody>
      </p:sp>
    </p:spTree>
    <p:extLst>
      <p:ext uri="{BB962C8B-B14F-4D97-AF65-F5344CB8AC3E}">
        <p14:creationId xmlns:p14="http://schemas.microsoft.com/office/powerpoint/2010/main" val="42129534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08218" y="123601"/>
            <a:ext cx="6072333" cy="6383564"/>
          </a:xfrm>
        </p:spPr>
      </p:pic>
    </p:spTree>
    <p:extLst>
      <p:ext uri="{BB962C8B-B14F-4D97-AF65-F5344CB8AC3E}">
        <p14:creationId xmlns:p14="http://schemas.microsoft.com/office/powerpoint/2010/main" val="4062748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443061" y="75693"/>
            <a:ext cx="10840824" cy="7001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76176" bIns="0" anchor="ctr">
            <a:spAutoFit/>
          </a:bodyPr>
          <a:lstStyle/>
          <a:p>
            <a:pPr indent="449263">
              <a:tabLst>
                <a:tab pos="276225" algn="l"/>
              </a:tabLst>
            </a:pPr>
            <a:r>
              <a:rPr lang="cs-CZ" altLang="cs-CZ" sz="2000" b="1" dirty="0"/>
              <a:t>Dýchání</a:t>
            </a:r>
            <a:endParaRPr lang="cs-CZ" altLang="cs-CZ" sz="2000" dirty="0"/>
          </a:p>
          <a:p>
            <a:pPr indent="449263">
              <a:tabLst>
                <a:tab pos="276225" algn="l"/>
              </a:tabLst>
            </a:pPr>
            <a:endParaRPr lang="cs-CZ" altLang="cs-CZ" sz="2000" dirty="0"/>
          </a:p>
          <a:p>
            <a:pPr indent="449263">
              <a:tabLst>
                <a:tab pos="276225" algn="l"/>
              </a:tabLst>
            </a:pPr>
            <a:r>
              <a:rPr lang="cs-CZ" altLang="cs-CZ" sz="2200" dirty="0"/>
              <a:t>Energie pro životní pochody – oxidace (O</a:t>
            </a:r>
            <a:r>
              <a:rPr lang="cs-CZ" altLang="cs-CZ" sz="2200" baseline="-20000" dirty="0"/>
              <a:t>2</a:t>
            </a:r>
            <a:r>
              <a:rPr lang="cs-CZ" altLang="cs-CZ" sz="2200" dirty="0"/>
              <a:t>) organických látek </a:t>
            </a:r>
          </a:p>
          <a:p>
            <a:pPr indent="449263">
              <a:tabLst>
                <a:tab pos="276225" algn="l"/>
              </a:tabLst>
            </a:pPr>
            <a:r>
              <a:rPr lang="cs-CZ" altLang="cs-CZ" sz="2200" dirty="0"/>
              <a:t>Příjem O</a:t>
            </a:r>
            <a:r>
              <a:rPr lang="cs-CZ" altLang="cs-CZ" sz="2200" baseline="-20000" dirty="0"/>
              <a:t>2</a:t>
            </a:r>
            <a:r>
              <a:rPr lang="cs-CZ" altLang="cs-CZ" sz="2200" dirty="0"/>
              <a:t> – dýchací mechanismy (+ výdej CO</a:t>
            </a:r>
            <a:r>
              <a:rPr lang="cs-CZ" altLang="cs-CZ" sz="2200" baseline="-20000" dirty="0"/>
              <a:t>2</a:t>
            </a:r>
            <a:r>
              <a:rPr lang="cs-CZ" altLang="cs-CZ" sz="2200" dirty="0"/>
              <a:t>, udržování pH)</a:t>
            </a:r>
          </a:p>
          <a:p>
            <a:pPr indent="449263">
              <a:tabLst>
                <a:tab pos="276225" algn="l"/>
              </a:tabLst>
            </a:pPr>
            <a:r>
              <a:rPr lang="cs-CZ" altLang="cs-CZ" sz="2200" dirty="0"/>
              <a:t> </a:t>
            </a:r>
            <a:r>
              <a:rPr lang="cs-CZ" altLang="cs-CZ" sz="2200" dirty="0">
                <a:solidFill>
                  <a:srgbClr val="FF0000"/>
                </a:solidFill>
              </a:rPr>
              <a:t>a) </a:t>
            </a:r>
            <a:r>
              <a:rPr lang="cs-CZ" altLang="cs-CZ" sz="2200" dirty="0"/>
              <a:t>ze vzduchu (20,95% O</a:t>
            </a:r>
            <a:r>
              <a:rPr lang="cs-CZ" altLang="cs-CZ" sz="2200" baseline="-20000" dirty="0"/>
              <a:t>2</a:t>
            </a:r>
            <a:r>
              <a:rPr lang="cs-CZ" altLang="cs-CZ" sz="2200" dirty="0"/>
              <a:t>, 78,01 N</a:t>
            </a:r>
            <a:r>
              <a:rPr lang="cs-CZ" altLang="cs-CZ" sz="2200" baseline="-20000" dirty="0"/>
              <a:t>2</a:t>
            </a:r>
            <a:r>
              <a:rPr lang="cs-CZ" altLang="cs-CZ" sz="2200" dirty="0"/>
              <a:t>, 0,03 CO</a:t>
            </a:r>
            <a:r>
              <a:rPr lang="cs-CZ" altLang="cs-CZ" sz="2200" baseline="-20000" dirty="0"/>
              <a:t>2</a:t>
            </a:r>
            <a:r>
              <a:rPr lang="cs-CZ" altLang="cs-CZ" sz="2200" dirty="0"/>
              <a:t> + 0,9 Ar, Ne …)</a:t>
            </a:r>
          </a:p>
          <a:p>
            <a:pPr indent="449263">
              <a:tabLst>
                <a:tab pos="276225" algn="l"/>
              </a:tabLst>
            </a:pPr>
            <a:r>
              <a:rPr lang="cs-CZ" altLang="cs-CZ" sz="2200" dirty="0"/>
              <a:t> </a:t>
            </a:r>
            <a:r>
              <a:rPr lang="cs-CZ" altLang="cs-CZ" sz="2200" dirty="0">
                <a:solidFill>
                  <a:srgbClr val="FF0000"/>
                </a:solidFill>
              </a:rPr>
              <a:t>b) </a:t>
            </a:r>
            <a:r>
              <a:rPr lang="cs-CZ" altLang="cs-CZ" sz="2200" dirty="0"/>
              <a:t>z vody – (závisí na t, salinitě, tlaku … </a:t>
            </a:r>
          </a:p>
          <a:p>
            <a:pPr indent="449263">
              <a:tabLst>
                <a:tab pos="276225" algn="l"/>
              </a:tabLst>
            </a:pPr>
            <a:r>
              <a:rPr lang="cs-CZ" altLang="cs-CZ" sz="2200" dirty="0"/>
              <a:t>	- sladká - 15 </a:t>
            </a:r>
            <a:r>
              <a:rPr lang="cs-CZ" altLang="cs-CZ" sz="2200" baseline="30000" dirty="0" err="1"/>
              <a:t>o</a:t>
            </a:r>
            <a:r>
              <a:rPr lang="cs-CZ" altLang="cs-CZ" sz="2200" dirty="0" err="1"/>
              <a:t>C</a:t>
            </a:r>
            <a:r>
              <a:rPr lang="cs-CZ" altLang="cs-CZ" sz="2200" dirty="0"/>
              <a:t> – 0,7 % O</a:t>
            </a:r>
            <a:r>
              <a:rPr lang="cs-CZ" altLang="cs-CZ" sz="2200" baseline="-20000" dirty="0"/>
              <a:t>2</a:t>
            </a:r>
            <a:r>
              <a:rPr lang="cs-CZ" altLang="cs-CZ" sz="2200" dirty="0"/>
              <a:t> + 1,36 % N</a:t>
            </a:r>
            <a:r>
              <a:rPr lang="cs-CZ" altLang="cs-CZ" sz="2200" baseline="-20000" dirty="0"/>
              <a:t>2</a:t>
            </a:r>
            <a:r>
              <a:rPr lang="cs-CZ" altLang="cs-CZ" sz="2200" dirty="0"/>
              <a:t>) </a:t>
            </a:r>
          </a:p>
          <a:p>
            <a:pPr indent="449263">
              <a:tabLst>
                <a:tab pos="276225" algn="l"/>
              </a:tabLst>
            </a:pPr>
            <a:r>
              <a:rPr lang="cs-CZ" altLang="cs-CZ" sz="2200" dirty="0"/>
              <a:t>Se zvětšováním tělesných rozměrů → nedostatek O</a:t>
            </a:r>
            <a:r>
              <a:rPr lang="cs-CZ" altLang="cs-CZ" sz="2200" baseline="-20000" dirty="0"/>
              <a:t>2</a:t>
            </a:r>
            <a:endParaRPr lang="cs-CZ" altLang="cs-CZ" sz="2200" dirty="0"/>
          </a:p>
          <a:p>
            <a:pPr indent="449263">
              <a:tabLst>
                <a:tab pos="276225" algn="l"/>
              </a:tabLst>
            </a:pPr>
            <a:endParaRPr lang="cs-CZ" altLang="cs-CZ" sz="2000" dirty="0"/>
          </a:p>
          <a:p>
            <a:pPr indent="449263">
              <a:tabLst>
                <a:tab pos="276225" algn="l"/>
              </a:tabLst>
            </a:pPr>
            <a:r>
              <a:rPr lang="cs-CZ" altLang="cs-CZ" sz="2200" dirty="0"/>
              <a:t>Fylogeneticky nezbytnost zvýšení výkonnosti výměny plynů: </a:t>
            </a:r>
            <a:r>
              <a:rPr lang="cs-CZ" altLang="cs-CZ" sz="2200" b="1" dirty="0"/>
              <a:t>Náhrada pomalé difúze plynů ve vodním prostředí tkání difúzí plynů ve vzduchu </a:t>
            </a:r>
          </a:p>
          <a:p>
            <a:pPr indent="449263">
              <a:tabLst>
                <a:tab pos="276225" algn="l"/>
              </a:tabLst>
            </a:pPr>
            <a:r>
              <a:rPr lang="cs-CZ" altLang="cs-CZ" sz="2200" dirty="0">
                <a:solidFill>
                  <a:srgbClr val="FF0000"/>
                </a:solidFill>
              </a:rPr>
              <a:t>Nutné podmínky: </a:t>
            </a:r>
          </a:p>
          <a:p>
            <a:pPr indent="449263">
              <a:tabLst>
                <a:tab pos="276225" algn="l"/>
              </a:tabLst>
            </a:pPr>
            <a:r>
              <a:rPr lang="cs-CZ" altLang="cs-CZ" sz="2200" dirty="0">
                <a:solidFill>
                  <a:srgbClr val="FF0000"/>
                </a:solidFill>
              </a:rPr>
              <a:t>1. </a:t>
            </a:r>
            <a:r>
              <a:rPr lang="cs-CZ" altLang="cs-CZ" sz="2200" dirty="0"/>
              <a:t>zvětšení dýchacího povrchu </a:t>
            </a:r>
          </a:p>
          <a:p>
            <a:pPr indent="449263">
              <a:tabLst>
                <a:tab pos="276225" algn="l"/>
              </a:tabLst>
            </a:pPr>
            <a:r>
              <a:rPr lang="cs-CZ" altLang="cs-CZ" sz="2200" dirty="0"/>
              <a:t>   	A) na vnější str. – vodní živočichové - žábry</a:t>
            </a:r>
          </a:p>
          <a:p>
            <a:pPr indent="449263">
              <a:tabLst>
                <a:tab pos="276225" algn="l"/>
              </a:tabLst>
            </a:pPr>
            <a:r>
              <a:rPr lang="cs-CZ" altLang="cs-CZ" sz="2200" dirty="0"/>
              <a:t>	B) dovnitř – suchozemští živočichové</a:t>
            </a:r>
          </a:p>
          <a:p>
            <a:pPr indent="449263">
              <a:tabLst>
                <a:tab pos="276225" algn="l"/>
              </a:tabLst>
            </a:pPr>
            <a:r>
              <a:rPr lang="cs-CZ" altLang="cs-CZ" sz="2200" dirty="0"/>
              <a:t> 		a) plíce</a:t>
            </a:r>
          </a:p>
          <a:p>
            <a:pPr indent="449263">
              <a:tabLst>
                <a:tab pos="276225" algn="l"/>
              </a:tabLst>
            </a:pPr>
            <a:r>
              <a:rPr lang="cs-CZ" altLang="cs-CZ" sz="2200" dirty="0"/>
              <a:t> 		b) tracheje</a:t>
            </a:r>
          </a:p>
          <a:p>
            <a:pPr indent="449263">
              <a:tabLst>
                <a:tab pos="276225" algn="l"/>
              </a:tabLst>
            </a:pPr>
            <a:r>
              <a:rPr lang="cs-CZ" altLang="cs-CZ" sz="2200" dirty="0">
                <a:solidFill>
                  <a:srgbClr val="FF0000"/>
                </a:solidFill>
              </a:rPr>
              <a:t>2. </a:t>
            </a:r>
            <a:r>
              <a:rPr lang="cs-CZ" altLang="cs-CZ" sz="2200" dirty="0"/>
              <a:t>udržování vysokého difúzního spádu plynů na vnější dýchací ploše </a:t>
            </a:r>
          </a:p>
          <a:p>
            <a:pPr indent="449263">
              <a:tabLst>
                <a:tab pos="276225" algn="l"/>
              </a:tabLst>
            </a:pPr>
            <a:r>
              <a:rPr lang="cs-CZ" altLang="cs-CZ" sz="2200" dirty="0">
                <a:solidFill>
                  <a:srgbClr val="FF0000"/>
                </a:solidFill>
              </a:rPr>
              <a:t>3. </a:t>
            </a:r>
            <a:r>
              <a:rPr lang="cs-CZ" altLang="cs-CZ" sz="2200" dirty="0"/>
              <a:t>přenos plynů tělní tekutinou s látkou s vysokou  vázací schopností pro plyny </a:t>
            </a:r>
          </a:p>
          <a:p>
            <a:pPr indent="449263">
              <a:tabLst>
                <a:tab pos="276225" algn="l"/>
              </a:tabLst>
            </a:pPr>
            <a:endParaRPr lang="cs-CZ" altLang="cs-CZ" sz="2000" dirty="0"/>
          </a:p>
          <a:p>
            <a:pPr indent="449263">
              <a:tabLst>
                <a:tab pos="276225" algn="l"/>
              </a:tabLst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2393449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Spirometrie</a:t>
            </a:r>
          </a:p>
        </p:txBody>
      </p:sp>
      <p:sp>
        <p:nvSpPr>
          <p:cNvPr id="17411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cs-CZ" altLang="cs-CZ" sz="2400" dirty="0"/>
              <a:t>vyšetřovací metoda </a:t>
            </a:r>
          </a:p>
          <a:p>
            <a:pPr>
              <a:defRPr/>
            </a:pPr>
            <a:r>
              <a:rPr lang="cs-CZ" altLang="cs-CZ" sz="2400" dirty="0"/>
              <a:t>informace o kapacitě plic  </a:t>
            </a:r>
          </a:p>
          <a:p>
            <a:pPr>
              <a:defRPr/>
            </a:pPr>
            <a:r>
              <a:rPr lang="cs-CZ" altLang="cs-CZ" sz="2400" b="1" dirty="0"/>
              <a:t>Vitální kapacita plic</a:t>
            </a:r>
            <a:r>
              <a:rPr lang="cs-CZ" altLang="cs-CZ" sz="2400" dirty="0"/>
              <a:t> (VC – </a:t>
            </a:r>
            <a:r>
              <a:rPr lang="cs-CZ" altLang="cs-CZ" sz="2400" dirty="0" err="1"/>
              <a:t>vital</a:t>
            </a:r>
            <a:r>
              <a:rPr lang="cs-CZ" altLang="cs-CZ" sz="2400" dirty="0"/>
              <a:t> </a:t>
            </a:r>
            <a:r>
              <a:rPr lang="cs-CZ" altLang="cs-CZ" sz="2400" dirty="0" err="1"/>
              <a:t>capacity</a:t>
            </a:r>
            <a:r>
              <a:rPr lang="cs-CZ" altLang="cs-CZ" sz="2400" dirty="0"/>
              <a:t>; l, ml)  = objem vzduchu, který vydechneme s maximálním úsilím po předchozím maximálním nádechu. </a:t>
            </a:r>
          </a:p>
          <a:p>
            <a:pPr>
              <a:defRPr/>
            </a:pPr>
            <a:r>
              <a:rPr lang="cs-CZ" altLang="cs-CZ" sz="2400" dirty="0"/>
              <a:t> hodnoty závisí na pohlaví, věku, trénovanosti,… </a:t>
            </a:r>
          </a:p>
          <a:p>
            <a:pPr>
              <a:defRPr/>
            </a:pPr>
            <a:r>
              <a:rPr lang="cs-CZ" altLang="cs-CZ" sz="2400" dirty="0"/>
              <a:t>objem vzduchu – vliv </a:t>
            </a:r>
            <a:r>
              <a:rPr lang="cs-CZ" altLang="cs-CZ" sz="2400" dirty="0" err="1"/>
              <a:t>atmosferický</a:t>
            </a:r>
            <a:r>
              <a:rPr lang="cs-CZ" altLang="cs-CZ" sz="2400" dirty="0"/>
              <a:t> tlak, teplota</a:t>
            </a:r>
          </a:p>
          <a:p>
            <a:pPr>
              <a:defRPr/>
            </a:pPr>
            <a:r>
              <a:rPr lang="cs-CZ" altLang="cs-CZ" sz="2400" dirty="0"/>
              <a:t>průměrná hodnota – ženy 3-4 l, muži 4-5,5 l </a:t>
            </a:r>
          </a:p>
          <a:p>
            <a:pPr>
              <a:defRPr/>
            </a:pPr>
            <a:r>
              <a:rPr lang="cs-CZ" altLang="cs-CZ" sz="2400" dirty="0"/>
              <a:t>trénink – až 6 l  u plavců až 8 l</a:t>
            </a:r>
          </a:p>
          <a:p>
            <a:pPr marL="0" indent="0">
              <a:buNone/>
              <a:defRPr/>
            </a:pPr>
            <a:r>
              <a:rPr lang="cs-CZ" altLang="cs-CZ" sz="2400" dirty="0"/>
              <a:t> </a:t>
            </a:r>
          </a:p>
          <a:p>
            <a:pPr marL="0" indent="0">
              <a:buNone/>
              <a:defRPr/>
            </a:pPr>
            <a:endParaRPr lang="cs-CZ" altLang="cs-CZ" dirty="0"/>
          </a:p>
          <a:p>
            <a:pPr>
              <a:buNone/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08266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Spirometrie ne</a:t>
            </a:r>
          </a:p>
        </p:txBody>
      </p:sp>
      <p:sp>
        <p:nvSpPr>
          <p:cNvPr id="5325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usilovná vitální kapacita plic </a:t>
            </a:r>
            <a:r>
              <a:rPr lang="cs-CZ" altLang="cs-CZ" b="1" dirty="0">
                <a:solidFill>
                  <a:srgbClr val="7030A0"/>
                </a:solidFill>
              </a:rPr>
              <a:t>FVC</a:t>
            </a:r>
          </a:p>
          <a:p>
            <a:pPr eaLnBrk="1" hangingPunct="1"/>
            <a:r>
              <a:rPr lang="cs-CZ" altLang="cs-CZ" b="1" dirty="0">
                <a:solidFill>
                  <a:srgbClr val="7030A0"/>
                </a:solidFill>
              </a:rPr>
              <a:t>FEV1</a:t>
            </a:r>
            <a:r>
              <a:rPr lang="cs-CZ" altLang="cs-CZ" b="1" dirty="0"/>
              <a:t> </a:t>
            </a:r>
            <a:r>
              <a:rPr lang="cs-CZ" altLang="cs-CZ" dirty="0"/>
              <a:t>(litry, procenta): usilovně vydechnutý objem vzduchu za první sekundu</a:t>
            </a:r>
          </a:p>
          <a:p>
            <a:pPr eaLnBrk="1" hangingPunct="1"/>
            <a:r>
              <a:rPr lang="cs-CZ" altLang="cs-CZ" dirty="0"/>
              <a:t>zjištění </a:t>
            </a:r>
            <a:r>
              <a:rPr lang="cs-CZ" altLang="cs-CZ" b="1" dirty="0">
                <a:solidFill>
                  <a:srgbClr val="7030A0"/>
                </a:solidFill>
              </a:rPr>
              <a:t>PEF</a:t>
            </a:r>
            <a:r>
              <a:rPr lang="cs-CZ" altLang="cs-CZ" b="1" dirty="0"/>
              <a:t> </a:t>
            </a:r>
            <a:r>
              <a:rPr lang="cs-CZ" altLang="cs-CZ" dirty="0"/>
              <a:t>(litry za sekundu, procenta): vrcholový výdechový průtok, nejvyšší rychlost na vrcholu usilovného výdechu</a:t>
            </a:r>
          </a:p>
          <a:p>
            <a:pPr eaLnBrk="1" hangingPunct="1">
              <a:buFontTx/>
              <a:buNone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2907626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Spirometrie ne</a:t>
            </a:r>
          </a:p>
        </p:txBody>
      </p:sp>
      <p:sp>
        <p:nvSpPr>
          <p:cNvPr id="542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FVC ideálně 100%</a:t>
            </a:r>
          </a:p>
          <a:p>
            <a:pPr eaLnBrk="1" hangingPunct="1"/>
            <a:r>
              <a:rPr lang="cs-CZ" altLang="cs-CZ" dirty="0"/>
              <a:t>FEV1: normální hodnoty min. 80% FVC</a:t>
            </a:r>
          </a:p>
          <a:p>
            <a:pPr eaLnBrk="1" hangingPunct="1"/>
            <a:r>
              <a:rPr lang="cs-CZ" altLang="cs-CZ" dirty="0"/>
              <a:t>snížené hodnoty = obstrukční ventilační porucha OVP (astma </a:t>
            </a:r>
            <a:r>
              <a:rPr lang="cs-CZ" altLang="cs-CZ" dirty="0" err="1"/>
              <a:t>bronchiale</a:t>
            </a:r>
            <a:r>
              <a:rPr lang="cs-CZ" altLang="cs-CZ" dirty="0"/>
              <a:t>, bronchitida), ukazuje na snížený průtok vzduchu dýchacími cestami.</a:t>
            </a:r>
          </a:p>
          <a:p>
            <a:pPr eaLnBrk="1" hangingPunct="1"/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96494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Spirometrie ne</a:t>
            </a:r>
          </a:p>
        </p:txBody>
      </p:sp>
      <p:sp>
        <p:nvSpPr>
          <p:cNvPr id="552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PEF – snížená hodnota vypovídá o stavu průchodnosti průdušek, při jejich zúžení PEF klesá</a:t>
            </a:r>
          </a:p>
          <a:p>
            <a:pPr eaLnBrk="1" hangingPunct="1"/>
            <a:r>
              <a:rPr lang="cs-CZ" altLang="cs-CZ" dirty="0"/>
              <a:t>po léčbě se hodnota úměrně zlepšuje</a:t>
            </a:r>
          </a:p>
          <a:p>
            <a:pPr eaLnBrk="1" hangingPunct="1"/>
            <a:r>
              <a:rPr lang="cs-CZ" altLang="cs-CZ" dirty="0"/>
              <a:t>normální hodnoty podle věku, pohlaví a výšky postavy (min. 80%)</a:t>
            </a:r>
          </a:p>
          <a:p>
            <a:pPr eaLnBrk="1" hangingPunct="1"/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18439805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cs-CZ" altLang="cs-CZ" dirty="0"/>
              <a:t>Reakce a adaptace dýchacího systému na zátěž</a:t>
            </a:r>
          </a:p>
        </p:txBody>
      </p:sp>
      <p:sp>
        <p:nvSpPr>
          <p:cNvPr id="56323" name="Zástupný symbol pro obsah 2"/>
          <p:cNvSpPr>
            <a:spLocks noGrp="1"/>
          </p:cNvSpPr>
          <p:nvPr>
            <p:ph idx="1"/>
          </p:nvPr>
        </p:nvSpPr>
        <p:spPr>
          <a:xfrm>
            <a:off x="2279650" y="1989138"/>
            <a:ext cx="6711950" cy="4195762"/>
          </a:xfrm>
        </p:spPr>
        <p:txBody>
          <a:bodyPr/>
          <a:lstStyle/>
          <a:p>
            <a:pPr eaLnBrk="1" hangingPunct="1"/>
            <a:r>
              <a:rPr lang="cs-CZ" altLang="cs-CZ" dirty="0"/>
              <a:t>dechová frekvence </a:t>
            </a:r>
          </a:p>
          <a:p>
            <a:pPr eaLnBrk="1" hangingPunct="1"/>
            <a:r>
              <a:rPr lang="cs-CZ" altLang="cs-CZ" dirty="0"/>
              <a:t>klidová dechová frekvence – 16 dechů/min </a:t>
            </a:r>
          </a:p>
          <a:p>
            <a:pPr eaLnBrk="1" hangingPunct="1"/>
            <a:r>
              <a:rPr lang="cs-CZ" altLang="cs-CZ" dirty="0"/>
              <a:t>při zátěži, maximálně 40 dechů/min</a:t>
            </a:r>
          </a:p>
          <a:p>
            <a:pPr eaLnBrk="1" hangingPunct="1"/>
            <a:r>
              <a:rPr lang="cs-CZ" altLang="cs-CZ" dirty="0"/>
              <a:t>při adaptaci – vytrénované osoby – 10 dechů/min, popřípadě 60 dechů/min </a:t>
            </a:r>
          </a:p>
          <a:p>
            <a:pPr marL="0" indent="0" eaLnBrk="1" hangingPunct="1">
              <a:buNone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37090543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Minutová ventilace (MV)</a:t>
            </a:r>
          </a:p>
        </p:txBody>
      </p:sp>
      <p:sp>
        <p:nvSpPr>
          <p:cNvPr id="24579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cs-CZ" altLang="cs-CZ" sz="2400" dirty="0"/>
              <a:t>= objem vzduchu prodýchaného za minutu, uvádí se v litrech za minutu </a:t>
            </a:r>
          </a:p>
          <a:p>
            <a:pPr>
              <a:defRPr/>
            </a:pPr>
            <a:r>
              <a:rPr lang="cs-CZ" altLang="cs-CZ" sz="2400" dirty="0"/>
              <a:t>dechovou frekvenci vynásobíme dechovým objemem   </a:t>
            </a:r>
          </a:p>
          <a:p>
            <a:pPr>
              <a:defRPr/>
            </a:pPr>
            <a:r>
              <a:rPr lang="cs-CZ" altLang="cs-CZ" sz="2400" dirty="0"/>
              <a:t> v klidu – </a:t>
            </a:r>
            <a:r>
              <a:rPr lang="cs-CZ" altLang="cs-CZ" sz="2400" b="1" dirty="0"/>
              <a:t>8-10 l /min (průměr 7,5 l/min (500 ml *15 dechů). </a:t>
            </a:r>
          </a:p>
          <a:p>
            <a:pPr>
              <a:defRPr/>
            </a:pPr>
            <a:r>
              <a:rPr lang="cs-CZ" altLang="cs-CZ" sz="2400" dirty="0"/>
              <a:t> při zatížení </a:t>
            </a:r>
            <a:r>
              <a:rPr lang="cs-CZ" altLang="cs-CZ" sz="2400" b="1" dirty="0"/>
              <a:t>120 l/min (dochází k </a:t>
            </a:r>
            <a:r>
              <a:rPr lang="cs-CZ" altLang="cs-CZ" sz="2400" b="1" dirty="0" err="1"/>
              <a:t>většení</a:t>
            </a:r>
            <a:r>
              <a:rPr lang="cs-CZ" altLang="cs-CZ" sz="2400" b="1" dirty="0"/>
              <a:t>: prohloubení x zrychlení dechu). </a:t>
            </a:r>
          </a:p>
          <a:p>
            <a:pPr marL="0" indent="0">
              <a:buNone/>
              <a:defRPr/>
            </a:pPr>
            <a:r>
              <a:rPr lang="cs-CZ" altLang="cs-CZ" sz="2400" b="1" dirty="0"/>
              <a:t>Krev z celého těla do plic – značný obsah CO2, málo O2. V plicích částečné odstranění CO2, sycení O2. </a:t>
            </a:r>
          </a:p>
          <a:p>
            <a:pPr>
              <a:defRPr/>
            </a:pPr>
            <a:r>
              <a:rPr lang="cs-CZ" altLang="cs-CZ" sz="2400" dirty="0"/>
              <a:t> vlivem tréninku – </a:t>
            </a:r>
            <a:r>
              <a:rPr lang="cs-CZ" altLang="cs-CZ" sz="2400" b="1" dirty="0"/>
              <a:t>180 l/min</a:t>
            </a:r>
          </a:p>
        </p:txBody>
      </p:sp>
    </p:spTree>
    <p:extLst>
      <p:ext uri="{BB962C8B-B14F-4D97-AF65-F5344CB8AC3E}">
        <p14:creationId xmlns:p14="http://schemas.microsoft.com/office/powerpoint/2010/main" val="1485541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Onemocnění dýchací soustavy</a:t>
            </a:r>
          </a:p>
        </p:txBody>
      </p:sp>
      <p:sp>
        <p:nvSpPr>
          <p:cNvPr id="5837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400" dirty="0"/>
              <a:t>astma </a:t>
            </a:r>
          </a:p>
          <a:p>
            <a:pPr eaLnBrk="1" hangingPunct="1"/>
            <a:r>
              <a:rPr lang="cs-CZ" altLang="cs-CZ" sz="2400" dirty="0"/>
              <a:t>alergie </a:t>
            </a:r>
          </a:p>
          <a:p>
            <a:pPr eaLnBrk="1" hangingPunct="1"/>
            <a:r>
              <a:rPr lang="cs-CZ" altLang="cs-CZ" sz="2400" dirty="0"/>
              <a:t>nachlazení </a:t>
            </a:r>
          </a:p>
          <a:p>
            <a:pPr eaLnBrk="1" hangingPunct="1"/>
            <a:r>
              <a:rPr lang="cs-CZ" altLang="cs-CZ" sz="2400" dirty="0"/>
              <a:t>bronchitida – zánět průdušek </a:t>
            </a:r>
          </a:p>
          <a:p>
            <a:pPr eaLnBrk="1" hangingPunct="1"/>
            <a:r>
              <a:rPr lang="cs-CZ" altLang="cs-CZ" sz="2400" dirty="0"/>
              <a:t>černý kašel- bakterie </a:t>
            </a:r>
            <a:r>
              <a:rPr lang="cs-CZ" altLang="cs-CZ" sz="2400" i="1" dirty="0" err="1"/>
              <a:t>Bordetella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pertussis</a:t>
            </a:r>
            <a:endParaRPr lang="cs-CZ" altLang="cs-CZ" sz="2400" dirty="0"/>
          </a:p>
          <a:p>
            <a:pPr eaLnBrk="1" hangingPunct="1"/>
            <a:r>
              <a:rPr lang="cs-CZ" altLang="cs-CZ" sz="2400" dirty="0"/>
              <a:t>chřipka</a:t>
            </a:r>
          </a:p>
          <a:p>
            <a:pPr eaLnBrk="1" hangingPunct="1"/>
            <a:r>
              <a:rPr lang="cs-CZ" altLang="cs-CZ" sz="2400" dirty="0"/>
              <a:t>zápal plic </a:t>
            </a:r>
          </a:p>
          <a:p>
            <a:pPr eaLnBrk="1" hangingPunct="1"/>
            <a:r>
              <a:rPr lang="cs-CZ" altLang="cs-CZ" sz="2400" dirty="0"/>
              <a:t>covid</a:t>
            </a:r>
          </a:p>
        </p:txBody>
      </p:sp>
    </p:spTree>
    <p:extLst>
      <p:ext uri="{BB962C8B-B14F-4D97-AF65-F5344CB8AC3E}">
        <p14:creationId xmlns:p14="http://schemas.microsoft.com/office/powerpoint/2010/main" val="1080189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B7C96F-9586-4CE9-9604-F9014AD89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Negativní vliv kouření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A76B3C4-8E75-4DC8-AC6D-9D3AAD6B2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286" y="1652844"/>
            <a:ext cx="10353762" cy="4606741"/>
          </a:xfrm>
        </p:spPr>
        <p:txBody>
          <a:bodyPr>
            <a:normAutofit fontScale="70000" lnSpcReduction="20000"/>
          </a:bodyPr>
          <a:lstStyle/>
          <a:p>
            <a:r>
              <a:rPr lang="cs-CZ" dirty="0">
                <a:effectLst/>
              </a:rPr>
              <a:t>zapálením cigarety hoří tabák a vzniká kouř</a:t>
            </a:r>
          </a:p>
          <a:p>
            <a:r>
              <a:rPr lang="cs-CZ" dirty="0"/>
              <a:t>oxid uhelnatý obsažený v cigaretovém kouři ovlivňuje množství kyslíku, který se dostane ke tkáním</a:t>
            </a:r>
            <a:endParaRPr lang="cs-CZ" dirty="0">
              <a:effectLst/>
            </a:endParaRPr>
          </a:p>
          <a:p>
            <a:r>
              <a:rPr lang="cs-CZ" dirty="0">
                <a:effectLst/>
              </a:rPr>
              <a:t>v cigaretovém kouři bylo identifikováno více </a:t>
            </a:r>
            <a:r>
              <a:rPr lang="cs-CZ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než 8 000 chemických látek a „složek kouře“ </a:t>
            </a:r>
            <a:r>
              <a:rPr lang="cs-CZ" dirty="0">
                <a:effectLst/>
              </a:rPr>
              <a:t>(arsen, benzen, </a:t>
            </a:r>
            <a:r>
              <a:rPr lang="cs-CZ" dirty="0" err="1">
                <a:effectLst/>
              </a:rPr>
              <a:t>benzopyren</a:t>
            </a:r>
            <a:r>
              <a:rPr lang="cs-CZ" dirty="0">
                <a:effectLst/>
              </a:rPr>
              <a:t>, oxid uhelnatý, těžké kovy - např. olovo, kadmium, kyanovodík a pro tabák specifické </a:t>
            </a:r>
            <a:r>
              <a:rPr lang="cs-CZ" dirty="0" err="1">
                <a:effectLst/>
              </a:rPr>
              <a:t>nitrosaminy</a:t>
            </a:r>
            <a:r>
              <a:rPr lang="cs-CZ" dirty="0">
                <a:effectLst/>
              </a:rPr>
              <a:t>)</a:t>
            </a:r>
          </a:p>
          <a:p>
            <a:r>
              <a:rPr lang="cs-CZ" dirty="0">
                <a:effectLst/>
              </a:rPr>
              <a:t>některé škodliviny z tabákového kouře, např. dehet, se v plicích ukládají od první cigarety</a:t>
            </a:r>
          </a:p>
          <a:p>
            <a:r>
              <a:rPr lang="cs-CZ" dirty="0">
                <a:effectLst/>
              </a:rPr>
              <a:t>vdechnutí cigaretového kouře má také okamžitý vliv na činnost našeho oběhového systému (nikotin totiž funguje jako stimulant, takže se nám okamžitě rozbuší srdce - což zvyšuje riziko zástavy a jiných problémů)</a:t>
            </a:r>
          </a:p>
          <a:p>
            <a:r>
              <a:rPr lang="cs-CZ" dirty="0">
                <a:effectLst/>
              </a:rPr>
              <a:t>¾ chronických plicních onemocnění způsobuje kouření, ročně zemře v důsledku kouření kolem 4 miliónů lidí</a:t>
            </a:r>
          </a:p>
          <a:p>
            <a:r>
              <a:rPr lang="cs-CZ" dirty="0">
                <a:effectLst/>
              </a:rPr>
              <a:t>kouření </a:t>
            </a:r>
            <a:r>
              <a:rPr lang="cs-CZ" dirty="0">
                <a:solidFill>
                  <a:srgbClr val="0070C0"/>
                </a:solidFill>
                <a:effectLst/>
              </a:rPr>
              <a:t>způsobuje karcinomy plic, hrtanu, horních cest dýchacích, jícnu, močového měchýře, slinivky, ledvin a děložního čípku</a:t>
            </a:r>
          </a:p>
          <a:p>
            <a:r>
              <a:rPr lang="cs-CZ" dirty="0">
                <a:solidFill>
                  <a:srgbClr val="0070C0"/>
                </a:solidFill>
                <a:effectLst/>
              </a:rPr>
              <a:t>rizika pasivního kouření jsou zcela stejná: cévní, plicní a nádorová onemocnění</a:t>
            </a:r>
          </a:p>
          <a:p>
            <a:r>
              <a:rPr lang="cs-CZ" dirty="0">
                <a:effectLst/>
              </a:rPr>
              <a:t>děti vyrůstající v rodinách kuřáků jsou častěji nemocné</a:t>
            </a:r>
          </a:p>
          <a:p>
            <a:endParaRPr lang="cs-CZ" dirty="0"/>
          </a:p>
        </p:txBody>
      </p:sp>
      <p:pic>
        <p:nvPicPr>
          <p:cNvPr id="1026" name="Picture 2" descr="Výsledek obrázku pro cigarette">
            <a:extLst>
              <a:ext uri="{FF2B5EF4-FFF2-40B4-BE49-F238E27FC236}">
                <a16:creationId xmlns:a16="http://schemas.microsoft.com/office/drawing/2014/main" id="{2390642E-8FC4-42BA-9B78-4ACDB6432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0"/>
            <a:ext cx="2819400" cy="18784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cigarette">
            <a:extLst>
              <a:ext uri="{FF2B5EF4-FFF2-40B4-BE49-F238E27FC236}">
                <a16:creationId xmlns:a16="http://schemas.microsoft.com/office/drawing/2014/main" id="{6DAE8064-1AAE-4394-A667-F2D99F639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070" y="177388"/>
            <a:ext cx="2419350" cy="12877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9872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B72B7B-DF96-4696-B16C-344CD32C2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Negativní vliv kouření</a:t>
            </a:r>
          </a:p>
        </p:txBody>
      </p:sp>
      <p:pic>
        <p:nvPicPr>
          <p:cNvPr id="1026" name="Picture 2" descr="Výsledek obrázku pro plíce kuřáka">
            <a:extLst>
              <a:ext uri="{FF2B5EF4-FFF2-40B4-BE49-F238E27FC236}">
                <a16:creationId xmlns:a16="http://schemas.microsoft.com/office/drawing/2014/main" id="{4DD0185C-9E50-4AD6-810E-3F7984CF3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104" y="1793200"/>
            <a:ext cx="8083142" cy="3879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1987FFE-FA23-4E3C-9C78-03495D8269A7}"/>
              </a:ext>
            </a:extLst>
          </p:cNvPr>
          <p:cNvSpPr txBox="1"/>
          <p:nvPr/>
        </p:nvSpPr>
        <p:spPr>
          <a:xfrm>
            <a:off x="4459016" y="6063734"/>
            <a:ext cx="3263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zdravé plíce vs. plíce kuřáka</a:t>
            </a:r>
          </a:p>
        </p:txBody>
      </p:sp>
    </p:spTree>
    <p:extLst>
      <p:ext uri="{BB962C8B-B14F-4D97-AF65-F5344CB8AC3E}">
        <p14:creationId xmlns:p14="http://schemas.microsoft.com/office/powerpoint/2010/main" val="32702241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80" y="1073149"/>
            <a:ext cx="4572000" cy="4795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Obdélník 2"/>
          <p:cNvSpPr>
            <a:spLocks noChangeArrowheads="1"/>
          </p:cNvSpPr>
          <p:nvPr/>
        </p:nvSpPr>
        <p:spPr bwMode="auto">
          <a:xfrm>
            <a:off x="2057399" y="457201"/>
            <a:ext cx="8853055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cs-CZ" altLang="cs-CZ" sz="2800" dirty="0">
                <a:solidFill>
                  <a:srgbClr val="000000"/>
                </a:solidFill>
              </a:rPr>
              <a:t>Žeberní (torakální) x brániční (břišní, abdominální) dýchání.</a:t>
            </a:r>
          </a:p>
          <a:p>
            <a:pPr eaLnBrk="1" hangingPunct="1"/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60420" name="Obdélník 3"/>
          <p:cNvSpPr>
            <a:spLocks noChangeArrowheads="1"/>
          </p:cNvSpPr>
          <p:nvPr/>
        </p:nvSpPr>
        <p:spPr bwMode="auto">
          <a:xfrm>
            <a:off x="5694223" y="1073149"/>
            <a:ext cx="4572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cs-CZ" altLang="cs-CZ" sz="2000" b="1" dirty="0">
                <a:solidFill>
                  <a:srgbClr val="000000"/>
                </a:solidFill>
              </a:rPr>
              <a:t>Objem plic</a:t>
            </a:r>
            <a:r>
              <a:rPr lang="cs-CZ" altLang="cs-CZ" sz="2000" dirty="0">
                <a:solidFill>
                  <a:srgbClr val="000000"/>
                </a:solidFill>
              </a:rPr>
              <a:t> </a:t>
            </a:r>
          </a:p>
          <a:p>
            <a:pPr eaLnBrk="1" hangingPunct="1"/>
            <a:r>
              <a:rPr lang="cs-CZ" altLang="cs-CZ" sz="2000" dirty="0">
                <a:solidFill>
                  <a:srgbClr val="000000"/>
                </a:solidFill>
              </a:rPr>
              <a:t>je úměrný hmotnosti těla </a:t>
            </a:r>
          </a:p>
          <a:p>
            <a:pPr eaLnBrk="1" hangingPunct="1"/>
            <a:r>
              <a:rPr lang="cs-CZ" altLang="cs-CZ" sz="2000" dirty="0">
                <a:solidFill>
                  <a:srgbClr val="000000"/>
                </a:solidFill>
              </a:rPr>
              <a:t>(velryby 100 l, drobní savci 1 ml) </a:t>
            </a:r>
          </a:p>
        </p:txBody>
      </p:sp>
      <p:pic>
        <p:nvPicPr>
          <p:cNvPr id="60421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404" y="2183038"/>
            <a:ext cx="4831541" cy="467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787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C53360-167F-40A5-931F-C57312900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Dýchání u jednobuněčných a mnohobuněčných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D7AFFB1-3583-4F99-8332-E9F933E9F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968" y="1690688"/>
            <a:ext cx="10321652" cy="2906069"/>
          </a:xfrm>
        </p:spPr>
        <p:txBody>
          <a:bodyPr>
            <a:noAutofit/>
          </a:bodyPr>
          <a:lstStyle/>
          <a:p>
            <a:pPr algn="just"/>
            <a:r>
              <a:rPr lang="cs-CZ" sz="2000" dirty="0">
                <a:solidFill>
                  <a:srgbClr val="FF0000"/>
                </a:solidFill>
              </a:rPr>
              <a:t>jednobuněčné a nejjednodušší organismy </a:t>
            </a:r>
            <a:r>
              <a:rPr lang="cs-CZ" sz="2000" dirty="0"/>
              <a:t>si vyměňují kyslík a oxid uhličitý prostou difúzí celým povrchem těla (mezi vnitřním a vnějším prostředím)</a:t>
            </a:r>
          </a:p>
          <a:p>
            <a:pPr algn="just"/>
            <a:r>
              <a:rPr lang="cs-CZ" sz="2000" dirty="0"/>
              <a:t>mnohobuněčné organismy si (většinou) vyměňují kyslík a oxid uhličitý prostřednictvím dýchacích orgánů (mezi vnitřním a vnějším prostředím – potřeba vyvinout dýchací orgány)</a:t>
            </a:r>
          </a:p>
          <a:p>
            <a:pPr algn="just"/>
            <a:endParaRPr lang="cs-CZ" sz="2000" dirty="0">
              <a:solidFill>
                <a:srgbClr val="7030A0"/>
              </a:solidFill>
            </a:endParaRPr>
          </a:p>
          <a:p>
            <a:pPr algn="just"/>
            <a:r>
              <a:rPr lang="cs-CZ" sz="2200" dirty="0">
                <a:solidFill>
                  <a:srgbClr val="7030A0"/>
                </a:solidFill>
              </a:rPr>
              <a:t>Krevní barvivo – transportní barvivo (</a:t>
            </a:r>
            <a:r>
              <a:rPr lang="cs-CZ" sz="2200" dirty="0" err="1">
                <a:solidFill>
                  <a:srgbClr val="7030A0"/>
                </a:solidFill>
              </a:rPr>
              <a:t>metaloprotein</a:t>
            </a:r>
            <a:r>
              <a:rPr lang="cs-CZ" sz="2200" dirty="0">
                <a:solidFill>
                  <a:srgbClr val="7030A0"/>
                </a:solidFill>
              </a:rPr>
              <a:t>) krevních buněk, váže a přenáší kyslík</a:t>
            </a:r>
          </a:p>
          <a:p>
            <a:pPr algn="just"/>
            <a:r>
              <a:rPr lang="cs-CZ" sz="2200" dirty="0">
                <a:solidFill>
                  <a:srgbClr val="7030A0"/>
                </a:solidFill>
              </a:rPr>
              <a:t>hemoglobin – </a:t>
            </a:r>
            <a:r>
              <a:rPr lang="cs-CZ" sz="2200" dirty="0" err="1">
                <a:solidFill>
                  <a:srgbClr val="7030A0"/>
                </a:solidFill>
              </a:rPr>
              <a:t>Fe</a:t>
            </a:r>
            <a:r>
              <a:rPr lang="cs-CZ" sz="2200" dirty="0">
                <a:solidFill>
                  <a:srgbClr val="7030A0"/>
                </a:solidFill>
              </a:rPr>
              <a:t> (obratlovci, kroužkovci, někteří korýši a některý hmyz)</a:t>
            </a:r>
          </a:p>
          <a:p>
            <a:pPr algn="just"/>
            <a:r>
              <a:rPr lang="cs-CZ" sz="2200" dirty="0">
                <a:solidFill>
                  <a:srgbClr val="7030A0"/>
                </a:solidFill>
              </a:rPr>
              <a:t>hemocyanin – </a:t>
            </a:r>
            <a:r>
              <a:rPr lang="cs-CZ" sz="2200" dirty="0" err="1">
                <a:solidFill>
                  <a:srgbClr val="7030A0"/>
                </a:solidFill>
              </a:rPr>
              <a:t>Cu</a:t>
            </a:r>
            <a:r>
              <a:rPr lang="cs-CZ" sz="2200" dirty="0">
                <a:solidFill>
                  <a:srgbClr val="7030A0"/>
                </a:solidFill>
              </a:rPr>
              <a:t> (měkkýši)</a:t>
            </a:r>
          </a:p>
          <a:p>
            <a:pPr algn="just"/>
            <a:r>
              <a:rPr lang="cs-CZ" sz="2200" dirty="0" err="1">
                <a:solidFill>
                  <a:srgbClr val="7030A0"/>
                </a:solidFill>
              </a:rPr>
              <a:t>chlorokruorin</a:t>
            </a:r>
            <a:r>
              <a:rPr lang="cs-CZ" sz="2200" dirty="0">
                <a:solidFill>
                  <a:srgbClr val="7030A0"/>
                </a:solidFill>
              </a:rPr>
              <a:t> – </a:t>
            </a:r>
            <a:r>
              <a:rPr lang="cs-CZ" sz="2200" dirty="0" err="1">
                <a:solidFill>
                  <a:srgbClr val="7030A0"/>
                </a:solidFill>
              </a:rPr>
              <a:t>Fe</a:t>
            </a:r>
            <a:r>
              <a:rPr lang="cs-CZ" sz="2200" dirty="0">
                <a:solidFill>
                  <a:srgbClr val="7030A0"/>
                </a:solidFill>
              </a:rPr>
              <a:t> (mořští kroužkovci)</a:t>
            </a:r>
          </a:p>
          <a:p>
            <a:pPr algn="just"/>
            <a:r>
              <a:rPr lang="cs-CZ" sz="2200" dirty="0" err="1">
                <a:solidFill>
                  <a:srgbClr val="7030A0"/>
                </a:solidFill>
              </a:rPr>
              <a:t>hemerythrin</a:t>
            </a:r>
            <a:r>
              <a:rPr lang="cs-CZ" sz="2200" dirty="0">
                <a:solidFill>
                  <a:srgbClr val="7030A0"/>
                </a:solidFill>
              </a:rPr>
              <a:t> – </a:t>
            </a:r>
            <a:r>
              <a:rPr lang="cs-CZ" sz="2200" dirty="0" err="1">
                <a:solidFill>
                  <a:srgbClr val="7030A0"/>
                </a:solidFill>
              </a:rPr>
              <a:t>Fe</a:t>
            </a:r>
            <a:r>
              <a:rPr lang="cs-CZ" sz="2200" dirty="0">
                <a:solidFill>
                  <a:srgbClr val="7030A0"/>
                </a:solidFill>
              </a:rPr>
              <a:t> (mořští bezobratlí – ramenonožci, </a:t>
            </a:r>
            <a:r>
              <a:rPr lang="cs-CZ" sz="2200" dirty="0" err="1">
                <a:solidFill>
                  <a:srgbClr val="7030A0"/>
                </a:solidFill>
              </a:rPr>
              <a:t>sumýšovci</a:t>
            </a:r>
            <a:r>
              <a:rPr lang="cs-CZ" sz="2200" dirty="0">
                <a:solidFill>
                  <a:srgbClr val="7030A0"/>
                </a:solidFill>
              </a:rPr>
              <a:t>), měkkýši</a:t>
            </a:r>
          </a:p>
        </p:txBody>
      </p:sp>
      <p:pic>
        <p:nvPicPr>
          <p:cNvPr id="7172" name="Picture 4" descr="Výsledek obrázku pro paramecium">
            <a:extLst>
              <a:ext uri="{FF2B5EF4-FFF2-40B4-BE49-F238E27FC236}">
                <a16:creationId xmlns:a16="http://schemas.microsoft.com/office/drawing/2014/main" id="{07C68035-BA73-4E31-8DF1-E52E545FF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061" y="3885389"/>
            <a:ext cx="3058383" cy="20369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Související obrázek">
            <a:extLst>
              <a:ext uri="{FF2B5EF4-FFF2-40B4-BE49-F238E27FC236}">
                <a16:creationId xmlns:a16="http://schemas.microsoft.com/office/drawing/2014/main" id="{7FBA4333-7AB4-46BD-9179-2EBA7D7A3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5872" y="0"/>
            <a:ext cx="1530217" cy="15503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6515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/>
          <p:cNvSpPr>
            <a:spLocks noChangeArrowheads="1"/>
          </p:cNvSpPr>
          <p:nvPr/>
        </p:nvSpPr>
        <p:spPr bwMode="auto">
          <a:xfrm>
            <a:off x="324547" y="1596963"/>
            <a:ext cx="3505200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sz="2800" b="1" dirty="0"/>
              <a:t>Frekvence dýchacích pohybů</a:t>
            </a:r>
            <a:r>
              <a:rPr lang="cs-CZ" altLang="cs-CZ" sz="2800" dirty="0"/>
              <a:t> závisí na velikosti metabolismu (je nepřímo úměrná hmotnosti těla, i objemu plic)</a:t>
            </a:r>
          </a:p>
        </p:txBody>
      </p:sp>
      <p:pic>
        <p:nvPicPr>
          <p:cNvPr id="61443" name="Picture 5" descr="dých a hmot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" t="11891" r="28378" b="6805"/>
          <a:stretch>
            <a:fillRect/>
          </a:stretch>
        </p:blipFill>
        <p:spPr bwMode="auto">
          <a:xfrm>
            <a:off x="4021281" y="747795"/>
            <a:ext cx="7952089" cy="373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01709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3F7B29AF-B691-47F8-B3C8-B4936ACB9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57" y="159313"/>
            <a:ext cx="6593990" cy="3826277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FC6E9337-31E1-4077-ADC8-B566EA1B066C}"/>
              </a:ext>
            </a:extLst>
          </p:cNvPr>
          <p:cNvSpPr/>
          <p:nvPr/>
        </p:nvSpPr>
        <p:spPr>
          <a:xfrm>
            <a:off x="198784" y="4283765"/>
            <a:ext cx="738477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/>
              <a:t>Plicní objemy: </a:t>
            </a:r>
            <a:r>
              <a:rPr lang="cs-CZ" sz="2800" dirty="0">
                <a:solidFill>
                  <a:srgbClr val="FF0000"/>
                </a:solidFill>
              </a:rPr>
              <a:t>IK </a:t>
            </a:r>
            <a:r>
              <a:rPr lang="cs-CZ" sz="2800" dirty="0"/>
              <a:t>– inspirační kapacita, </a:t>
            </a:r>
            <a:r>
              <a:rPr lang="cs-CZ" sz="2800" dirty="0">
                <a:solidFill>
                  <a:srgbClr val="FF0000"/>
                </a:solidFill>
              </a:rPr>
              <a:t>FRK</a:t>
            </a:r>
            <a:r>
              <a:rPr lang="cs-CZ" sz="2800" dirty="0"/>
              <a:t> – funkční reziduální kapacita, </a:t>
            </a:r>
            <a:r>
              <a:rPr lang="cs-CZ" sz="2800" dirty="0">
                <a:solidFill>
                  <a:srgbClr val="FF0000"/>
                </a:solidFill>
              </a:rPr>
              <a:t>IRO</a:t>
            </a:r>
            <a:r>
              <a:rPr lang="cs-CZ" sz="2800" dirty="0"/>
              <a:t> – inspirační rezervní objem, </a:t>
            </a:r>
            <a:r>
              <a:rPr lang="cs-CZ" sz="2800" dirty="0">
                <a:solidFill>
                  <a:srgbClr val="FF0000"/>
                </a:solidFill>
              </a:rPr>
              <a:t>ERO</a:t>
            </a:r>
            <a:r>
              <a:rPr lang="cs-CZ" sz="2800" dirty="0"/>
              <a:t> - exspirační r.o., res(</a:t>
            </a:r>
            <a:r>
              <a:rPr lang="cs-CZ" sz="2800" dirty="0" err="1"/>
              <a:t>pir</a:t>
            </a:r>
            <a:r>
              <a:rPr lang="cs-CZ" sz="2800" dirty="0"/>
              <a:t>.)O – respirační objem, </a:t>
            </a:r>
            <a:r>
              <a:rPr lang="cs-CZ" sz="2800" dirty="0" err="1"/>
              <a:t>rezid.O</a:t>
            </a:r>
            <a:r>
              <a:rPr lang="cs-CZ" sz="2800" dirty="0"/>
              <a:t> – reziduální objem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842A96C6-A627-48CC-BF91-803AF6BF58E5}"/>
              </a:ext>
            </a:extLst>
          </p:cNvPr>
          <p:cNvSpPr/>
          <p:nvPr/>
        </p:nvSpPr>
        <p:spPr>
          <a:xfrm>
            <a:off x="6961996" y="1087690"/>
            <a:ext cx="52300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Plicní objemy – mrtvý prostor – 150 ml </a:t>
            </a:r>
          </a:p>
          <a:p>
            <a:r>
              <a:rPr lang="cs-CZ" sz="2400" dirty="0"/>
              <a:t>klidový dechový (respirační) objem (500 ml)</a:t>
            </a:r>
          </a:p>
          <a:p>
            <a:r>
              <a:rPr lang="cs-CZ" sz="2400" dirty="0"/>
              <a:t>inspirační rezervní objem (3,3 l)</a:t>
            </a:r>
          </a:p>
          <a:p>
            <a:r>
              <a:rPr lang="cs-CZ" sz="2400" dirty="0"/>
              <a:t>exspirační rezervní objem (1 l) – dohromady VKP </a:t>
            </a:r>
          </a:p>
          <a:p>
            <a:r>
              <a:rPr lang="cs-CZ" sz="2400" dirty="0"/>
              <a:t>Vždy zbude v plicích reziduální objem (rez) (1,2 l).</a:t>
            </a:r>
          </a:p>
        </p:txBody>
      </p:sp>
    </p:spTree>
    <p:extLst>
      <p:ext uri="{BB962C8B-B14F-4D97-AF65-F5344CB8AC3E}">
        <p14:creationId xmlns:p14="http://schemas.microsoft.com/office/powerpoint/2010/main" val="19299878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7F89A5F9-EFF0-44CB-BA81-4D86E8BF93CB}"/>
              </a:ext>
            </a:extLst>
          </p:cNvPr>
          <p:cNvSpPr/>
          <p:nvPr/>
        </p:nvSpPr>
        <p:spPr>
          <a:xfrm>
            <a:off x="249985" y="0"/>
            <a:ext cx="116338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7030A0"/>
                </a:solidFill>
              </a:rPr>
              <a:t>Přenos CO2:  </a:t>
            </a:r>
          </a:p>
          <a:p>
            <a:r>
              <a:rPr lang="cs-CZ" sz="2400" dirty="0"/>
              <a:t>             a) krevní plazmou (8 %)</a:t>
            </a:r>
          </a:p>
          <a:p>
            <a:r>
              <a:rPr lang="cs-CZ" sz="2400" dirty="0"/>
              <a:t>	b) reakce s oxyhemoglobinem → </a:t>
            </a:r>
            <a:r>
              <a:rPr lang="cs-CZ" sz="2400" dirty="0" err="1"/>
              <a:t>karbaminohemoglobin</a:t>
            </a:r>
            <a:r>
              <a:rPr lang="cs-CZ" sz="2400" dirty="0"/>
              <a:t> (25 %) </a:t>
            </a:r>
          </a:p>
          <a:p>
            <a:r>
              <a:rPr lang="cs-CZ" sz="2400" dirty="0"/>
              <a:t>	c) 67 % CO2 v červených krvinkách → HCO3- (</a:t>
            </a:r>
            <a:r>
              <a:rPr lang="cs-CZ" sz="2400" dirty="0" err="1"/>
              <a:t>anhydráza</a:t>
            </a:r>
            <a:r>
              <a:rPr lang="cs-CZ" sz="2400" dirty="0"/>
              <a:t>) 	          </a:t>
            </a:r>
          </a:p>
          <a:p>
            <a:r>
              <a:rPr lang="cs-CZ" sz="2400" dirty="0"/>
              <a:t>	proces: CO2 + H2O -(</a:t>
            </a:r>
            <a:r>
              <a:rPr lang="cs-CZ" sz="2400" dirty="0" err="1"/>
              <a:t>ah</a:t>
            </a:r>
            <a:r>
              <a:rPr lang="cs-CZ" sz="2400" dirty="0"/>
              <a:t>) → H2CO3→ H+ + HCO3- </a:t>
            </a:r>
          </a:p>
          <a:p>
            <a:r>
              <a:rPr lang="cs-CZ" sz="2400" dirty="0"/>
              <a:t>	 H+ +  HbO2 → O2 + </a:t>
            </a:r>
            <a:r>
              <a:rPr lang="cs-CZ" sz="2400" dirty="0" err="1"/>
              <a:t>HHb</a:t>
            </a:r>
            <a:endParaRPr lang="cs-CZ" sz="24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38D9082-BFF4-4553-8207-A85D426CA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85" y="2344661"/>
            <a:ext cx="5887084" cy="3775583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605BE564-0D7B-466D-B247-FA9714167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344662"/>
            <a:ext cx="6124795" cy="323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4024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ChangeArrowheads="1"/>
          </p:cNvSpPr>
          <p:nvPr/>
        </p:nvSpPr>
        <p:spPr bwMode="auto">
          <a:xfrm>
            <a:off x="255907" y="-431003"/>
            <a:ext cx="6880389" cy="6678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cs-CZ" altLang="cs-CZ" sz="2000" b="1" dirty="0"/>
              <a:t>Sledování koncentrace O2, CO2 (pO2, CO2 ) </a:t>
            </a:r>
          </a:p>
          <a:p>
            <a:pPr eaLnBrk="1" hangingPunct="1"/>
            <a:r>
              <a:rPr lang="cs-CZ" altLang="cs-CZ" sz="2000" b="1" dirty="0"/>
              <a:t>Mezižeberní svaly a bránice</a:t>
            </a:r>
            <a:r>
              <a:rPr lang="cs-CZ" altLang="cs-CZ" sz="2000" dirty="0"/>
              <a:t> – inervace somatickými nervy </a:t>
            </a:r>
            <a:r>
              <a:rPr lang="cs-CZ" altLang="cs-CZ" sz="2000" b="1" dirty="0"/>
              <a:t>z míchy (krční a hrudní)</a:t>
            </a:r>
          </a:p>
          <a:p>
            <a:pPr eaLnBrk="1" hangingPunct="1"/>
            <a:endParaRPr lang="cs-CZ" altLang="cs-CZ" sz="2000" dirty="0"/>
          </a:p>
          <a:p>
            <a:pPr eaLnBrk="1" hangingPunct="1"/>
            <a:r>
              <a:rPr lang="cs-CZ" altLang="cs-CZ" sz="2000" dirty="0"/>
              <a:t>Dýchací pohyby – inervace z </a:t>
            </a:r>
            <a:r>
              <a:rPr lang="cs-CZ" altLang="cs-CZ" sz="2000" b="1" dirty="0"/>
              <a:t>dýchacího ústředí</a:t>
            </a:r>
            <a:r>
              <a:rPr lang="cs-CZ" altLang="cs-CZ" sz="2000" dirty="0"/>
              <a:t> (kaudální část </a:t>
            </a:r>
            <a:r>
              <a:rPr lang="cs-CZ" altLang="cs-CZ" sz="2000" b="1" dirty="0"/>
              <a:t>prodloužené míchy</a:t>
            </a:r>
            <a:r>
              <a:rPr lang="cs-CZ" altLang="cs-CZ" sz="2000" dirty="0"/>
              <a:t>) </a:t>
            </a:r>
            <a:r>
              <a:rPr lang="cs-CZ" altLang="cs-CZ" sz="2000" b="1" dirty="0"/>
              <a:t>Centrum</a:t>
            </a:r>
            <a:r>
              <a:rPr lang="cs-CZ" altLang="cs-CZ" sz="2000" dirty="0"/>
              <a:t> </a:t>
            </a:r>
            <a:r>
              <a:rPr lang="cs-CZ" altLang="cs-CZ" sz="2000" b="1" dirty="0"/>
              <a:t>inspirační</a:t>
            </a:r>
            <a:r>
              <a:rPr lang="cs-CZ" altLang="cs-CZ" sz="2000" dirty="0"/>
              <a:t> (vdechové), </a:t>
            </a:r>
            <a:r>
              <a:rPr lang="cs-CZ" altLang="cs-CZ" sz="2000" b="1" dirty="0"/>
              <a:t>centrum exspirační</a:t>
            </a:r>
            <a:r>
              <a:rPr lang="cs-CZ" altLang="cs-CZ" sz="2000" dirty="0"/>
              <a:t> (výdechové). Schopnost samostatné a cyklické tvorby vzruchů. Antagonisté.</a:t>
            </a:r>
            <a:endParaRPr lang="cs-CZ" altLang="cs-CZ" sz="2000" b="1" dirty="0"/>
          </a:p>
          <a:p>
            <a:pPr eaLnBrk="1" hangingPunct="1"/>
            <a:endParaRPr lang="cs-CZ" altLang="cs-CZ" sz="2000" b="1" dirty="0"/>
          </a:p>
          <a:p>
            <a:pPr eaLnBrk="1" hangingPunct="1"/>
            <a:r>
              <a:rPr lang="cs-CZ" altLang="cs-CZ" sz="2000" b="1" dirty="0" err="1"/>
              <a:t>Pneumotaktické</a:t>
            </a:r>
            <a:r>
              <a:rPr lang="cs-CZ" altLang="cs-CZ" sz="2000" b="1" dirty="0"/>
              <a:t> centrum</a:t>
            </a:r>
            <a:r>
              <a:rPr lang="cs-CZ" altLang="cs-CZ" sz="2000" dirty="0"/>
              <a:t> se zpětnovazebným působením na obě předchozí - </a:t>
            </a:r>
            <a:r>
              <a:rPr lang="cs-CZ" altLang="cs-CZ" sz="2000" b="1" dirty="0">
                <a:solidFill>
                  <a:srgbClr val="0070C0"/>
                </a:solidFill>
              </a:rPr>
              <a:t>mozkový kmen nad prodlouženou míchou</a:t>
            </a:r>
            <a:r>
              <a:rPr lang="cs-CZ" altLang="cs-CZ" sz="2000" dirty="0"/>
              <a:t>, působí při intenzivním a hlubokém dýchání</a:t>
            </a:r>
          </a:p>
          <a:p>
            <a:pPr eaLnBrk="1" hangingPunct="1"/>
            <a:r>
              <a:rPr lang="cs-CZ" altLang="cs-CZ" sz="2400" b="1" dirty="0"/>
              <a:t>Dostředivá složka regulace</a:t>
            </a:r>
            <a:r>
              <a:rPr lang="cs-CZ" altLang="cs-CZ" sz="2400" dirty="0"/>
              <a:t>: </a:t>
            </a:r>
          </a:p>
          <a:p>
            <a:pPr eaLnBrk="1" hangingPunct="1"/>
            <a:r>
              <a:rPr lang="cs-CZ" altLang="cs-CZ" sz="2400" dirty="0"/>
              <a:t>	- plicní receptory citlivé na natažení </a:t>
            </a:r>
          </a:p>
          <a:p>
            <a:pPr eaLnBrk="1" hangingPunct="1"/>
            <a:r>
              <a:rPr lang="cs-CZ" altLang="cs-CZ" sz="2400" dirty="0"/>
              <a:t>	- proprioreceptory v mezižeberních svalech </a:t>
            </a:r>
          </a:p>
          <a:p>
            <a:pPr eaLnBrk="1" hangingPunct="1"/>
            <a:r>
              <a:rPr lang="cs-CZ" altLang="cs-CZ" sz="2400" dirty="0"/>
              <a:t>	- svalové receptory citlivé na K+ z buněk</a:t>
            </a:r>
          </a:p>
          <a:p>
            <a:pPr eaLnBrk="1" hangingPunct="1"/>
            <a:r>
              <a:rPr lang="cs-CZ" altLang="cs-CZ" sz="2400" dirty="0"/>
              <a:t>Další receptory: centrální – CO2 a pH</a:t>
            </a:r>
          </a:p>
          <a:p>
            <a:pPr eaLnBrk="1" hangingPunct="1"/>
            <a:r>
              <a:rPr lang="cs-CZ" altLang="cs-CZ" sz="2400" dirty="0"/>
              <a:t>Periferní </a:t>
            </a:r>
            <a:r>
              <a:rPr lang="cs-CZ" altLang="cs-CZ" sz="2400" dirty="0" err="1"/>
              <a:t>rec</a:t>
            </a:r>
            <a:r>
              <a:rPr lang="cs-CZ" altLang="cs-CZ" sz="2400" dirty="0"/>
              <a:t>. O2 – krkavice</a:t>
            </a:r>
          </a:p>
          <a:p>
            <a:pPr eaLnBrk="1" hangingPunct="1"/>
            <a:r>
              <a:rPr lang="cs-CZ" altLang="cs-CZ" sz="2400" dirty="0"/>
              <a:t>Mechanoreceptory – </a:t>
            </a:r>
            <a:r>
              <a:rPr lang="cs-CZ" altLang="cs-CZ" sz="2400" dirty="0" err="1"/>
              <a:t>mezižeb</a:t>
            </a:r>
            <a:r>
              <a:rPr lang="cs-CZ" altLang="cs-CZ" sz="2400" dirty="0"/>
              <a:t>. s</a:t>
            </a:r>
            <a:r>
              <a:rPr lang="cs-CZ" altLang="cs-CZ" sz="2400"/>
              <a:t>valy </a:t>
            </a:r>
            <a:r>
              <a:rPr lang="cs-CZ" altLang="cs-CZ" sz="2400" dirty="0"/>
              <a:t>a čidla v </a:t>
            </a:r>
            <a:r>
              <a:rPr lang="cs-CZ" altLang="cs-CZ" sz="2400" dirty="0" err="1"/>
              <a:t>úlicích</a:t>
            </a:r>
            <a:endParaRPr lang="cs-CZ" altLang="cs-CZ" sz="2400" dirty="0"/>
          </a:p>
          <a:p>
            <a:pPr eaLnBrk="1" hangingPunct="1"/>
            <a:r>
              <a:rPr lang="cs-CZ" altLang="cs-CZ" sz="2000" dirty="0"/>
              <a:t> </a:t>
            </a:r>
          </a:p>
        </p:txBody>
      </p:sp>
      <p:sp>
        <p:nvSpPr>
          <p:cNvPr id="64515" name="TextovéPole 2"/>
          <p:cNvSpPr txBox="1">
            <a:spLocks noChangeArrowheads="1"/>
          </p:cNvSpPr>
          <p:nvPr/>
        </p:nvSpPr>
        <p:spPr bwMode="auto">
          <a:xfrm>
            <a:off x="7563720" y="5907024"/>
            <a:ext cx="41978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cs-CZ" altLang="cs-CZ" sz="1600" dirty="0"/>
              <a:t>U členovců autonomní, ale i zde pod CNS</a:t>
            </a:r>
          </a:p>
        </p:txBody>
      </p:sp>
      <p:pic>
        <p:nvPicPr>
          <p:cNvPr id="64516" name="Picture 6" descr="D:\Dokumenty\DISKC\Dokumenty\Pajdák\fyziol predn\dychani\regulace dych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511" y="0"/>
            <a:ext cx="4536978" cy="581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9311C08-1E93-4D4A-914C-52CBEE2BE567}"/>
              </a:ext>
            </a:extLst>
          </p:cNvPr>
          <p:cNvSpPr txBox="1"/>
          <p:nvPr/>
        </p:nvSpPr>
        <p:spPr>
          <a:xfrm>
            <a:off x="8998084" y="2120630"/>
            <a:ext cx="1117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/>
              <a:t>Prodl</a:t>
            </a:r>
            <a:r>
              <a:rPr lang="cs-CZ" sz="1400" b="1" dirty="0"/>
              <a:t>. mích</a:t>
            </a:r>
            <a:r>
              <a:rPr lang="cs-CZ" sz="1400" dirty="0"/>
              <a:t>a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AB7A6417-B186-4E17-AF82-EF67819ED14C}"/>
              </a:ext>
            </a:extLst>
          </p:cNvPr>
          <p:cNvSpPr/>
          <p:nvPr/>
        </p:nvSpPr>
        <p:spPr>
          <a:xfrm>
            <a:off x="7449312" y="950976"/>
            <a:ext cx="1121664" cy="877824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950E5A2C-3B1F-4342-913D-040F89839A82}"/>
              </a:ext>
            </a:extLst>
          </p:cNvPr>
          <p:cNvSpPr/>
          <p:nvPr/>
        </p:nvSpPr>
        <p:spPr>
          <a:xfrm>
            <a:off x="10741152" y="2120630"/>
            <a:ext cx="1020464" cy="7932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4A8361C9-E2FF-4312-8A29-91CD43C50468}"/>
              </a:ext>
            </a:extLst>
          </p:cNvPr>
          <p:cNvSpPr/>
          <p:nvPr/>
        </p:nvSpPr>
        <p:spPr>
          <a:xfrm>
            <a:off x="7449312" y="2913888"/>
            <a:ext cx="950976" cy="515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95435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Obdélník 1"/>
          <p:cNvSpPr>
            <a:spLocks noChangeArrowheads="1"/>
          </p:cNvSpPr>
          <p:nvPr/>
        </p:nvSpPr>
        <p:spPr bwMode="auto">
          <a:xfrm>
            <a:off x="1352145" y="685801"/>
            <a:ext cx="8172855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b="1" dirty="0">
                <a:solidFill>
                  <a:srgbClr val="000000"/>
                </a:solidFill>
              </a:rPr>
              <a:t>Další vlivy: </a:t>
            </a:r>
          </a:p>
          <a:p>
            <a:r>
              <a:rPr lang="cs-CZ" altLang="cs-CZ" sz="2800" dirty="0">
                <a:solidFill>
                  <a:srgbClr val="000000"/>
                </a:solidFill>
              </a:rPr>
              <a:t>	- </a:t>
            </a:r>
            <a:r>
              <a:rPr lang="cs-CZ" altLang="cs-CZ" sz="2800" b="1" dirty="0">
                <a:solidFill>
                  <a:schemeClr val="accent1">
                    <a:lumMod val="75000"/>
                  </a:schemeClr>
                </a:solidFill>
              </a:rPr>
              <a:t>změny krevního tlaku </a:t>
            </a:r>
            <a:r>
              <a:rPr lang="cs-CZ" altLang="cs-CZ" sz="2800" dirty="0">
                <a:solidFill>
                  <a:srgbClr val="000000"/>
                </a:solidFill>
              </a:rPr>
              <a:t>(registrovány baroreceptory) </a:t>
            </a:r>
          </a:p>
          <a:p>
            <a:r>
              <a:rPr lang="cs-CZ" altLang="cs-CZ" sz="2800" dirty="0">
                <a:solidFill>
                  <a:srgbClr val="000000"/>
                </a:solidFill>
              </a:rPr>
              <a:t>	- </a:t>
            </a:r>
            <a:r>
              <a:rPr lang="cs-CZ" altLang="cs-CZ" sz="2800" b="1" dirty="0">
                <a:solidFill>
                  <a:schemeClr val="accent1">
                    <a:lumMod val="75000"/>
                  </a:schemeClr>
                </a:solidFill>
              </a:rPr>
              <a:t>chemické vlivy</a:t>
            </a:r>
            <a:r>
              <a:rPr lang="cs-CZ" altLang="cs-CZ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altLang="cs-CZ" sz="2800" dirty="0">
                <a:solidFill>
                  <a:srgbClr val="000000"/>
                </a:solidFill>
              </a:rPr>
              <a:t>(hlavní): chemoreceptory v karotidě a  oblouku aorty citlivé na obsah O2, CO2 a pH. </a:t>
            </a:r>
          </a:p>
          <a:p>
            <a:r>
              <a:rPr lang="cs-CZ" altLang="cs-CZ" sz="2800" dirty="0">
                <a:solidFill>
                  <a:srgbClr val="000000"/>
                </a:solidFill>
              </a:rPr>
              <a:t> Kontrola vůlí (částečná) – krátkodobé zadržení dechu (zvýšení CO2 a stimulační centrum překoná vliv vyšších pater  (kůra) – důležité při řeči, jídle, kašlání).</a:t>
            </a:r>
          </a:p>
        </p:txBody>
      </p:sp>
    </p:spTree>
    <p:extLst>
      <p:ext uri="{BB962C8B-B14F-4D97-AF65-F5344CB8AC3E}">
        <p14:creationId xmlns:p14="http://schemas.microsoft.com/office/powerpoint/2010/main" val="34581987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E9085C77-1B1B-467C-851A-C189B4B2EE7D}"/>
              </a:ext>
            </a:extLst>
          </p:cNvPr>
          <p:cNvSpPr txBox="1"/>
          <p:nvPr/>
        </p:nvSpPr>
        <p:spPr>
          <a:xfrm>
            <a:off x="612743" y="791851"/>
            <a:ext cx="925231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Zdroje</a:t>
            </a:r>
          </a:p>
          <a:p>
            <a:r>
              <a:rPr lang="cs-CZ" sz="2000" dirty="0"/>
              <a:t>Přednáška doc. Rychnovský</a:t>
            </a:r>
          </a:p>
          <a:p>
            <a:r>
              <a:rPr lang="cs-CZ" sz="2000" dirty="0"/>
              <a:t>Zdroje obrázků a teorie: Google.cz</a:t>
            </a:r>
          </a:p>
          <a:p>
            <a:r>
              <a:rPr lang="cs-CZ" sz="2000" dirty="0"/>
              <a:t>M. Vácha a kol. Srovnávací fyziologie živočichů 2004</a:t>
            </a:r>
          </a:p>
          <a:p>
            <a:r>
              <a:rPr lang="cs-CZ" sz="2000" dirty="0"/>
              <a:t>Brožek et al. Poznámky k přednáškám a fyziologie (2000)</a:t>
            </a:r>
          </a:p>
          <a:p>
            <a:r>
              <a:rPr lang="cs-CZ" sz="2000" dirty="0"/>
              <a:t>Vokurka a Hugo: Praktický slovník </a:t>
            </a:r>
            <a:r>
              <a:rPr lang="cs-CZ" sz="2000" dirty="0" err="1"/>
              <a:t>mediciny</a:t>
            </a:r>
            <a:r>
              <a:rPr lang="cs-CZ" sz="2000" dirty="0"/>
              <a:t> (2000) </a:t>
            </a:r>
          </a:p>
          <a:p>
            <a:r>
              <a:rPr lang="cs-CZ" sz="2000" dirty="0"/>
              <a:t>Vodrážka Z. Fyzikální chemie pro biologické vědy 1982, či </a:t>
            </a:r>
            <a:r>
              <a:rPr lang="cs-CZ" sz="2000" dirty="0" err="1"/>
              <a:t>analog.učebnice</a:t>
            </a:r>
            <a:r>
              <a:rPr lang="cs-CZ" sz="2000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13102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4"/>
          <p:cNvSpPr>
            <a:spLocks noChangeArrowheads="1"/>
          </p:cNvSpPr>
          <p:nvPr/>
        </p:nvSpPr>
        <p:spPr bwMode="auto">
          <a:xfrm>
            <a:off x="353292" y="349371"/>
            <a:ext cx="537210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tabLst>
                <a:tab pos="1127125" algn="l"/>
              </a:tabLst>
            </a:pPr>
            <a:endParaRPr lang="cs-CZ" altLang="cs-CZ" dirty="0"/>
          </a:p>
          <a:p>
            <a:pPr>
              <a:tabLst>
                <a:tab pos="1127125" algn="l"/>
              </a:tabLst>
            </a:pPr>
            <a:r>
              <a:rPr lang="cs-CZ" altLang="cs-CZ" b="1" dirty="0"/>
              <a:t>Přenos O</a:t>
            </a:r>
            <a:r>
              <a:rPr lang="cs-CZ" altLang="cs-CZ" baseline="-20000" dirty="0"/>
              <a:t>2</a:t>
            </a:r>
            <a:r>
              <a:rPr lang="cs-CZ" altLang="cs-CZ" b="1" dirty="0"/>
              <a:t>: </a:t>
            </a:r>
            <a:r>
              <a:rPr lang="cs-CZ" altLang="cs-CZ" dirty="0"/>
              <a:t>oxyhemoglobin, </a:t>
            </a:r>
          </a:p>
          <a:p>
            <a:pPr>
              <a:tabLst>
                <a:tab pos="1127125" algn="l"/>
              </a:tabLst>
            </a:pPr>
            <a:r>
              <a:rPr lang="cs-CZ" altLang="cs-CZ" dirty="0"/>
              <a:t>rozpuštěný v plazmě nevýznamný (1 %)</a:t>
            </a:r>
          </a:p>
          <a:p>
            <a:pPr>
              <a:tabLst>
                <a:tab pos="1127125" algn="l"/>
              </a:tabLst>
            </a:pPr>
            <a:r>
              <a:rPr lang="cs-CZ" altLang="cs-CZ" dirty="0"/>
              <a:t>Sycení hemoglobinu kyslíkem</a:t>
            </a:r>
          </a:p>
          <a:p>
            <a:pPr>
              <a:tabLst>
                <a:tab pos="1127125" algn="l"/>
              </a:tabLst>
            </a:pPr>
            <a:r>
              <a:rPr lang="cs-CZ" altLang="cs-CZ" dirty="0"/>
              <a:t> </a:t>
            </a:r>
          </a:p>
          <a:p>
            <a:pPr>
              <a:tabLst>
                <a:tab pos="1127125" algn="l"/>
              </a:tabLst>
            </a:pPr>
            <a:r>
              <a:rPr lang="cs-CZ" altLang="cs-CZ" dirty="0"/>
              <a:t>popis grafu: při zvýšení parciálního tlaku O2 dohází ke </a:t>
            </a:r>
            <a:r>
              <a:rPr lang="cs-CZ" altLang="cs-CZ" dirty="0" err="1"/>
              <a:t>sníženíí</a:t>
            </a:r>
            <a:r>
              <a:rPr lang="cs-CZ" altLang="cs-CZ" dirty="0"/>
              <a:t> koncentrace nasycené CO2 a to ovlivňuje % nasycené </a:t>
            </a:r>
            <a:r>
              <a:rPr lang="cs-CZ" altLang="cs-CZ" dirty="0" err="1"/>
              <a:t>hemmoglobinu</a:t>
            </a:r>
            <a:endParaRPr lang="cs-CZ" altLang="cs-CZ" dirty="0"/>
          </a:p>
          <a:p>
            <a:pPr>
              <a:tabLst>
                <a:tab pos="1127125" algn="l"/>
              </a:tabLst>
            </a:pPr>
            <a:endParaRPr lang="cs-CZ" altLang="cs-CZ" b="1" dirty="0"/>
          </a:p>
          <a:p>
            <a:pPr>
              <a:tabLst>
                <a:tab pos="1127125" algn="l"/>
              </a:tabLst>
            </a:pPr>
            <a:endParaRPr lang="cs-CZ" altLang="cs-CZ" b="1" dirty="0"/>
          </a:p>
          <a:p>
            <a:pPr>
              <a:tabLst>
                <a:tab pos="1127125" algn="l"/>
              </a:tabLst>
            </a:pPr>
            <a:endParaRPr lang="cs-CZ" altLang="cs-CZ" b="1" dirty="0"/>
          </a:p>
          <a:p>
            <a:pPr>
              <a:tabLst>
                <a:tab pos="1127125" algn="l"/>
              </a:tabLst>
            </a:pPr>
            <a:endParaRPr lang="cs-CZ" altLang="cs-CZ" b="1" baseline="30000" dirty="0"/>
          </a:p>
        </p:txBody>
      </p:sp>
      <p:pic>
        <p:nvPicPr>
          <p:cNvPr id="62467" name="Picture 5" descr="syc hemogl 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" t="5818" r="5847" b="3999"/>
          <a:stretch>
            <a:fillRect/>
          </a:stretch>
        </p:blipFill>
        <p:spPr bwMode="auto">
          <a:xfrm>
            <a:off x="6069666" y="363814"/>
            <a:ext cx="5183689" cy="4447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Text Box 6"/>
          <p:cNvSpPr txBox="1">
            <a:spLocks noChangeArrowheads="1"/>
          </p:cNvSpPr>
          <p:nvPr/>
        </p:nvSpPr>
        <p:spPr bwMode="auto">
          <a:xfrm>
            <a:off x="7620000" y="5105401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 altLang="cs-CZ" sz="1800"/>
          </a:p>
        </p:txBody>
      </p:sp>
      <p:sp>
        <p:nvSpPr>
          <p:cNvPr id="62469" name="Text Box 7"/>
          <p:cNvSpPr txBox="1">
            <a:spLocks noChangeArrowheads="1"/>
          </p:cNvSpPr>
          <p:nvPr/>
        </p:nvSpPr>
        <p:spPr bwMode="auto">
          <a:xfrm>
            <a:off x="8153400" y="5334001"/>
            <a:ext cx="3810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26568645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"/>
          <p:cNvSpPr>
            <a:spLocks noChangeArrowheads="1"/>
          </p:cNvSpPr>
          <p:nvPr/>
        </p:nvSpPr>
        <p:spPr bwMode="auto">
          <a:xfrm>
            <a:off x="1828800" y="304801"/>
            <a:ext cx="6223000" cy="59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76176" bIns="0" anchor="ctr">
            <a:spAutoFit/>
          </a:bodyPr>
          <a:lstStyle/>
          <a:p>
            <a:pPr eaLnBrk="1" hangingPunct="1"/>
            <a:r>
              <a:rPr lang="cs-CZ" altLang="cs-CZ" sz="1600">
                <a:latin typeface="Times New Roman" pitchFamily="18" charset="0"/>
                <a:cs typeface="Times New Roman" pitchFamily="18" charset="0"/>
              </a:rPr>
              <a:t>Podíly hlavních složek (%) a jejich  parciální tlaky (kP) ve vzduchu a krvi</a:t>
            </a:r>
            <a:endParaRPr lang="cs-CZ" altLang="cs-CZ" sz="1200">
              <a:latin typeface="Times New Roman" pitchFamily="18" charset="0"/>
              <a:cs typeface="Times New Roman" pitchFamily="18" charset="0"/>
            </a:endParaRPr>
          </a:p>
          <a:p>
            <a:endParaRPr lang="cs-CZ" altLang="cs-CZ"/>
          </a:p>
        </p:txBody>
      </p:sp>
      <p:graphicFrame>
        <p:nvGraphicFramePr>
          <p:cNvPr id="9370" name="Group 154"/>
          <p:cNvGraphicFramePr>
            <a:graphicFrameLocks noGrp="1"/>
          </p:cNvGraphicFramePr>
          <p:nvPr/>
        </p:nvGraphicFramePr>
        <p:xfrm>
          <a:off x="1600201" y="762000"/>
          <a:ext cx="6451601" cy="3687798"/>
        </p:xfrm>
        <a:graphic>
          <a:graphicData uri="http://schemas.openxmlformats.org/drawingml/2006/table">
            <a:tbl>
              <a:tblPr/>
              <a:tblGrid>
                <a:gridCol w="1046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0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4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4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58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01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90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73" marB="4567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Atmosfér.  v.</a:t>
                      </a:r>
                      <a:endParaRPr kumimoji="0" lang="cs-CZ" alt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73" marB="4567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Alveolár. v.</a:t>
                      </a:r>
                      <a:endParaRPr kumimoji="0" lang="cs-CZ" alt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73" marB="4567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Tepenná krev</a:t>
                      </a:r>
                    </a:p>
                  </a:txBody>
                  <a:tcPr marT="45673" marB="4567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Žilná krev</a:t>
                      </a:r>
                    </a:p>
                  </a:txBody>
                  <a:tcPr marT="45673" marB="4567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Vydech.  v</a:t>
                      </a:r>
                      <a:r>
                        <a:rPr kumimoji="0" lang="cs-CZ" alt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cs-CZ" alt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73" marB="4567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43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 O</a:t>
                      </a:r>
                      <a:r>
                        <a:rPr kumimoji="0" lang="cs-CZ" altLang="cs-CZ" sz="1600" b="1" i="0" u="none" strike="noStrike" cap="none" normalizeH="0" baseline="-2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cs-CZ" altLang="cs-CZ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kPa              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torr</a:t>
                      </a:r>
                      <a:endParaRPr kumimoji="0" lang="cs-CZ" altLang="cs-CZ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73" marB="4567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20,95</a:t>
                      </a:r>
                      <a:endParaRPr kumimoji="0" lang="cs-CZ" alt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19,95</a:t>
                      </a:r>
                      <a:endParaRPr kumimoji="0" lang="cs-CZ" alt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73" marB="4567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kumimoji="0" lang="cs-CZ" alt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13,3</a:t>
                      </a:r>
                      <a:endParaRPr kumimoji="0" lang="cs-CZ" alt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73" marB="4567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– 13             </a:t>
                      </a:r>
                      <a:endParaRPr kumimoji="0" lang="cs-CZ" alt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o 1,3-2,6 </a:t>
                      </a:r>
                      <a:endParaRPr kumimoji="0" lang="cs-CZ" alt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o 10-20</a:t>
                      </a:r>
                      <a:r>
                        <a:rPr kumimoji="0" lang="cs-CZ" alt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73" marB="4567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</a:t>
                      </a:r>
                      <a:endParaRPr kumimoji="0" lang="cs-CZ" alt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 (2,0)</a:t>
                      </a:r>
                      <a:endParaRPr kumimoji="0" lang="cs-CZ" alt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(-15)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73" marB="4567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16</a:t>
                      </a:r>
                      <a:endParaRPr kumimoji="0" lang="cs-CZ" alt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15,4</a:t>
                      </a:r>
                      <a:endParaRPr kumimoji="0" lang="cs-CZ" alt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73" marB="4567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43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% CO</a:t>
                      </a:r>
                      <a:r>
                        <a:rPr kumimoji="0" lang="cs-CZ" altLang="cs-CZ" sz="1600" b="1" i="0" u="none" strike="noStrike" cap="none" normalizeH="0" baseline="-2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cs-CZ" altLang="cs-CZ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kPa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torr</a:t>
                      </a:r>
                    </a:p>
                  </a:txBody>
                  <a:tcPr marT="45673" marB="4567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0,03</a:t>
                      </a:r>
                      <a:endParaRPr kumimoji="0" lang="cs-CZ" alt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0,04</a:t>
                      </a:r>
                      <a:endParaRPr kumimoji="0" lang="cs-CZ" alt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0,3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73" marB="4567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5,5</a:t>
                      </a:r>
                      <a:endParaRPr kumimoji="0" lang="cs-CZ" alt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5,33</a:t>
                      </a:r>
                      <a:endParaRPr kumimoji="0" lang="cs-CZ" alt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40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73" marB="4567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Jako  </a:t>
                      </a:r>
                      <a:endParaRPr kumimoji="0" lang="cs-CZ" alt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 alveolár.</a:t>
                      </a:r>
                      <a:endParaRPr kumimoji="0" lang="cs-CZ" alt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vzduchu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73" marB="4567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cs-CZ" altLang="cs-CZ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6,2</a:t>
                      </a:r>
                      <a:endParaRPr kumimoji="0" lang="cs-CZ" altLang="cs-CZ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73" marB="4567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</a:t>
                      </a:r>
                      <a:endParaRPr kumimoji="0" lang="cs-CZ" altLang="cs-CZ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4,26</a:t>
                      </a:r>
                      <a:endParaRPr kumimoji="0" lang="cs-CZ" altLang="cs-CZ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32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73" marB="4567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3521" name="Picture 155" descr="parc tla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9" t="5556"/>
          <a:stretch>
            <a:fillRect/>
          </a:stretch>
        </p:blipFill>
        <p:spPr bwMode="auto">
          <a:xfrm>
            <a:off x="8531766" y="1789293"/>
            <a:ext cx="3110338" cy="441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7369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EF63D6-E8DF-40E4-9B7F-3586FB40F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957" y="0"/>
            <a:ext cx="10515600" cy="1325563"/>
          </a:xfrm>
        </p:spPr>
        <p:txBody>
          <a:bodyPr/>
          <a:lstStyle/>
          <a:p>
            <a:r>
              <a:rPr lang="cs-CZ" dirty="0"/>
              <a:t>Dýchání u bezobratlých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C484110-8FEA-474D-8418-0537DDB36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745" y="1690689"/>
            <a:ext cx="10829812" cy="4926012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dirty="0">
                <a:solidFill>
                  <a:srgbClr val="FF0000"/>
                </a:solidFill>
              </a:rPr>
              <a:t>Difúze: prvoci, houby, láčkovci, kroužkovci, žahavci a ploštěnci </a:t>
            </a:r>
            <a:r>
              <a:rPr lang="cs-CZ" dirty="0"/>
              <a:t>– dýchání probíhá difúzí přes celý povrch těla</a:t>
            </a:r>
          </a:p>
          <a:p>
            <a:pPr algn="just"/>
            <a:r>
              <a:rPr lang="cs-CZ" dirty="0">
                <a:solidFill>
                  <a:srgbClr val="FF0000"/>
                </a:solidFill>
              </a:rPr>
              <a:t>kroužkovci </a:t>
            </a:r>
            <a:r>
              <a:rPr lang="cs-CZ" dirty="0"/>
              <a:t>– dýchání probíhá difúzí přes celý povrch těla, už ale mají krevní barviva (hemoglobin, </a:t>
            </a:r>
            <a:r>
              <a:rPr lang="cs-CZ" dirty="0" err="1"/>
              <a:t>chlorokruorin</a:t>
            </a:r>
            <a:r>
              <a:rPr lang="cs-CZ" dirty="0"/>
              <a:t>)</a:t>
            </a:r>
          </a:p>
          <a:p>
            <a:pPr algn="just"/>
            <a:r>
              <a:rPr lang="cs-CZ" dirty="0">
                <a:solidFill>
                  <a:srgbClr val="FF0000"/>
                </a:solidFill>
              </a:rPr>
              <a:t>měkkýši </a:t>
            </a:r>
            <a:r>
              <a:rPr lang="cs-CZ" dirty="0"/>
              <a:t>– už dýchací orgány (plicní vaky, vodní plíce, vodní žábry)</a:t>
            </a:r>
          </a:p>
          <a:p>
            <a:pPr algn="just"/>
            <a:r>
              <a:rPr lang="cs-CZ" dirty="0">
                <a:solidFill>
                  <a:srgbClr val="FF0000"/>
                </a:solidFill>
              </a:rPr>
              <a:t>hlístice</a:t>
            </a:r>
            <a:r>
              <a:rPr lang="cs-CZ" dirty="0"/>
              <a:t> – dýchání probíhá difúzí přes celý povrch těla</a:t>
            </a:r>
          </a:p>
          <a:p>
            <a:pPr algn="just"/>
            <a:r>
              <a:rPr lang="cs-CZ" dirty="0">
                <a:solidFill>
                  <a:srgbClr val="FF0000"/>
                </a:solidFill>
              </a:rPr>
              <a:t>klepítkatci </a:t>
            </a:r>
            <a:r>
              <a:rPr lang="cs-CZ" dirty="0"/>
              <a:t>– plicní vaky a vzdušnice</a:t>
            </a:r>
          </a:p>
          <a:p>
            <a:pPr algn="just"/>
            <a:r>
              <a:rPr lang="cs-CZ" dirty="0">
                <a:solidFill>
                  <a:srgbClr val="FF0000"/>
                </a:solidFill>
              </a:rPr>
              <a:t>korýši</a:t>
            </a:r>
            <a:r>
              <a:rPr lang="cs-CZ" dirty="0"/>
              <a:t> – žábry, keříčkovité útvary nebo dýchání celým povrchem těla</a:t>
            </a:r>
          </a:p>
          <a:p>
            <a:pPr algn="just"/>
            <a:r>
              <a:rPr lang="cs-CZ" dirty="0">
                <a:solidFill>
                  <a:srgbClr val="FF0000"/>
                </a:solidFill>
              </a:rPr>
              <a:t>hmyz</a:t>
            </a:r>
            <a:r>
              <a:rPr lang="cs-CZ" dirty="0"/>
              <a:t> – vzdušnice, vyztužené chitinovou spirálou s vnějšími průduchy – stigmaty; žábry nebo dýchání celým povrchem těla</a:t>
            </a:r>
          </a:p>
          <a:p>
            <a:pPr algn="just"/>
            <a:r>
              <a:rPr lang="cs-CZ" dirty="0">
                <a:solidFill>
                  <a:srgbClr val="FF0000"/>
                </a:solidFill>
              </a:rPr>
              <a:t>ostnokožci</a:t>
            </a:r>
            <a:r>
              <a:rPr lang="cs-CZ" dirty="0"/>
              <a:t> – žábry, vodní plíce</a:t>
            </a:r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06B487C-7970-4316-B55E-4955661F85FF}"/>
              </a:ext>
            </a:extLst>
          </p:cNvPr>
          <p:cNvSpPr txBox="1"/>
          <p:nvPr/>
        </p:nvSpPr>
        <p:spPr>
          <a:xfrm>
            <a:off x="924443" y="1002397"/>
            <a:ext cx="50391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rgbClr val="7030A0"/>
                </a:solidFill>
              </a:rPr>
              <a:t>dýchání probíhá difúzí přes celý povrch těla</a:t>
            </a:r>
          </a:p>
          <a:p>
            <a:r>
              <a:rPr lang="cs-CZ" sz="2000" dirty="0">
                <a:solidFill>
                  <a:srgbClr val="7030A0"/>
                </a:solidFill>
              </a:rPr>
              <a:t>krevní barviva (hemoglobin, </a:t>
            </a:r>
            <a:r>
              <a:rPr lang="cs-CZ" sz="2000" dirty="0" err="1">
                <a:solidFill>
                  <a:srgbClr val="7030A0"/>
                </a:solidFill>
              </a:rPr>
              <a:t>chlorokruorin</a:t>
            </a:r>
            <a:r>
              <a:rPr lang="cs-CZ" sz="2000" dirty="0">
                <a:solidFill>
                  <a:srgbClr val="7030A0"/>
                </a:solidFill>
              </a:rPr>
              <a:t> atd)</a:t>
            </a:r>
          </a:p>
        </p:txBody>
      </p:sp>
    </p:spTree>
    <p:extLst>
      <p:ext uri="{BB962C8B-B14F-4D97-AF65-F5344CB8AC3E}">
        <p14:creationId xmlns:p14="http://schemas.microsoft.com/office/powerpoint/2010/main" val="157845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CAD585-35BC-4E30-9471-AE80924DA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Dýchání u obratlovců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CC4C50C-AE37-4012-B531-25AC1E2E0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291" y="1527464"/>
            <a:ext cx="11492345" cy="48733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/>
              <a:t>obratlovci dýchají pomocí </a:t>
            </a:r>
            <a:r>
              <a:rPr lang="cs-CZ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specializovaných dýchacích orgánů</a:t>
            </a:r>
          </a:p>
          <a:p>
            <a:pPr>
              <a:lnSpc>
                <a:spcPct val="90000"/>
              </a:lnSpc>
            </a:pPr>
            <a:r>
              <a:rPr lang="cs-CZ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kruhoústí, p</a:t>
            </a:r>
            <a:r>
              <a:rPr lang="cs-CZ" dirty="0"/>
              <a:t>– žábry</a:t>
            </a:r>
          </a:p>
          <a:p>
            <a:pPr>
              <a:lnSpc>
                <a:spcPct val="90000"/>
              </a:lnSpc>
            </a:pPr>
            <a:r>
              <a:rPr lang="cs-CZ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obojživelníci</a:t>
            </a:r>
            <a:r>
              <a:rPr lang="cs-CZ" dirty="0"/>
              <a:t>– larvy mají žábry, dospělci jednoduché plíce bez plicních sklípků + kožní dýchání</a:t>
            </a:r>
          </a:p>
          <a:p>
            <a:pPr>
              <a:lnSpc>
                <a:spcPct val="90000"/>
              </a:lnSpc>
            </a:pPr>
            <a:r>
              <a:rPr lang="cs-CZ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plazi</a:t>
            </a:r>
            <a:r>
              <a:rPr lang="cs-CZ" dirty="0"/>
              <a:t> – plíce, někdy plicní vaky</a:t>
            </a:r>
          </a:p>
          <a:p>
            <a:pPr>
              <a:lnSpc>
                <a:spcPct val="90000"/>
              </a:lnSpc>
            </a:pPr>
            <a:r>
              <a:rPr lang="cs-CZ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ptáci </a:t>
            </a:r>
            <a:r>
              <a:rPr lang="cs-CZ" dirty="0"/>
              <a:t>– malé plíce bez sklípků + plicní vaky</a:t>
            </a:r>
          </a:p>
          <a:p>
            <a:pPr>
              <a:lnSpc>
                <a:spcPct val="90000"/>
              </a:lnSpc>
            </a:pPr>
            <a:r>
              <a:rPr lang="cs-CZ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savci</a:t>
            </a:r>
            <a:r>
              <a:rPr lang="cs-CZ" dirty="0"/>
              <a:t> – plíce s plicními sklípky (alveoly)</a:t>
            </a:r>
          </a:p>
          <a:p>
            <a:pPr lvl="1">
              <a:lnSpc>
                <a:spcPct val="90000"/>
              </a:lnSpc>
            </a:pPr>
            <a:r>
              <a:rPr lang="cs-CZ" dirty="0">
                <a:effectLst/>
              </a:rPr>
              <a:t>alveoly zvětšují povrch pro dýchání a difunduje zde kyslík do krve</a:t>
            </a:r>
          </a:p>
          <a:p>
            <a:pPr lvl="1">
              <a:lnSpc>
                <a:spcPct val="90000"/>
              </a:lnSpc>
            </a:pPr>
            <a:r>
              <a:rPr lang="cs-CZ" dirty="0">
                <a:effectLst/>
              </a:rPr>
              <a:t>výměna plynů přes </a:t>
            </a:r>
            <a:r>
              <a:rPr lang="cs-CZ" b="1" dirty="0" err="1">
                <a:solidFill>
                  <a:srgbClr val="7030A0"/>
                </a:solidFill>
                <a:effectLst/>
              </a:rPr>
              <a:t>alveokapilární</a:t>
            </a:r>
            <a:r>
              <a:rPr lang="cs-CZ" b="1" dirty="0">
                <a:solidFill>
                  <a:srgbClr val="7030A0"/>
                </a:solidFill>
                <a:effectLst/>
              </a:rPr>
              <a:t> membránu </a:t>
            </a:r>
            <a:r>
              <a:rPr lang="cs-CZ" dirty="0">
                <a:effectLst/>
              </a:rPr>
              <a:t>probíhá formou difúze, </a:t>
            </a:r>
            <a:r>
              <a:rPr lang="cs-CZ" dirty="0">
                <a:solidFill>
                  <a:srgbClr val="FF0000"/>
                </a:solidFill>
                <a:effectLst/>
              </a:rPr>
              <a:t>která závisí na parciálních tlacích jednotlivých plynů v alveolárním vzduchu a v kapilárním řečišti</a:t>
            </a:r>
          </a:p>
          <a:p>
            <a:pPr>
              <a:lnSpc>
                <a:spcPct val="9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9699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Obdélník 1"/>
          <p:cNvSpPr>
            <a:spLocks noChangeArrowheads="1"/>
          </p:cNvSpPr>
          <p:nvPr/>
        </p:nvSpPr>
        <p:spPr bwMode="auto">
          <a:xfrm>
            <a:off x="1981200" y="381000"/>
            <a:ext cx="8001000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cs-CZ" altLang="cs-CZ" sz="2400" dirty="0">
                <a:solidFill>
                  <a:srgbClr val="FF0000"/>
                </a:solidFill>
              </a:rPr>
              <a:t>Tři nejdůležitější typy dýchacích orgánů:</a:t>
            </a:r>
          </a:p>
          <a:p>
            <a:pPr eaLnBrk="1" hangingPunct="1"/>
            <a:endParaRPr lang="cs-CZ" altLang="cs-CZ" sz="2000" b="1" dirty="0">
              <a:solidFill>
                <a:srgbClr val="000000"/>
              </a:solidFill>
            </a:endParaRPr>
          </a:p>
          <a:p>
            <a:pPr eaLnBrk="1" hangingPunct="1"/>
            <a:r>
              <a:rPr lang="cs-CZ" altLang="cs-CZ" sz="2400" b="1" dirty="0">
                <a:solidFill>
                  <a:srgbClr val="000000"/>
                </a:solidFill>
              </a:rPr>
              <a:t>1. Žábry</a:t>
            </a:r>
            <a:r>
              <a:rPr lang="cs-CZ" altLang="cs-CZ" sz="2400" dirty="0">
                <a:solidFill>
                  <a:srgbClr val="000000"/>
                </a:solidFill>
              </a:rPr>
              <a:t> – členovci, měkkýši, paryby, ryby</a:t>
            </a:r>
          </a:p>
          <a:p>
            <a:pPr eaLnBrk="1" hangingPunct="1"/>
            <a:r>
              <a:rPr lang="cs-CZ" altLang="cs-CZ" sz="2400" b="1" dirty="0">
                <a:solidFill>
                  <a:srgbClr val="000000"/>
                </a:solidFill>
              </a:rPr>
              <a:t>2. Tracheje </a:t>
            </a:r>
          </a:p>
          <a:p>
            <a:pPr eaLnBrk="1" hangingPunct="1"/>
            <a:r>
              <a:rPr lang="cs-CZ" altLang="cs-CZ" sz="2400" b="1" dirty="0">
                <a:solidFill>
                  <a:srgbClr val="000000"/>
                </a:solidFill>
              </a:rPr>
              <a:t>3. Plíce</a:t>
            </a:r>
          </a:p>
          <a:p>
            <a:pPr eaLnBrk="1" hangingPunct="1"/>
            <a:r>
              <a:rPr lang="cs-CZ" altLang="cs-CZ" sz="2400" dirty="0">
                <a:solidFill>
                  <a:srgbClr val="000000"/>
                </a:solidFill>
              </a:rPr>
              <a:t>Larvy hmyzu ve vodě - </a:t>
            </a:r>
            <a:r>
              <a:rPr lang="cs-CZ" altLang="cs-CZ" sz="2400" b="1" dirty="0">
                <a:solidFill>
                  <a:srgbClr val="000000"/>
                </a:solidFill>
              </a:rPr>
              <a:t>tracheální žábry</a:t>
            </a:r>
            <a:endParaRPr lang="cs-CZ" altLang="cs-CZ" sz="2400" dirty="0">
              <a:solidFill>
                <a:srgbClr val="000000"/>
              </a:solidFill>
            </a:endParaRPr>
          </a:p>
          <a:p>
            <a:pPr eaLnBrk="1" hangingPunct="1"/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799615" y="3287949"/>
            <a:ext cx="776267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400" dirty="0"/>
              <a:t>Zvýšení frekvence dýchacích pohybů- při poklesu O2 </a:t>
            </a:r>
          </a:p>
          <a:p>
            <a:pPr>
              <a:defRPr/>
            </a:pPr>
            <a:r>
              <a:rPr lang="cs-CZ" sz="2400" dirty="0"/>
              <a:t>ve vodě, další pokles- O2 ze vzduchu</a:t>
            </a:r>
          </a:p>
          <a:p>
            <a:pPr>
              <a:defRPr/>
            </a:pPr>
            <a:r>
              <a:rPr lang="cs-CZ" sz="2400" b="1" dirty="0">
                <a:solidFill>
                  <a:srgbClr val="7030A0"/>
                </a:solidFill>
              </a:rPr>
              <a:t>Jiné </a:t>
            </a:r>
            <a:r>
              <a:rPr lang="cs-CZ" sz="2400" b="1" dirty="0" err="1">
                <a:solidFill>
                  <a:srgbClr val="7030A0"/>
                </a:solidFill>
              </a:rPr>
              <a:t>zp</a:t>
            </a:r>
            <a:r>
              <a:rPr lang="cs-CZ" sz="2400" b="1" dirty="0">
                <a:solidFill>
                  <a:srgbClr val="7030A0"/>
                </a:solidFill>
              </a:rPr>
              <a:t>. dýchání ve vodě</a:t>
            </a:r>
            <a:r>
              <a:rPr lang="cs-CZ" sz="2400" dirty="0"/>
              <a:t>:</a:t>
            </a:r>
          </a:p>
          <a:p>
            <a:pPr marL="342900" indent="-342900">
              <a:buFontTx/>
              <a:buAutoNum type="alphaLcParenR"/>
              <a:defRPr/>
            </a:pPr>
            <a:r>
              <a:rPr lang="cs-CZ" sz="2400" dirty="0"/>
              <a:t>Kožní – úhoř 85%, </a:t>
            </a:r>
            <a:r>
              <a:rPr lang="cs-CZ" sz="2400" dirty="0" err="1"/>
              <a:t>obojživel</a:t>
            </a:r>
            <a:r>
              <a:rPr lang="cs-CZ" sz="2400" dirty="0"/>
              <a:t>. v zimě 85</a:t>
            </a:r>
          </a:p>
          <a:p>
            <a:pPr marL="342900" indent="-342900">
              <a:buFontTx/>
              <a:buAutoNum type="alphaLcParenR"/>
              <a:defRPr/>
            </a:pPr>
            <a:r>
              <a:rPr lang="cs-CZ" sz="2400" dirty="0"/>
              <a:t>trávicí trubicí – úst. dut, jícen, žaludek, střevo</a:t>
            </a:r>
          </a:p>
          <a:p>
            <a:pPr marL="342900" indent="-342900">
              <a:buFontTx/>
              <a:buAutoNum type="alphaLcParenR"/>
              <a:defRPr/>
            </a:pPr>
            <a:r>
              <a:rPr lang="cs-CZ" sz="2400" dirty="0"/>
              <a:t>vzdušným měchýřem – plicní vaky- malý krevní oběh</a:t>
            </a:r>
          </a:p>
          <a:p>
            <a:pPr>
              <a:defRPr/>
            </a:pPr>
            <a:r>
              <a:rPr lang="cs-CZ" sz="2400" dirty="0"/>
              <a:t> – částečně okysličená krev jde do hlavy, žaber</a:t>
            </a:r>
          </a:p>
        </p:txBody>
      </p:sp>
    </p:spTree>
    <p:extLst>
      <p:ext uri="{BB962C8B-B14F-4D97-AF65-F5344CB8AC3E}">
        <p14:creationId xmlns:p14="http://schemas.microsoft.com/office/powerpoint/2010/main" val="822384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889" y="268824"/>
            <a:ext cx="5866981" cy="5259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13" y="2672162"/>
            <a:ext cx="4821979" cy="3915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68134" y="581891"/>
            <a:ext cx="569861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Žábry</a:t>
            </a:r>
          </a:p>
          <a:p>
            <a:r>
              <a:rPr lang="cs-CZ" sz="2000" dirty="0"/>
              <a:t>Vývoj ze stěn hltanu, v žaberní dutině skryté skřelemi</a:t>
            </a:r>
          </a:p>
          <a:p>
            <a:r>
              <a:rPr lang="cs-CZ" sz="2000" dirty="0"/>
              <a:t>Řady žaberních lupínků upevněných na ž. obloucích </a:t>
            </a:r>
          </a:p>
          <a:p>
            <a:r>
              <a:rPr lang="cs-CZ" sz="2000" dirty="0"/>
              <a:t>vytváří síto, kterým musí voda protékat,</a:t>
            </a:r>
          </a:p>
          <a:p>
            <a:r>
              <a:rPr lang="cs-CZ" sz="2000" dirty="0"/>
              <a:t>tenké stěny prostoupeny četnými kapilárami, </a:t>
            </a:r>
          </a:p>
          <a:p>
            <a:r>
              <a:rPr lang="cs-CZ" sz="2000" dirty="0"/>
              <a:t>přes stěnu výměna plynů.</a:t>
            </a:r>
          </a:p>
        </p:txBody>
      </p:sp>
    </p:spTree>
    <p:extLst>
      <p:ext uri="{BB962C8B-B14F-4D97-AF65-F5344CB8AC3E}">
        <p14:creationId xmlns:p14="http://schemas.microsoft.com/office/powerpoint/2010/main" val="85423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ChangeArrowheads="1"/>
          </p:cNvSpPr>
          <p:nvPr/>
        </p:nvSpPr>
        <p:spPr bwMode="auto">
          <a:xfrm>
            <a:off x="326428" y="374072"/>
            <a:ext cx="7979004" cy="612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endParaRPr lang="cs-CZ" altLang="cs-CZ" b="1" dirty="0"/>
          </a:p>
          <a:p>
            <a:pPr eaLnBrk="1" hangingPunct="1"/>
            <a:r>
              <a:rPr lang="cs-CZ" altLang="cs-CZ" sz="2200" b="1" dirty="0"/>
              <a:t>Vzdušnice (tracheje)</a:t>
            </a:r>
            <a:r>
              <a:rPr lang="cs-CZ" altLang="cs-CZ" sz="2200" dirty="0"/>
              <a:t> </a:t>
            </a:r>
          </a:p>
          <a:p>
            <a:pPr eaLnBrk="1" hangingPunct="1"/>
            <a:r>
              <a:rPr lang="cs-CZ" altLang="cs-CZ" sz="2200" dirty="0"/>
              <a:t>– rozvětvené trubice uvnitř s chitinovou blanou. U hmyzu zakončeny hvězdicovitou buňkou </a:t>
            </a:r>
            <a:r>
              <a:rPr lang="cs-CZ" altLang="cs-CZ" sz="2200" b="1" dirty="0"/>
              <a:t> → </a:t>
            </a:r>
            <a:r>
              <a:rPr lang="cs-CZ" altLang="cs-CZ" sz="2200" b="1" dirty="0" err="1"/>
              <a:t>tracheola</a:t>
            </a:r>
            <a:r>
              <a:rPr lang="cs-CZ" altLang="cs-CZ" sz="2200" b="1" dirty="0"/>
              <a:t> </a:t>
            </a:r>
            <a:r>
              <a:rPr lang="cs-CZ" altLang="cs-CZ" sz="2200" dirty="0"/>
              <a:t>(5 ramen). Tekutina </a:t>
            </a:r>
          </a:p>
          <a:p>
            <a:pPr eaLnBrk="1" hangingPunct="1"/>
            <a:r>
              <a:rPr lang="cs-CZ" altLang="cs-CZ" sz="2200" dirty="0"/>
              <a:t>v </a:t>
            </a:r>
            <a:r>
              <a:rPr lang="cs-CZ" altLang="cs-CZ" sz="2200" dirty="0" err="1"/>
              <a:t>tracheolách</a:t>
            </a:r>
            <a:r>
              <a:rPr lang="cs-CZ" altLang="cs-CZ" sz="2200" dirty="0"/>
              <a:t> pulzuje podle </a:t>
            </a:r>
            <a:r>
              <a:rPr lang="cs-CZ" altLang="cs-CZ" sz="2200" dirty="0" err="1"/>
              <a:t>botnací</a:t>
            </a:r>
            <a:r>
              <a:rPr lang="cs-CZ" altLang="cs-CZ" sz="2200" dirty="0"/>
              <a:t> síly </a:t>
            </a:r>
          </a:p>
          <a:p>
            <a:pPr eaLnBrk="1" hangingPunct="1"/>
            <a:r>
              <a:rPr lang="cs-CZ" altLang="cs-CZ" sz="2200" dirty="0"/>
              <a:t>koloidní hmoty stěn </a:t>
            </a:r>
            <a:r>
              <a:rPr lang="cs-CZ" altLang="cs-CZ" sz="2200" dirty="0" err="1"/>
              <a:t>tracheol</a:t>
            </a:r>
            <a:r>
              <a:rPr lang="cs-CZ" altLang="cs-CZ" sz="2200" dirty="0"/>
              <a:t> a okolní cytoplazmy  </a:t>
            </a:r>
          </a:p>
          <a:p>
            <a:pPr eaLnBrk="1" hangingPunct="1"/>
            <a:r>
              <a:rPr lang="cs-CZ" altLang="cs-CZ" sz="2200" dirty="0">
                <a:solidFill>
                  <a:srgbClr val="FF0000"/>
                </a:solidFill>
              </a:rPr>
              <a:t>Dýchací pohyby </a:t>
            </a:r>
            <a:r>
              <a:rPr lang="cs-CZ" altLang="cs-CZ" sz="2200" dirty="0"/>
              <a:t>– </a:t>
            </a:r>
            <a:r>
              <a:rPr lang="cs-CZ" altLang="cs-CZ" sz="2200" b="1" dirty="0"/>
              <a:t>pohyby tělní stěny </a:t>
            </a:r>
            <a:r>
              <a:rPr lang="cs-CZ" altLang="cs-CZ" sz="2200" dirty="0"/>
              <a:t>(výměna až 2/3 objemu plynu) </a:t>
            </a:r>
          </a:p>
          <a:p>
            <a:pPr eaLnBrk="1" hangingPunct="1"/>
            <a:r>
              <a:rPr lang="cs-CZ" altLang="cs-CZ" sz="2200" dirty="0">
                <a:solidFill>
                  <a:srgbClr val="7030A0"/>
                </a:solidFill>
              </a:rPr>
              <a:t> </a:t>
            </a:r>
            <a:r>
              <a:rPr lang="cs-CZ" altLang="cs-CZ" sz="2200" b="1" dirty="0">
                <a:solidFill>
                  <a:srgbClr val="7030A0"/>
                </a:solidFill>
              </a:rPr>
              <a:t>a) dorzoventrální zploštění abdomenu</a:t>
            </a:r>
          </a:p>
          <a:p>
            <a:pPr eaLnBrk="1" hangingPunct="1"/>
            <a:r>
              <a:rPr lang="cs-CZ" altLang="cs-CZ" sz="2200" b="1" dirty="0">
                <a:solidFill>
                  <a:srgbClr val="7030A0"/>
                </a:solidFill>
              </a:rPr>
              <a:t> b) zasouvání a vysouvání abdominálních článků</a:t>
            </a:r>
          </a:p>
          <a:p>
            <a:pPr eaLnBrk="1" hangingPunct="1"/>
            <a:r>
              <a:rPr lang="cs-CZ" altLang="cs-CZ" sz="2200" b="1" dirty="0">
                <a:solidFill>
                  <a:srgbClr val="7030A0"/>
                </a:solidFill>
              </a:rPr>
              <a:t> c) regulace otevírání a zavírání stigmat </a:t>
            </a:r>
            <a:r>
              <a:rPr lang="cs-CZ" altLang="cs-CZ" sz="2200" dirty="0"/>
              <a:t>– najednou x střídavě </a:t>
            </a:r>
          </a:p>
          <a:p>
            <a:pPr eaLnBrk="1" hangingPunct="1"/>
            <a:r>
              <a:rPr lang="cs-CZ" altLang="cs-CZ" sz="2200" dirty="0"/>
              <a:t>Řízení dýchacích pohybů – abdominální ganglia. </a:t>
            </a:r>
          </a:p>
          <a:p>
            <a:pPr eaLnBrk="1" hangingPunct="1"/>
            <a:endParaRPr lang="cs-CZ" altLang="cs-CZ" sz="2200" dirty="0"/>
          </a:p>
          <a:p>
            <a:pPr eaLnBrk="1" hangingPunct="1"/>
            <a:r>
              <a:rPr lang="cs-CZ" altLang="cs-CZ" sz="2200" dirty="0"/>
              <a:t>Podněty pro zrychlení – chemický charakter přes </a:t>
            </a:r>
            <a:r>
              <a:rPr lang="cs-CZ" altLang="cs-CZ" sz="2200" dirty="0" err="1"/>
              <a:t>protorakální</a:t>
            </a:r>
            <a:r>
              <a:rPr lang="cs-CZ" altLang="cs-CZ" sz="2200" dirty="0"/>
              <a:t> g. </a:t>
            </a:r>
          </a:p>
          <a:p>
            <a:pPr eaLnBrk="1" hangingPunct="1"/>
            <a:r>
              <a:rPr lang="cs-CZ" altLang="cs-CZ" sz="2200" b="1" dirty="0">
                <a:solidFill>
                  <a:srgbClr val="7030A0"/>
                </a:solidFill>
              </a:rPr>
              <a:t>Řízení pohybů stigmat</a:t>
            </a:r>
            <a:r>
              <a:rPr lang="cs-CZ" altLang="cs-CZ" sz="2200" dirty="0"/>
              <a:t>: </a:t>
            </a:r>
            <a:r>
              <a:rPr lang="cs-CZ" altLang="cs-CZ" sz="2200" b="1" dirty="0"/>
              <a:t>hrudní a abdominální část nerv. systému</a:t>
            </a:r>
            <a:r>
              <a:rPr lang="cs-CZ" altLang="cs-CZ" sz="2200" dirty="0"/>
              <a:t> </a:t>
            </a:r>
          </a:p>
          <a:p>
            <a:pPr eaLnBrk="1" hangingPunct="1"/>
            <a:r>
              <a:rPr lang="cs-CZ" altLang="cs-CZ" sz="2200" dirty="0"/>
              <a:t> </a:t>
            </a:r>
          </a:p>
          <a:p>
            <a:pPr eaLnBrk="1" hangingPunct="1"/>
            <a:r>
              <a:rPr lang="cs-CZ" altLang="cs-CZ" sz="2200" dirty="0"/>
              <a:t>Larvy hmyzu ve vodě – uzavření trachejí vůči vodnímu prostředí, rozpad do sítě v pokožce nebo tělních vychlípeninách – </a:t>
            </a:r>
            <a:r>
              <a:rPr lang="cs-CZ" altLang="cs-CZ" sz="2200" b="1" dirty="0"/>
              <a:t>tracheální žábry.</a:t>
            </a:r>
          </a:p>
        </p:txBody>
      </p:sp>
      <p:pic>
        <p:nvPicPr>
          <p:cNvPr id="36867" name="Picture 6" descr="tra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0"/>
          <a:stretch>
            <a:fillRect/>
          </a:stretch>
        </p:blipFill>
        <p:spPr bwMode="auto">
          <a:xfrm>
            <a:off x="8305432" y="1205345"/>
            <a:ext cx="3886568" cy="5278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605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Dýchací cesty</a:t>
            </a:r>
          </a:p>
        </p:txBody>
      </p:sp>
      <p:sp>
        <p:nvSpPr>
          <p:cNvPr id="378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400" dirty="0"/>
              <a:t>soustava trubicovitých orgánů mezi plícemi a vnějším prostředí </a:t>
            </a:r>
          </a:p>
          <a:p>
            <a:pPr eaLnBrk="1" hangingPunct="1"/>
            <a:r>
              <a:rPr lang="cs-CZ" altLang="cs-CZ" sz="2400" dirty="0"/>
              <a:t> proudí jimi nadechovaný, vydechovaný vzduch</a:t>
            </a:r>
          </a:p>
          <a:p>
            <a:pPr eaLnBrk="1" hangingPunct="1"/>
            <a:r>
              <a:rPr lang="cs-CZ" altLang="cs-CZ" sz="2400" dirty="0"/>
              <a:t> horní cesty dýchací – dutina ústní, dutina nosní, hltan </a:t>
            </a:r>
          </a:p>
          <a:p>
            <a:pPr eaLnBrk="1" hangingPunct="1"/>
            <a:r>
              <a:rPr lang="cs-CZ" altLang="cs-CZ" sz="2400" dirty="0"/>
              <a:t>dolní cesty dýchací – hrtan, průdušnice, průdušky, průdušinky, plicní sklípky (alveoly)</a:t>
            </a:r>
          </a:p>
          <a:p>
            <a:pPr eaLnBrk="1" hangingPunct="1"/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3237407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2451</Words>
  <Application>Microsoft Office PowerPoint</Application>
  <PresentationFormat>Širokoúhlá obrazovka</PresentationFormat>
  <Paragraphs>338</Paragraphs>
  <Slides>37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Motiv Office</vt:lpstr>
      <vt:lpstr>Prezentace aplikace PowerPoint</vt:lpstr>
      <vt:lpstr>Prezentace aplikace PowerPoint</vt:lpstr>
      <vt:lpstr>Dýchání u jednobuněčných a mnohobuněčných</vt:lpstr>
      <vt:lpstr>Dýchání u bezobratlých</vt:lpstr>
      <vt:lpstr>Dýchání u obratlovců</vt:lpstr>
      <vt:lpstr>Prezentace aplikace PowerPoint</vt:lpstr>
      <vt:lpstr>Prezentace aplikace PowerPoint</vt:lpstr>
      <vt:lpstr>Prezentace aplikace PowerPoint</vt:lpstr>
      <vt:lpstr>Dýchací cesty</vt:lpstr>
      <vt:lpstr>Nosní dutina</vt:lpstr>
      <vt:lpstr>Dolní cesty dýchací</vt:lpstr>
      <vt:lpstr>Průdušky</vt:lpstr>
      <vt:lpstr>Průdušinky</vt:lpstr>
      <vt:lpstr>Plíce</vt:lpstr>
      <vt:lpstr>Plíce</vt:lpstr>
      <vt:lpstr>Plíce</vt:lpstr>
      <vt:lpstr>Plíce</vt:lpstr>
      <vt:lpstr>Nádech</vt:lpstr>
      <vt:lpstr>Prezentace aplikace PowerPoint</vt:lpstr>
      <vt:lpstr>Spirometrie</vt:lpstr>
      <vt:lpstr>Spirometrie ne</vt:lpstr>
      <vt:lpstr>Spirometrie ne</vt:lpstr>
      <vt:lpstr>Spirometrie ne</vt:lpstr>
      <vt:lpstr>Reakce a adaptace dýchacího systému na zátěž</vt:lpstr>
      <vt:lpstr>Minutová ventilace (MV)</vt:lpstr>
      <vt:lpstr>Onemocnění dýchací soustavy</vt:lpstr>
      <vt:lpstr>Negativní vliv kouření</vt:lpstr>
      <vt:lpstr>Negativní vliv kouření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Alena Žákovská</dc:creator>
  <cp:lastModifiedBy>Alena Žákovská</cp:lastModifiedBy>
  <cp:revision>33</cp:revision>
  <dcterms:created xsi:type="dcterms:W3CDTF">2020-11-03T14:30:02Z</dcterms:created>
  <dcterms:modified xsi:type="dcterms:W3CDTF">2023-10-25T13:36:37Z</dcterms:modified>
</cp:coreProperties>
</file>