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6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6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9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20986" y="2743200"/>
            <a:ext cx="327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Termoregulace</a:t>
            </a:r>
          </a:p>
        </p:txBody>
      </p:sp>
    </p:spTree>
    <p:extLst>
      <p:ext uri="{BB962C8B-B14F-4D97-AF65-F5344CB8AC3E}">
        <p14:creationId xmlns:p14="http://schemas.microsoft.com/office/powerpoint/2010/main" val="139666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622300" y="148771"/>
            <a:ext cx="105537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Fyzikální termoregulace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Mechanismy hospodaření s teplem (vyrobeným i získaným) jako tepelná obrana proti ztrátám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Izolace těla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Prokrvení kůže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Změny v chování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Tepelné ztráty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Pocení</a:t>
            </a:r>
            <a:r>
              <a:rPr lang="cs-CZ" altLang="cs-CZ" sz="2000" dirty="0">
                <a:solidFill>
                  <a:prstClr val="black"/>
                </a:solidFill>
              </a:rPr>
              <a:t> – někteří, potní žlázy nerovnoměrně rozloženy. Člověk denně až 10 l potu – neutrální - slabě kyselý, 2 % sušiny – kyselina močová, glukóza, </a:t>
            </a:r>
            <a:r>
              <a:rPr lang="cs-CZ" altLang="cs-CZ" sz="2000" dirty="0" err="1">
                <a:solidFill>
                  <a:prstClr val="black"/>
                </a:solidFill>
              </a:rPr>
              <a:t>NaCl</a:t>
            </a:r>
            <a:r>
              <a:rPr lang="cs-CZ" altLang="cs-CZ" sz="2000" dirty="0">
                <a:solidFill>
                  <a:prstClr val="black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nižší mastné kyseliny (zápach). Ztráty tepla dýchacími cestami.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Vazodilatace</a:t>
            </a:r>
            <a:r>
              <a:rPr lang="cs-CZ" altLang="cs-CZ" sz="2000" dirty="0">
                <a:solidFill>
                  <a:prstClr val="black"/>
                </a:solidFill>
              </a:rPr>
              <a:t> – při přehřátí – roztažení cév, zvýšení tepelných ztrát povrchem (teplé prostředí, práce, teplé jídlo a pití).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Nepozorovatelné vypařování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i="1" dirty="0" err="1">
                <a:solidFill>
                  <a:prstClr val="black"/>
                </a:solidFill>
              </a:rPr>
              <a:t>perspiratio</a:t>
            </a:r>
            <a:r>
              <a:rPr lang="cs-CZ" altLang="cs-CZ" sz="2000" i="1" dirty="0">
                <a:solidFill>
                  <a:prstClr val="black"/>
                </a:solidFill>
              </a:rPr>
              <a:t> </a:t>
            </a:r>
            <a:r>
              <a:rPr lang="cs-CZ" altLang="cs-CZ" sz="2000" i="1" dirty="0" err="1">
                <a:solidFill>
                  <a:prstClr val="black"/>
                </a:solidFill>
              </a:rPr>
              <a:t>insensibilis</a:t>
            </a:r>
            <a:r>
              <a:rPr lang="cs-CZ" altLang="cs-CZ" sz="2000" i="1" dirty="0">
                <a:solidFill>
                  <a:prstClr val="black"/>
                </a:solidFill>
              </a:rPr>
              <a:t>)</a:t>
            </a:r>
            <a:r>
              <a:rPr lang="cs-CZ" altLang="cs-CZ" sz="2000" dirty="0">
                <a:solidFill>
                  <a:prstClr val="black"/>
                </a:solidFill>
              </a:rPr>
              <a:t> –     denní ztráty až 800 ml vody a 1884 J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Chování živočichů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Klidová stádia – „uteč“ strategie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Hibernace – zimní spánek (jezevec, ježek, lelek, medvěd atd.)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Estivace – letní klidové stádium (např. měkkýši)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Torpor</a:t>
            </a:r>
            <a:r>
              <a:rPr lang="cs-CZ" altLang="cs-CZ" sz="2000" b="1" dirty="0">
                <a:solidFill>
                  <a:prstClr val="black"/>
                </a:solidFill>
              </a:rPr>
              <a:t> – noční ztuhnutí (např. kolibříci, netopýři)</a:t>
            </a:r>
          </a:p>
        </p:txBody>
      </p:sp>
    </p:spTree>
    <p:extLst>
      <p:ext uri="{BB962C8B-B14F-4D97-AF65-F5344CB8AC3E}">
        <p14:creationId xmlns:p14="http://schemas.microsoft.com/office/powerpoint/2010/main" val="312542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383722" y="571502"/>
            <a:ext cx="6417128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Řízení hospodaření teplem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Fyzikální a chemická termoregulace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nervový a endokrinní systém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</a:rPr>
              <a:t>Termorecepce</a:t>
            </a:r>
            <a:r>
              <a:rPr lang="cs-CZ" altLang="cs-CZ" sz="2000" dirty="0">
                <a:solidFill>
                  <a:prstClr val="black"/>
                </a:solidFill>
              </a:rPr>
              <a:t> - termoreceptory v kůži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Další reakce: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změny t krve zásobující mozkový kmen.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Integrace - </a:t>
            </a:r>
            <a:r>
              <a:rPr lang="cs-CZ" altLang="cs-CZ" sz="2000" dirty="0">
                <a:solidFill>
                  <a:srgbClr val="7030A0"/>
                </a:solidFill>
              </a:rPr>
              <a:t>přední hypotalamus</a:t>
            </a:r>
            <a:r>
              <a:rPr lang="cs-CZ" altLang="cs-CZ" sz="2000" dirty="0">
                <a:solidFill>
                  <a:prstClr val="black"/>
                </a:solidFill>
              </a:rPr>
              <a:t>, odstředivé dráhy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začínají v (zadním) hypotalamu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Nižší termoregulační centra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segmenty míchy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(vazomotorické reakce, vylučování potu),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mozková kůra - podmíněné reflexy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(vazodilatace, pocení - emoce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bez termoregulačního významu,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denní rytmy tělesné teploty).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</p:txBody>
      </p:sp>
      <p:pic>
        <p:nvPicPr>
          <p:cNvPr id="140291" name="Picture 5" descr="teplot režim ří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r="3654"/>
          <a:stretch>
            <a:fillRect/>
          </a:stretch>
        </p:blipFill>
        <p:spPr bwMode="auto">
          <a:xfrm>
            <a:off x="6433457" y="130628"/>
            <a:ext cx="4641681" cy="65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61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2032907" y="1164771"/>
            <a:ext cx="73777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</a:rPr>
              <a:t>Vývoj termoregulace v ontogenezi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Podle kvality termoregulace v okamžiku porodu: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 1. </a:t>
            </a:r>
            <a:r>
              <a:rPr lang="cs-CZ" altLang="cs-CZ" sz="2400" dirty="0">
                <a:solidFill>
                  <a:prstClr val="black"/>
                </a:solidFill>
              </a:rPr>
              <a:t>zralé formy (kuře, morče)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 2. </a:t>
            </a:r>
            <a:r>
              <a:rPr lang="cs-CZ" altLang="cs-CZ" sz="2400" dirty="0">
                <a:solidFill>
                  <a:prstClr val="black"/>
                </a:solidFill>
              </a:rPr>
              <a:t>formy s termoregulací odlišnou od dospělců (pes, člověk)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 3. </a:t>
            </a:r>
            <a:r>
              <a:rPr lang="cs-CZ" altLang="cs-CZ" sz="2400" dirty="0">
                <a:solidFill>
                  <a:prstClr val="black"/>
                </a:solidFill>
              </a:rPr>
              <a:t>nezralé formy (myš, krysa, křeček, holub aj.)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Stárnutí organismu </a:t>
            </a:r>
            <a:r>
              <a:rPr lang="cs-CZ" altLang="cs-CZ" sz="2400" dirty="0">
                <a:solidFill>
                  <a:prstClr val="black"/>
                </a:solidFill>
              </a:rPr>
              <a:t>- snižování termoregulačních schopností (menší funkční plastičnost mozkové kůry, zhoršení vazomotorických reakcí, snížení aktivity metabolismu aj.).</a:t>
            </a:r>
          </a:p>
        </p:txBody>
      </p:sp>
    </p:spTree>
    <p:extLst>
      <p:ext uri="{BB962C8B-B14F-4D97-AF65-F5344CB8AC3E}">
        <p14:creationId xmlns:p14="http://schemas.microsoft.com/office/powerpoint/2010/main" val="355893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85901" y="1359069"/>
            <a:ext cx="8515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latin typeface="TimesNewRomanPSMT"/>
              </a:rPr>
              <a:t>Rozmezí teplot v němž žijí různé organizmy na Zemi velmi široké: </a:t>
            </a:r>
          </a:p>
          <a:p>
            <a:r>
              <a:rPr lang="pl-PL" sz="2400" b="0" i="0" u="none" strike="noStrike" baseline="0" dirty="0">
                <a:latin typeface="TimesNewRomanPSMT"/>
              </a:rPr>
              <a:t>od -80 °C po teploty nad 100 °C. </a:t>
            </a:r>
          </a:p>
          <a:p>
            <a:r>
              <a:rPr lang="pl-PL" sz="2400" b="0" i="0" u="none" strike="noStrike" baseline="0" dirty="0">
                <a:latin typeface="TimesNewRomanPSMT"/>
              </a:rPr>
              <a:t>Pro možnosti</a:t>
            </a:r>
            <a:r>
              <a:rPr lang="pl-PL" sz="2400" b="0" i="0" u="none" strike="noStrike" dirty="0">
                <a:latin typeface="TimesNewRomanPSMT"/>
              </a:rPr>
              <a:t> </a:t>
            </a:r>
            <a:r>
              <a:rPr lang="cs-CZ" sz="2400" b="0" i="0" u="none" strike="noStrike" baseline="0" dirty="0">
                <a:latin typeface="TimesNewRomanPSMT"/>
              </a:rPr>
              <a:t>úspěšné adaptace je také podstatné časové kolísání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teplot: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1. jinak budou přizpůsobeny organizmy v teplotně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stálém prostředí, 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2. jinak v poušti, kde teploty kolísají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mezi dnem a nocí o mnoho desítek stupňů.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979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1621972" y="609311"/>
            <a:ext cx="8877299" cy="5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Hospodaření teplem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Adaptace na kolísající teplotu prostředí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 průběhu fylogeneze lze sledovat vývoj živočichů 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těch, jejichž teplota kolísá s teplotou okolí –k těm, kteří mají schopnost tělesnou teplotu udržovat na konstantní hodnotě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Teplota – faktor ovlivňující intenzitu fyziologických pochodů.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Poikilotermí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dirty="0" err="1">
                <a:solidFill>
                  <a:prstClr val="black"/>
                </a:solidFill>
              </a:rPr>
              <a:t>ektotermní</a:t>
            </a:r>
            <a:r>
              <a:rPr lang="cs-CZ" altLang="cs-CZ" sz="2000" dirty="0">
                <a:solidFill>
                  <a:prstClr val="black"/>
                </a:solidFill>
              </a:rPr>
              <a:t>, studenokrevní) t kolísá se změnou v prostředí x  </a:t>
            </a:r>
            <a:r>
              <a:rPr lang="cs-CZ" altLang="cs-CZ" sz="2000" b="1" dirty="0" err="1">
                <a:solidFill>
                  <a:prstClr val="black"/>
                </a:solidFill>
              </a:rPr>
              <a:t>homoitermní</a:t>
            </a:r>
            <a:r>
              <a:rPr lang="cs-CZ" altLang="cs-CZ" sz="2000" dirty="0">
                <a:solidFill>
                  <a:prstClr val="black"/>
                </a:solidFill>
              </a:rPr>
              <a:t> (endotermní, teplokrevní) živočichové, t udržovaná na konstantní hodnotě, teplo umí generovat živočich sám – </a:t>
            </a:r>
            <a:r>
              <a:rPr lang="cs-CZ" altLang="cs-CZ" sz="2000" dirty="0">
                <a:solidFill>
                  <a:srgbClr val="7030A0"/>
                </a:solidFill>
              </a:rPr>
              <a:t>endotermie</a:t>
            </a:r>
            <a:r>
              <a:rPr lang="cs-CZ" altLang="cs-CZ" sz="2000" dirty="0">
                <a:solidFill>
                  <a:prstClr val="black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či zda jen přebírá teplotu okolí – </a:t>
            </a:r>
            <a:r>
              <a:rPr lang="cs-CZ" altLang="cs-CZ" sz="2000" dirty="0" err="1">
                <a:solidFill>
                  <a:srgbClr val="7030A0"/>
                </a:solidFill>
              </a:rPr>
              <a:t>ektotermie</a:t>
            </a:r>
            <a:endParaRPr lang="cs-CZ" altLang="cs-CZ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Silná závislost na teplotě prostředí- zvýšení t u 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ovlivnění aktivitou  (zvýšení až o 12</a:t>
            </a:r>
            <a:r>
              <a:rPr lang="cs-CZ" altLang="cs-CZ" sz="2000" baseline="30000" dirty="0">
                <a:solidFill>
                  <a:prstClr val="black"/>
                </a:solidFill>
              </a:rPr>
              <a:t>o</a:t>
            </a:r>
            <a:r>
              <a:rPr lang="cs-CZ" altLang="cs-CZ" sz="2000" dirty="0">
                <a:solidFill>
                  <a:prstClr val="black"/>
                </a:solidFill>
              </a:rPr>
              <a:t> 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 - ovlivnění energií slunečního záření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 - aktivní ovlivňování tělesné teploty kolektivně – včely v úlu (může určitým způsobem, i když jen na omezenou dobu, regulovat svou teplotu – behaviorální a fyzická termoregulace)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0"/>
    </mc:Choice>
    <mc:Fallback xmlns="">
      <p:transition spd="slow" advTm="1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27264" y="117693"/>
            <a:ext cx="96420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přechodná skupina organizmů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 err="1">
                <a:solidFill>
                  <a:srgbClr val="7030A0"/>
                </a:solidFill>
              </a:rPr>
              <a:t>heterotermních</a:t>
            </a:r>
            <a:r>
              <a:rPr lang="cs-CZ" altLang="cs-CZ" sz="2400" dirty="0">
                <a:solidFill>
                  <a:srgbClr val="7030A0"/>
                </a:solidFill>
              </a:rPr>
              <a:t> (</a:t>
            </a:r>
            <a:r>
              <a:rPr lang="cs-CZ" altLang="cs-CZ" sz="2400" dirty="0" err="1">
                <a:solidFill>
                  <a:srgbClr val="7030A0"/>
                </a:solidFill>
              </a:rPr>
              <a:t>různotepelných</a:t>
            </a:r>
            <a:r>
              <a:rPr lang="cs-CZ" altLang="cs-CZ" sz="2400" dirty="0">
                <a:solidFill>
                  <a:srgbClr val="7030A0"/>
                </a:solidFill>
              </a:rPr>
              <a:t>). </a:t>
            </a:r>
            <a:r>
              <a:rPr lang="cs-CZ" altLang="cs-CZ" sz="2400" dirty="0">
                <a:solidFill>
                  <a:prstClr val="black"/>
                </a:solidFill>
              </a:rPr>
              <a:t>Tyto organizmy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(někteří savci a ptáci) v nepříznivých teplotních a současně i výživových podmínkách snižují tělesnou aktivitu a teplotu těla na </a:t>
            </a:r>
            <a:r>
              <a:rPr lang="cs-CZ" altLang="cs-CZ" sz="2400" dirty="0" err="1">
                <a:solidFill>
                  <a:prstClr val="black"/>
                </a:solidFill>
              </a:rPr>
              <a:t>konstatních</a:t>
            </a:r>
            <a:r>
              <a:rPr lang="cs-CZ" altLang="cs-CZ" sz="2400" dirty="0">
                <a:solidFill>
                  <a:prstClr val="black"/>
                </a:solidFill>
              </a:rPr>
              <a:t> 3–5 °C</a:t>
            </a:r>
          </a:p>
          <a:p>
            <a:pPr lvl="0"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cs-CZ" altLang="cs-CZ" sz="2400" dirty="0" err="1">
                <a:solidFill>
                  <a:srgbClr val="FF0000"/>
                </a:solidFill>
              </a:rPr>
              <a:t>Homoitermové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Specifické receptory na teplotní změny – až plazi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Teplota </a:t>
            </a:r>
            <a:r>
              <a:rPr lang="cs-CZ" altLang="cs-CZ" sz="2400" dirty="0" err="1">
                <a:solidFill>
                  <a:prstClr val="black"/>
                </a:solidFill>
              </a:rPr>
              <a:t>homoiotermů</a:t>
            </a:r>
            <a:r>
              <a:rPr lang="cs-CZ" altLang="cs-CZ" sz="2400" dirty="0">
                <a:solidFill>
                  <a:prstClr val="black"/>
                </a:solidFill>
              </a:rPr>
              <a:t> – okolo 37</a:t>
            </a:r>
            <a:r>
              <a:rPr lang="cs-CZ" altLang="cs-CZ" sz="2400" baseline="30000" dirty="0">
                <a:solidFill>
                  <a:prstClr val="black"/>
                </a:solidFill>
              </a:rPr>
              <a:t>o</a:t>
            </a:r>
            <a:r>
              <a:rPr lang="cs-CZ" altLang="cs-CZ" sz="2400" dirty="0">
                <a:solidFill>
                  <a:prstClr val="black"/>
                </a:solidFill>
              </a:rPr>
              <a:t>C savci, ptáci vyšší.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Tělesnou teplotu může ovlivňovat: </a:t>
            </a:r>
          </a:p>
          <a:p>
            <a:pPr marL="342900" lvl="0" indent="-342900">
              <a:spcBef>
                <a:spcPct val="0"/>
              </a:spcBef>
              <a:buAutoNum type="arabicParenR"/>
            </a:pPr>
            <a:r>
              <a:rPr lang="cs-CZ" altLang="cs-CZ" sz="2400" dirty="0">
                <a:solidFill>
                  <a:prstClr val="black"/>
                </a:solidFill>
              </a:rPr>
              <a:t>pohlaví,</a:t>
            </a:r>
          </a:p>
          <a:p>
            <a:pPr marL="342900" lvl="0" indent="-342900">
              <a:spcBef>
                <a:spcPct val="0"/>
              </a:spcBef>
              <a:buAutoNum type="arabicParenR"/>
            </a:pPr>
            <a:r>
              <a:rPr lang="cs-CZ" altLang="cs-CZ" sz="2400" dirty="0">
                <a:solidFill>
                  <a:prstClr val="black"/>
                </a:solidFill>
              </a:rPr>
              <a:t>ontogenetické stadium,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3) denní doba,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4) výživa,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5) svalová činnost,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6) emoční stavy,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7) teplota okolí,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8) funkční stav organizmu.</a:t>
            </a:r>
          </a:p>
        </p:txBody>
      </p:sp>
    </p:spTree>
    <p:extLst>
      <p:ext uri="{BB962C8B-B14F-4D97-AF65-F5344CB8AC3E}">
        <p14:creationId xmlns:p14="http://schemas.microsoft.com/office/powerpoint/2010/main" val="170089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2481943" y="495453"/>
            <a:ext cx="851807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Povrchové oblasti – většinou chladnější (i výrazně).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 &gt; 41</a:t>
            </a:r>
            <a:r>
              <a:rPr lang="cs-CZ" altLang="cs-CZ" sz="2000" baseline="40000" dirty="0">
                <a:solidFill>
                  <a:prstClr val="black"/>
                </a:solidFill>
              </a:rPr>
              <a:t>o</a:t>
            </a:r>
            <a:r>
              <a:rPr lang="cs-CZ" altLang="cs-CZ" sz="2000" dirty="0">
                <a:solidFill>
                  <a:prstClr val="black"/>
                </a:solidFill>
              </a:rPr>
              <a:t>C – smrt savců, T &lt; 25</a:t>
            </a:r>
            <a:r>
              <a:rPr lang="cs-CZ" altLang="cs-CZ" sz="2000" baseline="40000" dirty="0">
                <a:solidFill>
                  <a:prstClr val="black"/>
                </a:solidFill>
              </a:rPr>
              <a:t>o</a:t>
            </a:r>
            <a:r>
              <a:rPr lang="cs-CZ" altLang="cs-CZ" sz="2000" dirty="0">
                <a:solidFill>
                  <a:prstClr val="black"/>
                </a:solidFill>
              </a:rPr>
              <a:t>C ireverzibilní poruchy srdeční činnosti (nepravidelnosti převodu vzruchů mezi předsíněmi a komorami).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Stálost tělesné teploty </a:t>
            </a:r>
            <a:r>
              <a:rPr lang="cs-CZ" altLang="cs-CZ" sz="2000" dirty="0">
                <a:solidFill>
                  <a:prstClr val="black"/>
                </a:solidFill>
              </a:rPr>
              <a:t>– regulační systémy (vznik x výdej tepla podle prostředí, izolační vrstvy, vysoký metabolismus, nároky na potravu)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</p:txBody>
      </p:sp>
      <p:pic>
        <p:nvPicPr>
          <p:cNvPr id="134147" name="Picture 5" descr="teplot rež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4986" r="5714"/>
          <a:stretch>
            <a:fillRect/>
          </a:stretch>
        </p:blipFill>
        <p:spPr bwMode="auto">
          <a:xfrm>
            <a:off x="2231748" y="2408465"/>
            <a:ext cx="9018459" cy="40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3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bdélník 1"/>
          <p:cNvSpPr>
            <a:spLocks noChangeArrowheads="1"/>
          </p:cNvSpPr>
          <p:nvPr/>
        </p:nvSpPr>
        <p:spPr bwMode="auto">
          <a:xfrm>
            <a:off x="1680936" y="430893"/>
            <a:ext cx="813616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Zisk tepla: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</a:t>
            </a:r>
            <a:r>
              <a:rPr lang="cs-CZ" altLang="cs-CZ" sz="2400" dirty="0">
                <a:solidFill>
                  <a:srgbClr val="7030A0"/>
                </a:solidFill>
              </a:rPr>
              <a:t>oxidace základních látek (cukry, tuky, bílkoviny) – spalování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a) </a:t>
            </a:r>
            <a:r>
              <a:rPr lang="cs-CZ" altLang="cs-CZ" sz="2400" dirty="0">
                <a:solidFill>
                  <a:srgbClr val="7030A0"/>
                </a:solidFill>
              </a:rPr>
              <a:t>primárně vedlejší produkt u metabolismu cukrů </a:t>
            </a:r>
            <a:r>
              <a:rPr lang="cs-CZ" altLang="cs-CZ" sz="2400" dirty="0">
                <a:solidFill>
                  <a:prstClr val="black"/>
                </a:solidFill>
              </a:rPr>
              <a:t>– 2,88 </a:t>
            </a:r>
            <a:r>
              <a:rPr lang="cs-CZ" altLang="cs-CZ" sz="2400" dirty="0" err="1">
                <a:solidFill>
                  <a:prstClr val="black"/>
                </a:solidFill>
              </a:rPr>
              <a:t>kJ</a:t>
            </a:r>
            <a:r>
              <a:rPr lang="cs-CZ" altLang="cs-CZ" sz="2400" dirty="0">
                <a:solidFill>
                  <a:prstClr val="black"/>
                </a:solidFill>
              </a:rPr>
              <a:t>/mol  (0,69 kcal/mol)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b) </a:t>
            </a:r>
            <a:r>
              <a:rPr lang="cs-CZ" altLang="cs-CZ" sz="2400" dirty="0">
                <a:solidFill>
                  <a:srgbClr val="7030A0"/>
                </a:solidFill>
              </a:rPr>
              <a:t>štěpení ATP </a:t>
            </a:r>
            <a:r>
              <a:rPr lang="cs-CZ" altLang="cs-CZ" sz="2400" dirty="0">
                <a:solidFill>
                  <a:prstClr val="black"/>
                </a:solidFill>
              </a:rPr>
              <a:t>– zbytek (45 %) energie živin → chemická  energie fosfátových vazeb – využitelná pro všechny  biologické děje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c) </a:t>
            </a:r>
            <a:r>
              <a:rPr lang="cs-CZ" altLang="cs-CZ" sz="2400" dirty="0">
                <a:solidFill>
                  <a:srgbClr val="7030A0"/>
                </a:solidFill>
              </a:rPr>
              <a:t>teplo z prostředí </a:t>
            </a:r>
            <a:r>
              <a:rPr lang="cs-CZ" altLang="cs-CZ" sz="2400" dirty="0">
                <a:solidFill>
                  <a:prstClr val="black"/>
                </a:solidFill>
              </a:rPr>
              <a:t>– fyzikální cesty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Ztráty tepla: </a:t>
            </a:r>
            <a:r>
              <a:rPr lang="cs-CZ" altLang="cs-CZ" sz="2400" dirty="0">
                <a:solidFill>
                  <a:prstClr val="black"/>
                </a:solidFill>
              </a:rPr>
              <a:t>povrchem těla prouděním (</a:t>
            </a:r>
            <a:r>
              <a:rPr lang="cs-CZ" altLang="cs-CZ" sz="2400" dirty="0">
                <a:solidFill>
                  <a:srgbClr val="7030A0"/>
                </a:solidFill>
              </a:rPr>
              <a:t>konvekce</a:t>
            </a:r>
            <a:r>
              <a:rPr lang="cs-CZ" altLang="cs-CZ" sz="2400" dirty="0">
                <a:solidFill>
                  <a:prstClr val="black"/>
                </a:solidFill>
              </a:rPr>
              <a:t>), sáláním (</a:t>
            </a:r>
            <a:r>
              <a:rPr lang="cs-CZ" altLang="cs-CZ" sz="2400" dirty="0">
                <a:solidFill>
                  <a:srgbClr val="7030A0"/>
                </a:solidFill>
              </a:rPr>
              <a:t>radiace</a:t>
            </a:r>
            <a:r>
              <a:rPr lang="cs-CZ" altLang="cs-CZ" sz="2400" dirty="0">
                <a:solidFill>
                  <a:prstClr val="black"/>
                </a:solidFill>
              </a:rPr>
              <a:t>) - velikost ztrát stoupá se snižující se teplotou okolí. Význam vypařování - stoupá se zvyšující se t okolí. Ztráty tepla vedením (</a:t>
            </a:r>
            <a:r>
              <a:rPr lang="cs-CZ" altLang="cs-CZ" sz="2400" dirty="0">
                <a:solidFill>
                  <a:srgbClr val="7030A0"/>
                </a:solidFill>
              </a:rPr>
              <a:t>kondukce</a:t>
            </a:r>
            <a:r>
              <a:rPr lang="cs-CZ" altLang="cs-CZ" sz="2400" dirty="0">
                <a:solidFill>
                  <a:prstClr val="black"/>
                </a:solidFill>
              </a:rPr>
              <a:t>) jsou málo významné ve vzdušném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224889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1"/>
            <a:ext cx="3505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9" y="975982"/>
            <a:ext cx="3903661" cy="33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713"/>
            <a:ext cx="46434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1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402772" y="706169"/>
            <a:ext cx="961752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Mechanismy tepelné rovnováhy</a:t>
            </a: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prstClr val="black"/>
                </a:solidFill>
              </a:rPr>
              <a:t>Homoiotermové</a:t>
            </a:r>
            <a:r>
              <a:rPr lang="cs-CZ" altLang="cs-CZ" sz="1800" dirty="0">
                <a:solidFill>
                  <a:prstClr val="black"/>
                </a:solidFill>
              </a:rPr>
              <a:t> – při určité t okolí rovnováha mezi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výdejem a příjmem tepla bez termoregulačních dějů –</a:t>
            </a:r>
            <a:r>
              <a:rPr lang="cs-CZ" altLang="cs-CZ" sz="1800" b="1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zóna </a:t>
            </a:r>
            <a:r>
              <a:rPr lang="cs-CZ" altLang="cs-CZ" sz="1800" b="1" dirty="0" err="1">
                <a:solidFill>
                  <a:prstClr val="black"/>
                </a:solidFill>
              </a:rPr>
              <a:t>termoneutrality</a:t>
            </a:r>
            <a:r>
              <a:rPr lang="cs-CZ" altLang="cs-CZ" sz="1800" dirty="0">
                <a:solidFill>
                  <a:prstClr val="black"/>
                </a:solidFill>
              </a:rPr>
              <a:t> – okolo 30</a:t>
            </a:r>
            <a:r>
              <a:rPr lang="cs-CZ" altLang="cs-CZ" sz="1800" baseline="30000" dirty="0">
                <a:solidFill>
                  <a:prstClr val="black"/>
                </a:solidFill>
              </a:rPr>
              <a:t>o </a:t>
            </a:r>
            <a:r>
              <a:rPr lang="cs-CZ" altLang="cs-CZ" sz="1800" dirty="0">
                <a:solidFill>
                  <a:prstClr val="black"/>
                </a:solidFill>
              </a:rPr>
              <a:t>C.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Různý rozsah.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Přesáhnutí </a:t>
            </a:r>
            <a:r>
              <a:rPr lang="cs-CZ" altLang="cs-CZ" sz="1800" dirty="0" err="1">
                <a:solidFill>
                  <a:prstClr val="black"/>
                </a:solidFill>
              </a:rPr>
              <a:t>termoneutrální</a:t>
            </a:r>
            <a:r>
              <a:rPr lang="cs-CZ" altLang="cs-CZ" sz="1800" dirty="0">
                <a:solidFill>
                  <a:prstClr val="black"/>
                </a:solidFill>
              </a:rPr>
              <a:t> zóny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činnost termoregulačních mechanismů: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chemické a fyzikální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Souhra: </a:t>
            </a:r>
            <a:r>
              <a:rPr lang="cs-CZ" altLang="cs-CZ" sz="1800" dirty="0" err="1">
                <a:solidFill>
                  <a:prstClr val="black"/>
                </a:solidFill>
              </a:rPr>
              <a:t>neurohumorální</a:t>
            </a:r>
            <a:r>
              <a:rPr lang="cs-CZ" altLang="cs-CZ" sz="1800" dirty="0">
                <a:solidFill>
                  <a:prstClr val="black"/>
                </a:solidFill>
              </a:rPr>
              <a:t> děje</a:t>
            </a: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Chemická termoregulace</a:t>
            </a: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Změny produkce tepla v těle.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Nižší teplota (než </a:t>
            </a:r>
            <a:r>
              <a:rPr lang="cs-CZ" altLang="cs-CZ" sz="1800" dirty="0" err="1">
                <a:solidFill>
                  <a:prstClr val="black"/>
                </a:solidFill>
              </a:rPr>
              <a:t>termoneutrální</a:t>
            </a:r>
            <a:r>
              <a:rPr lang="cs-CZ" altLang="cs-CZ" sz="1800" dirty="0">
                <a:solidFill>
                  <a:prstClr val="black"/>
                </a:solidFill>
              </a:rPr>
              <a:t> zóna)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7030A0"/>
                </a:solidFill>
              </a:rPr>
              <a:t>teplotní ztráty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kompenzace produkcí tepla (zvýšení metabolismu až do bodu, organismus nestačí pokrýt tepelné ztráty a prochládá). </a:t>
            </a:r>
          </a:p>
        </p:txBody>
      </p:sp>
      <p:pic>
        <p:nvPicPr>
          <p:cNvPr id="137219" name="Picture 5" descr="teplot p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5" t="4713" b="5743"/>
          <a:stretch>
            <a:fillRect/>
          </a:stretch>
        </p:blipFill>
        <p:spPr bwMode="auto">
          <a:xfrm>
            <a:off x="6425293" y="440170"/>
            <a:ext cx="5184321" cy="46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1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318633" y="253094"/>
            <a:ext cx="698840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Chemická termoregulace</a:t>
            </a:r>
            <a:r>
              <a:rPr lang="cs-CZ" altLang="cs-CZ" sz="20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Produkce tepla v chladu:</a:t>
            </a:r>
            <a:r>
              <a:rPr lang="cs-CZ" altLang="cs-CZ" sz="2000" dirty="0">
                <a:solidFill>
                  <a:prstClr val="black"/>
                </a:solidFill>
              </a:rPr>
              <a:t> svalový třes, </a:t>
            </a:r>
            <a:r>
              <a:rPr lang="cs-CZ" altLang="cs-CZ" sz="2000" dirty="0" err="1">
                <a:solidFill>
                  <a:prstClr val="black"/>
                </a:solidFill>
              </a:rPr>
              <a:t>netřesová</a:t>
            </a:r>
            <a:r>
              <a:rPr lang="cs-CZ" altLang="cs-CZ" sz="2000" dirty="0">
                <a:solidFill>
                  <a:prstClr val="black"/>
                </a:solidFill>
              </a:rPr>
              <a:t> termogeneze.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Svalový třes</a:t>
            </a:r>
            <a:r>
              <a:rPr lang="cs-CZ" altLang="cs-CZ" sz="2000" dirty="0">
                <a:solidFill>
                  <a:prstClr val="black"/>
                </a:solidFill>
              </a:rPr>
              <a:t> – primární termoregulační význam. Rytmické nevolní </a:t>
            </a:r>
            <a:r>
              <a:rPr lang="cs-CZ" altLang="cs-CZ" sz="2000" dirty="0">
                <a:solidFill>
                  <a:srgbClr val="FF0000"/>
                </a:solidFill>
              </a:rPr>
              <a:t>oscilace příčně pruhovaných svalů</a:t>
            </a:r>
            <a:r>
              <a:rPr lang="cs-CZ" altLang="cs-CZ" sz="2000" dirty="0">
                <a:solidFill>
                  <a:prstClr val="black"/>
                </a:solidFill>
              </a:rPr>
              <a:t>. Jsou náhodné, nekoordinované, končetin. Synchronizace do tzv. výbuchů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Netřesová</a:t>
            </a:r>
            <a:r>
              <a:rPr lang="cs-CZ" altLang="cs-CZ" sz="2000" b="1" dirty="0">
                <a:solidFill>
                  <a:prstClr val="black"/>
                </a:solidFill>
              </a:rPr>
              <a:t> termogeneze</a:t>
            </a:r>
            <a:r>
              <a:rPr lang="cs-CZ" altLang="cs-CZ" sz="2000" dirty="0">
                <a:solidFill>
                  <a:prstClr val="black"/>
                </a:solidFill>
              </a:rPr>
              <a:t> je vyvolána </a:t>
            </a:r>
            <a:r>
              <a:rPr lang="cs-CZ" altLang="cs-CZ" sz="2000" dirty="0" err="1">
                <a:solidFill>
                  <a:srgbClr val="FF0000"/>
                </a:solidFill>
              </a:rPr>
              <a:t>termogenním</a:t>
            </a:r>
            <a:r>
              <a:rPr lang="cs-CZ" altLang="cs-CZ" sz="2000" dirty="0">
                <a:solidFill>
                  <a:srgbClr val="FF0000"/>
                </a:solidFill>
              </a:rPr>
              <a:t> působením hormonů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dirty="0">
                <a:solidFill>
                  <a:srgbClr val="FF0000"/>
                </a:solidFill>
              </a:rPr>
              <a:t>noradrenalin</a:t>
            </a:r>
            <a:r>
              <a:rPr lang="cs-CZ" altLang="cs-CZ" sz="2000" dirty="0">
                <a:solidFill>
                  <a:prstClr val="black"/>
                </a:solidFill>
              </a:rPr>
              <a:t>) ze sympatického nervového systému a dřeně nadledvinek. Novorozenci a </a:t>
            </a:r>
            <a:r>
              <a:rPr lang="cs-CZ" altLang="cs-CZ" sz="2000" dirty="0" err="1">
                <a:solidFill>
                  <a:prstClr val="black"/>
                </a:solidFill>
              </a:rPr>
              <a:t>chladově</a:t>
            </a:r>
            <a:r>
              <a:rPr lang="cs-CZ" altLang="cs-CZ" sz="2000" dirty="0">
                <a:solidFill>
                  <a:prstClr val="black"/>
                </a:solidFill>
              </a:rPr>
              <a:t> adaptovaní živočichové, u </a:t>
            </a:r>
            <a:r>
              <a:rPr lang="cs-CZ" altLang="cs-CZ" sz="2000" dirty="0" err="1">
                <a:solidFill>
                  <a:prstClr val="black"/>
                </a:solidFill>
              </a:rPr>
              <a:t>hibernátorů</a:t>
            </a:r>
            <a:r>
              <a:rPr lang="cs-CZ" altLang="cs-CZ" sz="2000" dirty="0">
                <a:solidFill>
                  <a:prstClr val="black"/>
                </a:solidFill>
              </a:rPr>
              <a:t> (hnědá tuk. tkáň, v mitochondriích buněk hnědé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tukové tkáně se tepelná energie uvolňuje přímo bez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vazby na ATP), s věkem se NST ztrácí. U malých zvyšuje BMH (b. met.) až 5krát. Je lokalizována v hnědé tukové tkáni a částečně v kosterní svalovině.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978" y="1316818"/>
            <a:ext cx="4510593" cy="38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888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973</Words>
  <Application>Microsoft Office PowerPoint</Application>
  <PresentationFormat>Širokoúhlá obrazovka</PresentationFormat>
  <Paragraphs>121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TimesNewRomanPSMT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Alena Žákovská</cp:lastModifiedBy>
  <cp:revision>11</cp:revision>
  <cp:lastPrinted>2023-11-20T17:40:07Z</cp:lastPrinted>
  <dcterms:created xsi:type="dcterms:W3CDTF">2020-11-20T12:22:10Z</dcterms:created>
  <dcterms:modified xsi:type="dcterms:W3CDTF">2023-11-20T17:40:25Z</dcterms:modified>
</cp:coreProperties>
</file>