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8"/>
  </p:notesMasterIdLst>
  <p:sldIdLst>
    <p:sldId id="282" r:id="rId2"/>
    <p:sldId id="283" r:id="rId3"/>
    <p:sldId id="286" r:id="rId4"/>
    <p:sldId id="288" r:id="rId5"/>
    <p:sldId id="287" r:id="rId6"/>
    <p:sldId id="284" r:id="rId7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38486-6211-4E2D-8E20-01C55186492A}" type="datetimeFigureOut">
              <a:rPr lang="cs-CZ" smtClean="0"/>
              <a:pPr/>
              <a:t>13.10.2020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2F486-F355-45D8-BA09-2F1CCA42B01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41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126A8E-0D50-4F5F-B432-319FC06AE941}" type="datetimeFigureOut">
              <a:rPr lang="cs-CZ" smtClean="0"/>
              <a:pPr/>
              <a:t>13.10.2020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692696"/>
            <a:ext cx="756084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Zjednodušená fonetická transkripce</a:t>
            </a:r>
            <a:endParaRPr lang="cs-CZ" sz="2800" b="1" dirty="0">
              <a:latin typeface="Calibri" panose="020F0502020204030204" pitchFamily="34" charset="0"/>
            </a:endParaRPr>
          </a:p>
          <a:p>
            <a:pPr lvl="1" algn="just"/>
            <a:endParaRPr lang="cs-CZ" sz="24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alfabetická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doplněna o speciální znaky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neobsahuje: interpunkci (?, ! </a:t>
            </a:r>
            <a:r>
              <a:rPr lang="cs-CZ" sz="2400" dirty="0">
                <a:latin typeface="Calibri" panose="020F0502020204030204" pitchFamily="34" charset="0"/>
              </a:rPr>
              <a:t>a</a:t>
            </a:r>
            <a:r>
              <a:rPr lang="cs-CZ" sz="2400" dirty="0" smtClean="0">
                <a:latin typeface="Calibri" panose="020F0502020204030204" pitchFamily="34" charset="0"/>
              </a:rPr>
              <a:t>td.); velká písmena; grafémy ě, y, q, w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standardně se vyznačuje hranatými závorkami [´pes]</a:t>
            </a:r>
          </a:p>
          <a:p>
            <a:pPr marL="800100" lvl="1" indent="-342900" algn="just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lvl="1" algn="just"/>
            <a:r>
              <a:rPr lang="cs-CZ" sz="2400" dirty="0" smtClean="0">
                <a:latin typeface="Calibri" panose="020F0502020204030204" pitchFamily="34" charset="0"/>
              </a:rPr>
              <a:t>„zlatá pravidla“: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r</a:t>
            </a:r>
            <a:r>
              <a:rPr lang="cs-CZ" sz="2400" dirty="0" smtClean="0">
                <a:latin typeface="Calibri" panose="020F0502020204030204" pitchFamily="34" charset="0"/>
              </a:rPr>
              <a:t>uší se pravopisná konvence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zapisujeme, to co skutečně slyšíme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z</a:t>
            </a:r>
            <a:r>
              <a:rPr lang="cs-CZ" sz="2400" dirty="0" smtClean="0">
                <a:latin typeface="Calibri" panose="020F0502020204030204" pitchFamily="34" charset="0"/>
              </a:rPr>
              <a:t>aznamenané zvuky jsou zapisovány 1:1 (každé hlásce odpovídá jediný grafém)</a:t>
            </a:r>
          </a:p>
          <a:p>
            <a:pPr marL="800100" lvl="1" indent="-342900" algn="just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3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305"/>
    </mc:Choice>
    <mc:Fallback>
      <p:transition spd="slow" advTm="35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692696"/>
            <a:ext cx="756084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Slovní přízvuk</a:t>
            </a:r>
            <a:endParaRPr lang="cs-CZ" sz="2800" b="1" dirty="0">
              <a:latin typeface="Calibri" panose="020F0502020204030204" pitchFamily="34" charset="0"/>
            </a:endParaRPr>
          </a:p>
          <a:p>
            <a:pPr lvl="1" algn="just"/>
            <a:endParaRPr lang="cs-CZ" sz="24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o</a:t>
            </a:r>
            <a:r>
              <a:rPr lang="cs-CZ" sz="2400" dirty="0" smtClean="0">
                <a:latin typeface="Calibri" panose="020F0502020204030204" pitchFamily="34" charset="0"/>
              </a:rPr>
              <a:t>dlišit od </a:t>
            </a:r>
            <a:r>
              <a:rPr lang="cs-CZ" sz="2400" b="1" dirty="0" smtClean="0">
                <a:latin typeface="Calibri" panose="020F0502020204030204" pitchFamily="34" charset="0"/>
              </a:rPr>
              <a:t>větného přízvuku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souvisí s rytmem </a:t>
            </a:r>
            <a:r>
              <a:rPr lang="cs-CZ" sz="2400" dirty="0" smtClean="0">
                <a:latin typeface="Calibri" panose="020F0502020204030204" pitchFamily="34" charset="0"/>
              </a:rPr>
              <a:t>jazyka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s výjimkou </a:t>
            </a:r>
            <a:r>
              <a:rPr lang="cs-CZ" sz="2400" b="1" dirty="0" err="1" smtClean="0">
                <a:latin typeface="Calibri" panose="020F0502020204030204" pitchFamily="34" charset="0"/>
              </a:rPr>
              <a:t>klitik</a:t>
            </a:r>
            <a:r>
              <a:rPr lang="cs-CZ" sz="2400" dirty="0" smtClean="0">
                <a:latin typeface="Calibri" panose="020F0502020204030204" pitchFamily="34" charset="0"/>
              </a:rPr>
              <a:t> – </a:t>
            </a:r>
            <a:r>
              <a:rPr lang="cs-CZ" sz="2400" b="1" dirty="0" smtClean="0">
                <a:latin typeface="Calibri" panose="020F0502020204030204" pitchFamily="34" charset="0"/>
              </a:rPr>
              <a:t>předklonek</a:t>
            </a:r>
            <a:r>
              <a:rPr lang="cs-CZ" sz="2400" dirty="0" smtClean="0">
                <a:latin typeface="Calibri" panose="020F0502020204030204" pitchFamily="34" charset="0"/>
              </a:rPr>
              <a:t> a </a:t>
            </a:r>
            <a:r>
              <a:rPr lang="cs-CZ" sz="2400" b="1" dirty="0" smtClean="0">
                <a:latin typeface="Calibri" panose="020F0502020204030204" pitchFamily="34" charset="0"/>
              </a:rPr>
              <a:t>příklonek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čeština má přízvuk </a:t>
            </a:r>
            <a:r>
              <a:rPr lang="cs-CZ" sz="2400" u="sng" dirty="0">
                <a:latin typeface="Calibri" panose="020F0502020204030204" pitchFamily="34" charset="0"/>
              </a:rPr>
              <a:t>stálý</a:t>
            </a:r>
            <a:r>
              <a:rPr lang="cs-CZ" sz="2400" dirty="0">
                <a:latin typeface="Calibri" panose="020F0502020204030204" pitchFamily="34" charset="0"/>
              </a:rPr>
              <a:t>, vždy </a:t>
            </a:r>
            <a:r>
              <a:rPr lang="cs-CZ" sz="2400" u="sng" dirty="0">
                <a:latin typeface="Calibri" panose="020F0502020204030204" pitchFamily="34" charset="0"/>
              </a:rPr>
              <a:t>na první slabice</a:t>
            </a:r>
            <a:r>
              <a:rPr lang="cs-CZ" sz="2400" dirty="0">
                <a:latin typeface="Calibri" panose="020F0502020204030204" pitchFamily="34" charset="0"/>
              </a:rPr>
              <a:t> slova nebo slovního spojení (tj. včetně slabičné předložky ´na západ, ´pro sebe apod.)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český slovní přízvuk není významotvorný, ale má svou důležitost, protože </a:t>
            </a:r>
            <a:r>
              <a:rPr lang="cs-CZ" sz="2400" u="sng" dirty="0">
                <a:latin typeface="Calibri" panose="020F0502020204030204" pitchFamily="34" charset="0"/>
              </a:rPr>
              <a:t>odlišuje</a:t>
            </a:r>
            <a:r>
              <a:rPr lang="cs-CZ" sz="2400" dirty="0">
                <a:latin typeface="Calibri" panose="020F0502020204030204" pitchFamily="34" charset="0"/>
              </a:rPr>
              <a:t> (jako tzv. hraniční signál) </a:t>
            </a:r>
            <a:r>
              <a:rPr lang="cs-CZ" sz="2400" u="sng" dirty="0">
                <a:latin typeface="Calibri" panose="020F0502020204030204" pitchFamily="34" charset="0"/>
              </a:rPr>
              <a:t>spojení dvou slov od slova jedinéh</a:t>
            </a:r>
            <a:r>
              <a:rPr lang="cs-CZ" sz="2400" dirty="0">
                <a:latin typeface="Calibri" panose="020F0502020204030204" pitchFamily="34" charset="0"/>
              </a:rPr>
              <a:t>o (např. je ´den x ´jeden; to ´pivo x ´topivo; ta ´jemná x ´tajemná)</a:t>
            </a:r>
          </a:p>
          <a:p>
            <a:pPr marL="800100" lvl="1" indent="-342900" algn="just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8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53"/>
    </mc:Choice>
    <mc:Fallback>
      <p:transition spd="slow" advTm="78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rot="10800000" flipV="1">
            <a:off x="611559" y="-1179513"/>
            <a:ext cx="7416825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lvl="1" algn="just"/>
            <a:endParaRPr lang="cs-CZ" sz="2400" dirty="0">
              <a:latin typeface="Calibri" panose="020F0502020204030204" pitchFamily="34" charset="0"/>
            </a:endParaRP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lvl="1" algn="just"/>
            <a:r>
              <a:rPr lang="cs-CZ" sz="2400" dirty="0" smtClean="0">
                <a:latin typeface="Calibri" panose="020F0502020204030204" pitchFamily="34" charset="0"/>
              </a:rPr>
              <a:t>Některá slova, obvykle jednoslabičná, přízvuk nemají (</a:t>
            </a:r>
            <a:r>
              <a:rPr lang="cs-CZ" sz="2400" dirty="0" err="1" smtClean="0">
                <a:latin typeface="Calibri" panose="020F0502020204030204" pitchFamily="34" charset="0"/>
              </a:rPr>
              <a:t>klitika</a:t>
            </a:r>
            <a:r>
              <a:rPr lang="cs-CZ" sz="2400" dirty="0" smtClean="0">
                <a:latin typeface="Calibri" panose="020F0502020204030204" pitchFamily="34" charset="0"/>
              </a:rPr>
              <a:t>; </a:t>
            </a:r>
            <a:r>
              <a:rPr lang="cs-CZ" sz="2400" dirty="0" err="1" smtClean="0">
                <a:latin typeface="Calibri" panose="020F0502020204030204" pitchFamily="34" charset="0"/>
              </a:rPr>
              <a:t>jedn</a:t>
            </a:r>
            <a:r>
              <a:rPr lang="cs-CZ" sz="2400" dirty="0" smtClean="0">
                <a:latin typeface="Calibri" panose="020F0502020204030204" pitchFamily="34" charset="0"/>
              </a:rPr>
              <a:t>. číslo.: </a:t>
            </a:r>
            <a:r>
              <a:rPr lang="cs-CZ" sz="2400" dirty="0" err="1" smtClean="0">
                <a:latin typeface="Calibri" panose="020F0502020204030204" pitchFamily="34" charset="0"/>
              </a:rPr>
              <a:t>klitikon</a:t>
            </a:r>
            <a:r>
              <a:rPr lang="cs-CZ" sz="2400" dirty="0" smtClean="0">
                <a:latin typeface="Calibri" panose="020F0502020204030204" pitchFamily="34" charset="0"/>
              </a:rPr>
              <a:t>):</a:t>
            </a: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příklonky</a:t>
            </a:r>
            <a:r>
              <a:rPr lang="cs-CZ" sz="2400" dirty="0" smtClean="0">
                <a:latin typeface="Calibri" panose="020F0502020204030204" pitchFamily="34" charset="0"/>
              </a:rPr>
              <a:t> – přiklánějí se ke slovu předcházejícímu a tvoří s ním jeden rytmický celek (např. ´řekl mi; ´viděl ho; ´rád bych; může jich být i více: ´lépe jsem si to ´rozmyslel) – další příklady: mě, tě, se, mi, ti, si, mu, ho</a:t>
            </a:r>
          </a:p>
          <a:p>
            <a:pPr marL="800100" lvl="1" indent="-342900" algn="just"/>
            <a:endParaRPr lang="cs-CZ" sz="2400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b="1" dirty="0" smtClean="0">
                <a:latin typeface="Calibri" panose="020F0502020204030204" pitchFamily="34" charset="0"/>
              </a:rPr>
              <a:t>předklonky</a:t>
            </a:r>
            <a:r>
              <a:rPr lang="cs-CZ" sz="2400" dirty="0" smtClean="0">
                <a:latin typeface="Calibri" panose="020F0502020204030204" pitchFamily="34" charset="0"/>
              </a:rPr>
              <a:t> – nepřízvučná slova, která předcházejí přízvučným (Jak ´ohnivý ´mrak ...) – další příklady: a, i, jak, jako</a:t>
            </a:r>
          </a:p>
          <a:p>
            <a:pPr marL="800100" lvl="1" indent="-342900" algn="just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n</a:t>
            </a:r>
            <a:r>
              <a:rPr lang="cs-CZ" sz="2400" dirty="0" smtClean="0">
                <a:latin typeface="Calibri" panose="020F0502020204030204" pitchFamily="34" charset="0"/>
              </a:rPr>
              <a:t>utnost odlišit pravidla týkající se předklonek a předložek (viz následující </a:t>
            </a:r>
            <a:r>
              <a:rPr lang="cs-CZ" sz="2400" dirty="0" err="1" smtClean="0">
                <a:latin typeface="Calibri" panose="020F0502020204030204" pitchFamily="34" charset="0"/>
              </a:rPr>
              <a:t>slide</a:t>
            </a:r>
            <a:r>
              <a:rPr lang="cs-CZ" sz="2400" dirty="0" smtClean="0">
                <a:latin typeface="Calibri" panose="020F0502020204030204" pitchFamily="34" charset="0"/>
              </a:rPr>
              <a:t>)</a:t>
            </a:r>
            <a:endParaRPr lang="cs-CZ" sz="2400" dirty="0">
              <a:latin typeface="Calibri" panose="020F0502020204030204" pitchFamily="34" charset="0"/>
            </a:endParaRPr>
          </a:p>
          <a:p>
            <a:pPr lvl="1" algn="just"/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0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371"/>
    </mc:Choice>
    <mc:Fallback>
      <p:transition spd="slow" advTm="280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692696"/>
            <a:ext cx="748883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K přizvukování předložek</a:t>
            </a:r>
            <a:endParaRPr lang="cs-CZ" sz="2800" b="1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neslabičné – ´k lesu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s</a:t>
            </a:r>
            <a:r>
              <a:rPr lang="cs-CZ" sz="2400" dirty="0" smtClean="0">
                <a:latin typeface="Calibri" panose="020F0502020204030204" pitchFamily="34" charset="0"/>
              </a:rPr>
              <a:t>labičné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přízvuk následujícího slova obvykle přejímá </a:t>
            </a:r>
            <a:r>
              <a:rPr lang="cs-CZ" sz="2400" dirty="0" smtClean="0">
                <a:latin typeface="Calibri" panose="020F0502020204030204" pitchFamily="34" charset="0"/>
              </a:rPr>
              <a:t>předložka: ´do </a:t>
            </a:r>
            <a:r>
              <a:rPr lang="cs-CZ" sz="2400" dirty="0">
                <a:latin typeface="Calibri" panose="020F0502020204030204" pitchFamily="34" charset="0"/>
              </a:rPr>
              <a:t>lesa, ´na </a:t>
            </a:r>
            <a:r>
              <a:rPr lang="cs-CZ" sz="2400" dirty="0" smtClean="0">
                <a:latin typeface="Calibri" panose="020F0502020204030204" pitchFamily="34" charset="0"/>
              </a:rPr>
              <a:t>pole</a:t>
            </a:r>
            <a:endParaRPr lang="cs-CZ" sz="2400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spojení s jednoslabičnou předložkou tvoří jednu těsnou zvukovou jednotku, v tomto smyslu není rozdíl mezi předložkou a </a:t>
            </a:r>
            <a:r>
              <a:rPr lang="cs-CZ" sz="2400" dirty="0" smtClean="0">
                <a:latin typeface="Calibri" panose="020F0502020204030204" pitchFamily="34" charset="0"/>
              </a:rPr>
              <a:t>předponou: ´do </a:t>
            </a:r>
            <a:r>
              <a:rPr lang="cs-CZ" sz="2400" dirty="0">
                <a:latin typeface="Calibri" panose="020F0502020204030204" pitchFamily="34" charset="0"/>
              </a:rPr>
              <a:t>stanu; ´</a:t>
            </a:r>
            <a:r>
              <a:rPr lang="cs-CZ" sz="2400" dirty="0" smtClean="0">
                <a:latin typeface="Calibri" panose="020F0502020204030204" pitchFamily="34" charset="0"/>
              </a:rPr>
              <a:t>dostanu</a:t>
            </a:r>
          </a:p>
          <a:p>
            <a:pPr lvl="1" algn="just"/>
            <a:r>
              <a:rPr lang="cs-CZ" sz="2400" dirty="0" smtClean="0">
                <a:latin typeface="Calibri" panose="020F0502020204030204" pitchFamily="34" charset="0"/>
              </a:rPr>
              <a:t>Odchylky</a:t>
            </a:r>
            <a:endParaRPr lang="cs-CZ" sz="2400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latin typeface="Calibri" panose="020F0502020204030204" pitchFamily="34" charset="0"/>
              </a:rPr>
              <a:t>následuje-li </a:t>
            </a:r>
            <a:r>
              <a:rPr lang="cs-CZ" sz="2400" dirty="0" smtClean="0">
                <a:latin typeface="Calibri" panose="020F0502020204030204" pitchFamily="34" charset="0"/>
              </a:rPr>
              <a:t>sousloví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či </a:t>
            </a:r>
            <a:r>
              <a:rPr lang="cs-CZ" sz="2400" dirty="0">
                <a:latin typeface="Calibri" panose="020F0502020204030204" pitchFamily="34" charset="0"/>
              </a:rPr>
              <a:t>slovo relativně </a:t>
            </a:r>
            <a:r>
              <a:rPr lang="cs-CZ" sz="2400" dirty="0" smtClean="0">
                <a:latin typeface="Calibri" panose="020F0502020204030204" pitchFamily="34" charset="0"/>
              </a:rPr>
              <a:t>delší, </a:t>
            </a:r>
            <a:r>
              <a:rPr lang="cs-CZ" sz="2400" dirty="0">
                <a:latin typeface="Calibri" panose="020F0502020204030204" pitchFamily="34" charset="0"/>
              </a:rPr>
              <a:t>sémanticky </a:t>
            </a:r>
            <a:r>
              <a:rPr lang="cs-CZ" sz="2400" dirty="0" smtClean="0">
                <a:latin typeface="Calibri" panose="020F0502020204030204" pitchFamily="34" charset="0"/>
              </a:rPr>
              <a:t>důležitější: ´</a:t>
            </a:r>
            <a:r>
              <a:rPr lang="cs-CZ" sz="2400" dirty="0">
                <a:latin typeface="Calibri" panose="020F0502020204030204" pitchFamily="34" charset="0"/>
              </a:rPr>
              <a:t>Pojede na ´olympijské ´hry.; ´Stanul na ´nejnebezpečnějším ´místě.; ´Dostal se do ´příliš ´nebezpečné ´situace</a:t>
            </a:r>
            <a:r>
              <a:rPr lang="cs-CZ" sz="2400" dirty="0" smtClean="0">
                <a:latin typeface="Calibri" panose="020F0502020204030204" pitchFamily="34" charset="0"/>
              </a:rPr>
              <a:t>.</a:t>
            </a:r>
            <a:endParaRPr lang="cs-CZ" sz="24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400" i="1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8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842"/>
    </mc:Choice>
    <mc:Fallback>
      <p:transition spd="slow" advTm="320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692696"/>
            <a:ext cx="748883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Vedlejší přízvuk</a:t>
            </a:r>
            <a:endParaRPr lang="cs-CZ" sz="2800" b="1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uvnitř slova ve víceslabičných slovech</a:t>
            </a: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ve slovech složených  (´</a:t>
            </a:r>
            <a:r>
              <a:rPr lang="cs-CZ" sz="2400" dirty="0" err="1" smtClean="0">
                <a:latin typeface="Calibri" panose="020F0502020204030204" pitchFamily="34" charset="0"/>
              </a:rPr>
              <a:t>černo´bílý</a:t>
            </a:r>
            <a:r>
              <a:rPr lang="cs-CZ" sz="2400" dirty="0" smtClean="0">
                <a:latin typeface="Calibri" panose="020F0502020204030204" pitchFamily="34" charset="0"/>
              </a:rPr>
              <a:t>, ´</a:t>
            </a:r>
            <a:r>
              <a:rPr lang="cs-CZ" sz="2400" dirty="0" err="1" smtClean="0">
                <a:latin typeface="Calibri" panose="020F0502020204030204" pitchFamily="34" charset="0"/>
              </a:rPr>
              <a:t>česko´polský</a:t>
            </a:r>
            <a:r>
              <a:rPr lang="cs-CZ" sz="2400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endParaRPr lang="cs-CZ" sz="2400" i="1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2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66"/>
    </mc:Choice>
    <mc:Fallback>
      <p:transition spd="slow" advTm="55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692696"/>
            <a:ext cx="756084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Intonace</a:t>
            </a:r>
            <a:endParaRPr lang="cs-CZ" sz="2800" b="1" dirty="0">
              <a:latin typeface="Calibri" panose="020F0502020204030204" pitchFamily="34" charset="0"/>
            </a:endParaRPr>
          </a:p>
          <a:p>
            <a:pPr lvl="1" algn="just"/>
            <a:endParaRPr lang="cs-CZ" sz="24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klesavá (kadence): oznamovací věty, doplňovací otázky</a:t>
            </a:r>
          </a:p>
          <a:p>
            <a:r>
              <a:rPr lang="cs-CZ" sz="2400" dirty="0" smtClean="0">
                <a:latin typeface="Calibri" panose="020F0502020204030204" pitchFamily="34" charset="0"/>
              </a:rPr>
              <a:t>        ↘</a:t>
            </a:r>
          </a:p>
          <a:p>
            <a:endParaRPr lang="cs-CZ" sz="24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stoupavá (</a:t>
            </a:r>
            <a:r>
              <a:rPr lang="cs-CZ" sz="2400" dirty="0" err="1" smtClean="0">
                <a:latin typeface="Calibri" panose="020F0502020204030204" pitchFamily="34" charset="0"/>
              </a:rPr>
              <a:t>antikadence</a:t>
            </a:r>
            <a:r>
              <a:rPr lang="cs-CZ" sz="2400" dirty="0" smtClean="0">
                <a:latin typeface="Calibri" panose="020F0502020204030204" pitchFamily="34" charset="0"/>
              </a:rPr>
              <a:t>): otázky zjišťovací</a:t>
            </a:r>
          </a:p>
          <a:p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       ↗</a:t>
            </a:r>
            <a:endParaRPr lang="cs-CZ" sz="24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Calibri" panose="020F0502020204030204" pitchFamily="34" charset="0"/>
              </a:rPr>
              <a:t>neklesavá (</a:t>
            </a:r>
            <a:r>
              <a:rPr lang="cs-CZ" sz="2400" dirty="0" err="1" smtClean="0">
                <a:latin typeface="Calibri" panose="020F0502020204030204" pitchFamily="34" charset="0"/>
              </a:rPr>
              <a:t>polokadence</a:t>
            </a:r>
            <a:r>
              <a:rPr lang="cs-CZ" sz="2400" dirty="0" smtClean="0">
                <a:latin typeface="Calibri" panose="020F0502020204030204" pitchFamily="34" charset="0"/>
              </a:rPr>
              <a:t>):  neukončený výpovědní úsek</a:t>
            </a:r>
          </a:p>
          <a:p>
            <a:pPr lvl="1" algn="just"/>
            <a:r>
              <a:rPr lang="cs-CZ" sz="2400" dirty="0">
                <a:latin typeface="Calibri" panose="020F0502020204030204" pitchFamily="34" charset="0"/>
              </a:rPr>
              <a:t>→</a:t>
            </a:r>
          </a:p>
          <a:p>
            <a:pPr marL="914400" lvl="1" indent="-457200" algn="just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marL="914400" lvl="1" indent="-457200" algn="just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5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888"/>
    </mc:Choice>
    <mc:Fallback>
      <p:transition spd="slow" advTm="19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4275</TotalTime>
  <Words>404</Words>
  <Application>Microsoft Office PowerPoint</Application>
  <PresentationFormat>Předvádění na obrazovce (4:3)</PresentationFormat>
  <Paragraphs>59</Paragraphs>
  <Slides>6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Calibri</vt:lpstr>
      <vt:lpstr>Century Gothic</vt:lpstr>
      <vt:lpstr>Wingdings 2</vt:lpstr>
      <vt:lpstr>Austin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Veřejné zakázky na MENDELU</dc:title>
  <dc:creator>lollok</dc:creator>
  <cp:lastModifiedBy>Literatura</cp:lastModifiedBy>
  <cp:revision>724</cp:revision>
  <dcterms:created xsi:type="dcterms:W3CDTF">2013-04-13T14:50:58Z</dcterms:created>
  <dcterms:modified xsi:type="dcterms:W3CDTF">2020-10-13T08:00:56Z</dcterms:modified>
</cp:coreProperties>
</file>