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282" r:id="rId2"/>
    <p:sldId id="285" r:id="rId3"/>
    <p:sldId id="286" r:id="rId4"/>
    <p:sldId id="294" r:id="rId5"/>
    <p:sldId id="295" r:id="rId6"/>
    <p:sldId id="288" r:id="rId7"/>
    <p:sldId id="289" r:id="rId8"/>
    <p:sldId id="297" r:id="rId9"/>
    <p:sldId id="291" r:id="rId10"/>
    <p:sldId id="273" r:id="rId11"/>
    <p:sldId id="290" r:id="rId12"/>
    <p:sldId id="274" r:id="rId13"/>
    <p:sldId id="279" r:id="rId14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08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70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430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757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7529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61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53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62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37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392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6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123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8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23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6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38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274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126A8E-0D50-4F5F-B432-319FC06AE941}" type="datetimeFigureOut">
              <a:rPr lang="cs-CZ" smtClean="0"/>
              <a:pPr/>
              <a:t>05.10.2020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9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Organogenetická fonetika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b="1" dirty="0">
              <a:latin typeface="Calibri" panose="020F0502020204030204" pitchFamily="34" charset="0"/>
            </a:endParaRPr>
          </a:p>
          <a:p>
            <a:pPr lvl="1" algn="just"/>
            <a:r>
              <a:rPr lang="cs-CZ" sz="2400" dirty="0">
                <a:latin typeface="Calibri" panose="020F0502020204030204" pitchFamily="34" charset="0"/>
              </a:rPr>
              <a:t>O</a:t>
            </a:r>
            <a:r>
              <a:rPr lang="cs-CZ" sz="2400" dirty="0" smtClean="0">
                <a:latin typeface="Calibri" panose="020F0502020204030204" pitchFamily="34" charset="0"/>
              </a:rPr>
              <a:t>rganogenetická fonetika se zabývá mechanismem tvorby zvuků a jejich skupin (má blízko k fyziologii); tj. zabývá se procesem tvoření řeči, který má 3 základní složky: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respirace (dechová složka)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fonace (hlasová složka)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artikulace (článkování)</a:t>
            </a:r>
          </a:p>
          <a:p>
            <a:pPr marL="914400" lvl="1" indent="-4572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3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15"/>
    </mc:Choice>
    <mc:Fallback>
      <p:transition spd="slow" advTm="9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1052737"/>
            <a:ext cx="73448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Artikulační báze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s</a:t>
            </a:r>
            <a:r>
              <a:rPr lang="cs-CZ" sz="2400" dirty="0" smtClean="0">
                <a:latin typeface="Calibri" panose="020F0502020204030204" pitchFamily="34" charset="0"/>
              </a:rPr>
              <a:t>pecifický způsob koordinace artikulační práce (každý jazyk má své příznačné prvky); zahrnuje:</a:t>
            </a:r>
          </a:p>
          <a:p>
            <a:pPr marL="285750" indent="-285750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základní artikulaci hlásek</a:t>
            </a:r>
            <a:r>
              <a:rPr lang="cs-CZ" sz="2400" dirty="0" smtClean="0">
                <a:latin typeface="Calibri" panose="020F0502020204030204" pitchFamily="34" charset="0"/>
              </a:rPr>
              <a:t>, tj. místo a způsob jejich tvoření</a:t>
            </a:r>
          </a:p>
          <a:p>
            <a:pPr marL="285750" indent="-285750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doplňkovou artikulaci</a:t>
            </a: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způsob výslovnosti přechodu mezi hláskami</a:t>
            </a: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intonaci</a:t>
            </a: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4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19"/>
    </mc:Choice>
    <mc:Fallback>
      <p:transition spd="slow" advTm="8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908720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Pro artikulační bázi </a:t>
            </a:r>
            <a:r>
              <a:rPr lang="cs-CZ" sz="2400" b="1" dirty="0">
                <a:latin typeface="Calibri" panose="020F0502020204030204" pitchFamily="34" charset="0"/>
              </a:rPr>
              <a:t>češtiny</a:t>
            </a:r>
            <a:r>
              <a:rPr lang="cs-CZ" sz="2400" dirty="0">
                <a:latin typeface="Calibri" panose="020F0502020204030204" pitchFamily="34" charset="0"/>
              </a:rPr>
              <a:t> je charakteristická</a:t>
            </a:r>
            <a:r>
              <a:rPr lang="cs-CZ" sz="2400" dirty="0" smtClean="0">
                <a:latin typeface="Calibri" panose="020F0502020204030204" pitchFamily="34" charset="0"/>
              </a:rPr>
              <a:t>: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menší činnost rtů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soustředění artikulace k alveolám (dásním)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charakteristické </a:t>
            </a:r>
            <a:r>
              <a:rPr lang="cs-CZ" sz="2400" dirty="0">
                <a:latin typeface="Calibri" panose="020F0502020204030204" pitchFamily="34" charset="0"/>
              </a:rPr>
              <a:t>hlásky </a:t>
            </a:r>
            <a:r>
              <a:rPr lang="cs-CZ" sz="2400" i="1" dirty="0">
                <a:latin typeface="Calibri" panose="020F0502020204030204" pitchFamily="34" charset="0"/>
              </a:rPr>
              <a:t>ř </a:t>
            </a:r>
            <a:r>
              <a:rPr lang="cs-CZ" sz="2400" dirty="0">
                <a:latin typeface="Calibri" panose="020F0502020204030204" pitchFamily="34" charset="0"/>
              </a:rPr>
              <a:t>a znělé </a:t>
            </a:r>
            <a:r>
              <a:rPr lang="cs-CZ" sz="2400" i="1" dirty="0">
                <a:latin typeface="Calibri" panose="020F0502020204030204" pitchFamily="34" charset="0"/>
              </a:rPr>
              <a:t>h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kratší sestupné takty (přízvuk na první slabice, při více slabikách také uplatnění </a:t>
            </a:r>
            <a:r>
              <a:rPr lang="cs-CZ" sz="2400" dirty="0" smtClean="0">
                <a:latin typeface="Calibri" panose="020F0502020204030204" pitchFamily="34" charset="0"/>
              </a:rPr>
              <a:t>vedlejšího </a:t>
            </a:r>
            <a:r>
              <a:rPr lang="cs-CZ" sz="2400" dirty="0">
                <a:latin typeface="Calibri" panose="020F0502020204030204" pitchFamily="34" charset="0"/>
              </a:rPr>
              <a:t>přízvuku)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méně </a:t>
            </a:r>
            <a:r>
              <a:rPr lang="cs-CZ" sz="2400" dirty="0">
                <a:latin typeface="Calibri" panose="020F0502020204030204" pitchFamily="34" charset="0"/>
              </a:rPr>
              <a:t>spojitá </a:t>
            </a:r>
            <a:r>
              <a:rPr lang="cs-CZ" sz="2400" dirty="0" smtClean="0">
                <a:latin typeface="Calibri" panose="020F0502020204030204" pitchFamily="34" charset="0"/>
              </a:rPr>
              <a:t>výslovnost </a:t>
            </a:r>
            <a:r>
              <a:rPr lang="cs-CZ" sz="2400" dirty="0">
                <a:latin typeface="Calibri" panose="020F0502020204030204" pitchFamily="34" charset="0"/>
              </a:rPr>
              <a:t>mezi slovy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30"/>
    </mc:Choice>
    <mc:Fallback>
      <p:transition spd="slow" advTm="14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764704"/>
            <a:ext cx="7560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Základní typy artikulace</a:t>
            </a:r>
          </a:p>
          <a:p>
            <a:endParaRPr lang="cs-CZ" sz="2800" b="1" dirty="0">
              <a:latin typeface="Calibri" panose="020F0502020204030204" pitchFamily="34" charset="0"/>
            </a:endParaRPr>
          </a:p>
          <a:p>
            <a:pPr marL="514350" indent="-514350">
              <a:buAutoNum type="arabicParenR"/>
            </a:pPr>
            <a:r>
              <a:rPr lang="cs-CZ" sz="2800" b="1" dirty="0" smtClean="0">
                <a:latin typeface="Calibri" panose="020F0502020204030204" pitchFamily="34" charset="0"/>
              </a:rPr>
              <a:t>artikulace vokalická </a:t>
            </a:r>
            <a:r>
              <a:rPr lang="cs-CZ" sz="2800" dirty="0" smtClean="0">
                <a:latin typeface="Calibri" panose="020F0502020204030204" pitchFamily="34" charset="0"/>
              </a:rPr>
              <a:t>– vokály se tvoří při otevřené štěrbině (glottidě) – APERTURA</a:t>
            </a:r>
          </a:p>
          <a:p>
            <a:pPr marL="514350" indent="-514350">
              <a:buAutoNum type="arabicParenR"/>
            </a:pPr>
            <a:r>
              <a:rPr lang="cs-CZ" sz="2800" b="1" dirty="0" smtClean="0">
                <a:latin typeface="Calibri" panose="020F0502020204030204" pitchFamily="34" charset="0"/>
              </a:rPr>
              <a:t>artikulace konsonantická </a:t>
            </a:r>
            <a:r>
              <a:rPr lang="cs-CZ" sz="2800" dirty="0" smtClean="0">
                <a:latin typeface="Calibri" panose="020F0502020204030204" pitchFamily="34" charset="0"/>
              </a:rPr>
              <a:t>– konsonanty (šumové hlásky) se tvoří vytvořením překážky výdechovému proudu – STRIKTURA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33"/>
    </mc:Choice>
    <mc:Fallback>
      <p:transition spd="slow" advTm="7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836712"/>
            <a:ext cx="748883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Akustický signál řeči</a:t>
            </a:r>
          </a:p>
          <a:p>
            <a:endParaRPr lang="cs-CZ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samohlásky → základem je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tón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(periodické zvuky)</a:t>
            </a:r>
          </a:p>
          <a:p>
            <a:pPr marL="285750" lvl="1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ouhlásky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→ základem je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šum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(neperiodické zvuky); Vznikají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buď průchodem výdechového vzduchu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úžinou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nebo náhlým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uvolněním závěru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+ hlásky pomezní: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sonory </a:t>
            </a: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l, r ,m, n, ň (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souhláskami mají společný způsob tvoření, a tím i jistou míru šumu, se samohláskami je spojuje tónová složka vzniklá rezonancí)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hláska klouzavá </a:t>
            </a: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ṷ</a:t>
            </a:r>
            <a:endParaRPr lang="cs-CZ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b="1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i="1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0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10"/>
    </mc:Choice>
    <mc:Fallback>
      <p:transition spd="slow" advTm="26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692696"/>
            <a:ext cx="734481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Dechové (respirační) ústrojí </a:t>
            </a:r>
            <a:endParaRPr lang="cs-CZ" sz="24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řeč se převážně tvoří při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exspiraci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(výdechu), </a:t>
            </a:r>
            <a:b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 některých jiných jazycích se můžeme setkat </a:t>
            </a:r>
            <a:b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 tvořením řeči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inspirací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(vdechem)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dýchání je automatická, reflexivní činnost; při produkci řeči dochází k dýchání uvědomělému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klidovém dýchání se délka fáze vdechové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výdechové  příliš neliší (asi 2:3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 algn="just">
              <a:buFontTx/>
              <a:buChar char="-"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mluvení se trvání výdechové fáze značně prodlouží (asi 1:7 až 1:13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5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86"/>
    </mc:Choice>
    <mc:Fallback>
      <p:transition spd="slow" advTm="11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764704"/>
            <a:ext cx="712879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Hlasové (fonační) </a:t>
            </a:r>
            <a:r>
              <a:rPr lang="cs-CZ" sz="2800" b="1" dirty="0">
                <a:latin typeface="Calibri" panose="020F0502020204030204" pitchFamily="34" charset="0"/>
              </a:rPr>
              <a:t>ústrojí </a:t>
            </a:r>
            <a:endParaRPr lang="cs-CZ" sz="24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základem hlasového ústrojí jsou </a:t>
            </a:r>
            <a:r>
              <a:rPr lang="cs-CZ" sz="2400" b="1" dirty="0" smtClean="0">
                <a:latin typeface="Calibri" panose="020F0502020204030204" pitchFamily="34" charset="0"/>
              </a:rPr>
              <a:t>hlasivky</a:t>
            </a:r>
            <a:r>
              <a:rPr lang="cs-CZ" sz="2400" dirty="0" smtClean="0">
                <a:latin typeface="Calibri" panose="020F0502020204030204" pitchFamily="34" charset="0"/>
              </a:rPr>
              <a:t> umístěné v hrtanu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m</a:t>
            </a:r>
            <a:r>
              <a:rPr lang="cs-CZ" sz="2400" dirty="0" smtClean="0">
                <a:latin typeface="Calibri" panose="020F0502020204030204" pitchFamily="34" charset="0"/>
              </a:rPr>
              <a:t>ezi hlasovými chrupavkami se vytváří </a:t>
            </a:r>
            <a:r>
              <a:rPr lang="cs-CZ" sz="2400" b="1" dirty="0" smtClean="0">
                <a:latin typeface="Calibri" panose="020F0502020204030204" pitchFamily="34" charset="0"/>
              </a:rPr>
              <a:t>hlasivková štěrbina</a:t>
            </a:r>
            <a:r>
              <a:rPr lang="cs-CZ" sz="2400" dirty="0" smtClean="0">
                <a:latin typeface="Calibri" panose="020F0502020204030204" pitchFamily="34" charset="0"/>
              </a:rPr>
              <a:t> (glottis); kmitáním hlasivek vzniká hlas</a:t>
            </a:r>
          </a:p>
          <a:p>
            <a:pPr marL="914400" lvl="1" indent="-4572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52"/>
    </mc:Choice>
    <mc:Fallback>
      <p:transition spd="slow" advTm="9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980729"/>
            <a:ext cx="76328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Kvalita a vlastnosti hlasu závisí na několika faktorech</a:t>
            </a:r>
            <a:endParaRPr lang="cs-CZ" sz="24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výška hlasu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síla hlasu </a:t>
            </a: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barva hlasu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4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5"/>
    </mc:Choice>
    <mc:Fallback>
      <p:transition spd="slow" advTm="2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980729"/>
            <a:ext cx="763284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Výška hlasu</a:t>
            </a:r>
            <a:endParaRPr lang="cs-CZ" sz="2400" b="1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závisí na frekvenci kmitání hlasivek; sama o sobě není významotvorná, avšak střídání výšky hlasu je základem intonace</a:t>
            </a:r>
          </a:p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Síla </a:t>
            </a:r>
            <a:r>
              <a:rPr lang="cs-CZ" sz="2800" b="1" dirty="0">
                <a:latin typeface="Calibri" panose="020F0502020204030204" pitchFamily="34" charset="0"/>
              </a:rPr>
              <a:t>hlasu</a:t>
            </a:r>
            <a:endParaRPr lang="cs-CZ" sz="2400" b="1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závisí </a:t>
            </a:r>
            <a:r>
              <a:rPr lang="cs-CZ" sz="2400" dirty="0">
                <a:latin typeface="Calibri" panose="020F0502020204030204" pitchFamily="34" charset="0"/>
              </a:rPr>
              <a:t>na rozšíření hlasivkové štěrbiny; je důležitá pro přízvuk, zdůrazňování jednotlivých slov a slabik</a:t>
            </a:r>
          </a:p>
          <a:p>
            <a:pPr lvl="1" algn="just"/>
            <a:endParaRPr lang="cs-CZ" sz="2800" b="1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Barva </a:t>
            </a:r>
            <a:r>
              <a:rPr lang="cs-CZ" sz="2800" b="1" dirty="0">
                <a:latin typeface="Calibri" panose="020F0502020204030204" pitchFamily="34" charset="0"/>
              </a:rPr>
              <a:t>hlasu</a:t>
            </a:r>
            <a:endParaRPr lang="cs-CZ" sz="2400" b="1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vzniká </a:t>
            </a:r>
            <a:r>
              <a:rPr lang="cs-CZ" sz="2400" dirty="0">
                <a:latin typeface="Calibri" panose="020F0502020204030204" pitchFamily="34" charset="0"/>
              </a:rPr>
              <a:t>průchodem nadhrtanovými prostorami </a:t>
            </a:r>
            <a:br>
              <a:rPr lang="cs-CZ" sz="2400" dirty="0">
                <a:latin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</a:rPr>
              <a:t>a třením o některé další orgány; barva je charakteristická a individuální pro každého jedince</a:t>
            </a: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397"/>
    </mc:Choice>
    <mc:Fallback>
      <p:transition spd="slow" advTm="211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rot="10800000" flipV="1">
            <a:off x="899592" y="724054"/>
            <a:ext cx="69847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Ústrojí modifikující</a:t>
            </a:r>
            <a:endParaRPr lang="cs-CZ" sz="24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artikulace v užším smyslu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je uloženo nad hrtanem, přičemž rozlišujeme tři základní dutiny (tzv. </a:t>
            </a:r>
            <a:r>
              <a:rPr lang="cs-CZ" sz="2400" b="1" dirty="0" smtClean="0">
                <a:latin typeface="Calibri" panose="020F0502020204030204" pitchFamily="34" charset="0"/>
              </a:rPr>
              <a:t>rezonátory</a:t>
            </a:r>
            <a:r>
              <a:rPr lang="cs-CZ" sz="2400" dirty="0" smtClean="0">
                <a:latin typeface="Calibri" panose="020F0502020204030204" pitchFamily="34" charset="0"/>
              </a:rPr>
              <a:t>):</a:t>
            </a: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a) dutina hrdelní (laryngální)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b) dutina ústní (orální)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c</a:t>
            </a:r>
            <a:r>
              <a:rPr lang="cs-CZ" sz="2400" dirty="0" smtClean="0">
                <a:latin typeface="Calibri" panose="020F0502020204030204" pitchFamily="34" charset="0"/>
              </a:rPr>
              <a:t>) dutina nosní (nazální)</a:t>
            </a: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1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31"/>
    </mc:Choice>
    <mc:Fallback>
      <p:transition spd="slow" advTm="7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980729"/>
            <a:ext cx="7560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Artikulační orgány</a:t>
            </a:r>
          </a:p>
          <a:p>
            <a:pPr lvl="1" algn="just"/>
            <a:endParaRPr lang="cs-CZ" sz="2400" b="1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AutoNum type="alphaUcParenR"/>
            </a:pPr>
            <a:r>
              <a:rPr lang="cs-CZ" sz="2400" dirty="0" smtClean="0">
                <a:latin typeface="Calibri" panose="020F0502020204030204" pitchFamily="34" charset="0"/>
              </a:rPr>
              <a:t>AKTIVNÍ</a:t>
            </a:r>
          </a:p>
          <a:p>
            <a:pPr lvl="1" algn="just"/>
            <a:r>
              <a:rPr lang="cs-CZ" sz="2400" dirty="0" smtClean="0">
                <a:latin typeface="Calibri" panose="020F0502020204030204" pitchFamily="34" charset="0"/>
              </a:rPr>
              <a:t>B)   PASIVNÍ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8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7"/>
    </mc:Choice>
    <mc:Fallback>
      <p:transition spd="slow" advTm="1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980729"/>
            <a:ext cx="75608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Artikulační orgány</a:t>
            </a:r>
          </a:p>
          <a:p>
            <a:pPr marL="914400" lvl="1" indent="-457200" algn="just">
              <a:buAutoNum type="alphaUcParenR"/>
            </a:pPr>
            <a:r>
              <a:rPr lang="cs-CZ" sz="2400" dirty="0" smtClean="0">
                <a:latin typeface="Calibri" panose="020F0502020204030204" pitchFamily="34" charset="0"/>
              </a:rPr>
              <a:t>AKTIVNÍ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rty</a:t>
            </a:r>
            <a:r>
              <a:rPr lang="cs-CZ" sz="2400" dirty="0" smtClean="0">
                <a:latin typeface="Calibri" panose="020F0502020204030204" pitchFamily="34" charset="0"/>
              </a:rPr>
              <a:t> (labia)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dolní čelist </a:t>
            </a:r>
            <a:r>
              <a:rPr lang="cs-CZ" sz="2400" dirty="0" smtClean="0">
                <a:latin typeface="Calibri" panose="020F0502020204030204" pitchFamily="34" charset="0"/>
              </a:rPr>
              <a:t>(mandibula)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měkké patro </a:t>
            </a:r>
            <a:r>
              <a:rPr lang="cs-CZ" sz="2400" dirty="0" smtClean="0">
                <a:latin typeface="Calibri" panose="020F0502020204030204" pitchFamily="34" charset="0"/>
              </a:rPr>
              <a:t>(velum)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jazyk</a:t>
            </a:r>
            <a:r>
              <a:rPr lang="cs-CZ" sz="2400" dirty="0" smtClean="0">
                <a:latin typeface="Calibri" panose="020F0502020204030204" pitchFamily="34" charset="0"/>
              </a:rPr>
              <a:t> (lingua)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hlasivky</a:t>
            </a:r>
            <a:r>
              <a:rPr lang="cs-CZ" sz="2400" dirty="0" smtClean="0">
                <a:latin typeface="Calibri" panose="020F0502020204030204" pitchFamily="34" charset="0"/>
              </a:rPr>
              <a:t> (</a:t>
            </a:r>
            <a:r>
              <a:rPr lang="cs-CZ" sz="2400" dirty="0" err="1" smtClean="0">
                <a:latin typeface="Calibri" panose="020F0502020204030204" pitchFamily="34" charset="0"/>
              </a:rPr>
              <a:t>glottály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</a:p>
          <a:p>
            <a:pPr lvl="1" algn="just"/>
            <a:r>
              <a:rPr lang="cs-CZ" sz="2400" dirty="0" smtClean="0">
                <a:latin typeface="Calibri" panose="020F0502020204030204" pitchFamily="34" charset="0"/>
              </a:rPr>
              <a:t>B) PASIVNÍ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rty</a:t>
            </a:r>
            <a:r>
              <a:rPr lang="cs-CZ" sz="2400" dirty="0" smtClean="0">
                <a:latin typeface="Calibri" panose="020F0502020204030204" pitchFamily="34" charset="0"/>
              </a:rPr>
              <a:t> (labia)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zuby</a:t>
            </a:r>
            <a:r>
              <a:rPr lang="cs-CZ" sz="2400" dirty="0" smtClean="0">
                <a:latin typeface="Calibri" panose="020F0502020204030204" pitchFamily="34" charset="0"/>
              </a:rPr>
              <a:t> (</a:t>
            </a:r>
            <a:r>
              <a:rPr lang="cs-CZ" sz="2400" dirty="0" err="1" smtClean="0">
                <a:latin typeface="Calibri" panose="020F0502020204030204" pitchFamily="34" charset="0"/>
              </a:rPr>
              <a:t>dentes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dásně</a:t>
            </a:r>
            <a:r>
              <a:rPr lang="cs-CZ" sz="2400" dirty="0" smtClean="0">
                <a:latin typeface="Calibri" panose="020F0502020204030204" pitchFamily="34" charset="0"/>
              </a:rPr>
              <a:t> (alveoly)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tvrdé patro </a:t>
            </a:r>
            <a:r>
              <a:rPr lang="cs-CZ" sz="2400" dirty="0" smtClean="0">
                <a:latin typeface="Calibri" panose="020F0502020204030204" pitchFamily="34" charset="0"/>
              </a:rPr>
              <a:t>(palatum)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měkké patro </a:t>
            </a:r>
            <a:r>
              <a:rPr lang="cs-CZ" sz="2400" dirty="0" smtClean="0">
                <a:latin typeface="Calibri" panose="020F0502020204030204" pitchFamily="34" charset="0"/>
              </a:rPr>
              <a:t>(velum)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hrtan </a:t>
            </a:r>
            <a:r>
              <a:rPr lang="cs-CZ" sz="2400" dirty="0" smtClean="0">
                <a:latin typeface="Calibri" panose="020F0502020204030204" pitchFamily="34" charset="0"/>
              </a:rPr>
              <a:t>(larynx)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89"/>
    </mc:Choice>
    <mc:Fallback>
      <p:transition spd="slow" advTm="5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816553"/>
            <a:ext cx="6120680" cy="528262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8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91"/>
    </mc:Choice>
    <mc:Fallback>
      <p:transition spd="slow" advTm="11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3239</TotalTime>
  <Words>437</Words>
  <Application>Microsoft Office PowerPoint</Application>
  <PresentationFormat>Předvádění na obrazovce (4:3)</PresentationFormat>
  <Paragraphs>84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Garamond</vt:lpstr>
      <vt:lpstr>Organika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605</cp:revision>
  <dcterms:created xsi:type="dcterms:W3CDTF">2013-04-13T14:50:58Z</dcterms:created>
  <dcterms:modified xsi:type="dcterms:W3CDTF">2020-10-05T10:34:33Z</dcterms:modified>
</cp:coreProperties>
</file>