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63" r:id="rId4"/>
    <p:sldId id="429" r:id="rId5"/>
    <p:sldId id="437" r:id="rId6"/>
    <p:sldId id="438" r:id="rId7"/>
    <p:sldId id="432" r:id="rId8"/>
    <p:sldId id="280"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14042-AFA7-4552-B88E-562AF81A496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AB6D0B4-6A63-4504-BACA-81845920D4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D5245CB-DA42-4C94-8B02-F225D9F3E8E6}"/>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5" name="Zástupný symbol pro zápatí 4">
            <a:extLst>
              <a:ext uri="{FF2B5EF4-FFF2-40B4-BE49-F238E27FC236}">
                <a16:creationId xmlns:a16="http://schemas.microsoft.com/office/drawing/2014/main" id="{66AC90A5-34F1-4920-9915-EDEFDFD9D03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8D4282E-08FC-49C0-8BDF-25128C3C2684}"/>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001842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04387C-4808-4B25-A329-F72E89A7C4C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231392C-F0A9-4C83-8DA0-EA35EF47AE01}"/>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7CB580-744B-4F2A-B54E-A39C05C3BFBC}"/>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5" name="Zástupný symbol pro zápatí 4">
            <a:extLst>
              <a:ext uri="{FF2B5EF4-FFF2-40B4-BE49-F238E27FC236}">
                <a16:creationId xmlns:a16="http://schemas.microsoft.com/office/drawing/2014/main" id="{CD05A087-23E3-4421-939E-30F0418D704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5017A46-DE0A-408B-87FE-FD449D0DB4F0}"/>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061925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814B02A-3308-45FC-9F97-8A4DA11165E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E5144E1-886A-455C-9103-A25B1A3CB87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A9E3D2-9453-40A9-B956-C3CB88EF4BF0}"/>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5" name="Zástupný symbol pro zápatí 4">
            <a:extLst>
              <a:ext uri="{FF2B5EF4-FFF2-40B4-BE49-F238E27FC236}">
                <a16:creationId xmlns:a16="http://schemas.microsoft.com/office/drawing/2014/main" id="{BA438EC4-C90D-43F9-9971-6AD8C145AF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49D5AB2-0108-4A7E-97C1-52FC652245B5}"/>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235801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4933C0-798B-4837-BFB7-D0DFEF72EA2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782BD1F-8522-4C16-B715-C92BD829FEB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BD7A4BA-5515-4A48-B10F-B3E681836C34}"/>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5" name="Zástupný symbol pro zápatí 4">
            <a:extLst>
              <a:ext uri="{FF2B5EF4-FFF2-40B4-BE49-F238E27FC236}">
                <a16:creationId xmlns:a16="http://schemas.microsoft.com/office/drawing/2014/main" id="{2FF1A5C8-0DDA-4885-BFAA-12F5015CBBE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19230A-A737-4CAB-9CEC-866525015B25}"/>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2097754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C63F07-ECFA-42EB-835D-623FBC3FE5E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A8EB1B7-E2C9-4657-B566-BD463D7CBC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2ADEC9F-52F8-41E3-9AC4-B78FD1A09765}"/>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5" name="Zástupný symbol pro zápatí 4">
            <a:extLst>
              <a:ext uri="{FF2B5EF4-FFF2-40B4-BE49-F238E27FC236}">
                <a16:creationId xmlns:a16="http://schemas.microsoft.com/office/drawing/2014/main" id="{DA290A7F-8FD7-40B1-9D5B-9C0FE3F8FC7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2B36F77-57C6-42B8-99FE-3895355C0863}"/>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1054722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25E4FE-616F-4AE7-A398-D015DA7C02C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CBF1973-1E9B-45EC-8A21-BE631B44EC6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8E8E4AD-66BB-4A29-9137-0779020C8BF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17102D8-9EB4-42DE-972A-C2E8D685E337}"/>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6" name="Zástupný symbol pro zápatí 5">
            <a:extLst>
              <a:ext uri="{FF2B5EF4-FFF2-40B4-BE49-F238E27FC236}">
                <a16:creationId xmlns:a16="http://schemas.microsoft.com/office/drawing/2014/main" id="{F52C16B1-AAB7-4D61-B0DD-06BEFA8758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B1EFBCB-E15D-4FF4-8696-CA5A7D1F720B}"/>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939009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B54A4D-D9C1-45FC-8AA3-F4D64D0478C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DDB48A6-8C2A-49E3-AC95-004CE19FD8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E1C0F25C-8A98-494A-8788-EF43B05D95C6}"/>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10E026E-5A36-4E35-BE27-8C29979348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8F84369-98B7-476A-B1ED-3AEBFB2B6C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777F275-C4C5-4968-86C8-46D59321BAF7}"/>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8" name="Zástupný symbol pro zápatí 7">
            <a:extLst>
              <a:ext uri="{FF2B5EF4-FFF2-40B4-BE49-F238E27FC236}">
                <a16:creationId xmlns:a16="http://schemas.microsoft.com/office/drawing/2014/main" id="{E835C7BC-A81D-4FE8-A4B5-E81821A92F9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9D6B05F-384C-41EF-BFBB-757498915096}"/>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66427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0AB92F-D52E-4AEB-9900-67DAE0DF6E6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2012FA3-A3EE-4478-BDA1-31B8924DF88F}"/>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4" name="Zástupný symbol pro zápatí 3">
            <a:extLst>
              <a:ext uri="{FF2B5EF4-FFF2-40B4-BE49-F238E27FC236}">
                <a16:creationId xmlns:a16="http://schemas.microsoft.com/office/drawing/2014/main" id="{85BD48BF-9506-413F-858D-9369435C8F0A}"/>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2EE836F-2E1A-4536-9189-27CA8706DE90}"/>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475610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28F9B26-964F-4103-A0C4-8D1378BDEFEF}"/>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3" name="Zástupný symbol pro zápatí 2">
            <a:extLst>
              <a:ext uri="{FF2B5EF4-FFF2-40B4-BE49-F238E27FC236}">
                <a16:creationId xmlns:a16="http://schemas.microsoft.com/office/drawing/2014/main" id="{66477A18-77E3-4E0B-BB83-230E685B70B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839EAA4-712F-4DCD-ACC8-8035265E6FB5}"/>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762081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17BDA-145E-4A35-B265-D4BF99D43AA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0932E14-AC7C-4293-8DB5-59BF1BA6E6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1858060-46BD-47B5-B2A2-C312DAA57A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09BE96-E375-475F-A8E5-2E555F296E02}"/>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6" name="Zástupný symbol pro zápatí 5">
            <a:extLst>
              <a:ext uri="{FF2B5EF4-FFF2-40B4-BE49-F238E27FC236}">
                <a16:creationId xmlns:a16="http://schemas.microsoft.com/office/drawing/2014/main" id="{E28E7B7C-42B2-48C3-83FE-ADED84F4A16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9926708-9B86-45FC-9420-FBFEE2A1F434}"/>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3937375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58DC5B-68F7-4B26-88D8-4F4493FA3E6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554CAF02-103B-4F71-BEB9-53A112490D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6568FF2-7EE1-43FD-8DE2-F66115E1FA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F82163C-7649-4785-903C-1BCD1D4FEBDE}"/>
              </a:ext>
            </a:extLst>
          </p:cNvPr>
          <p:cNvSpPr>
            <a:spLocks noGrp="1"/>
          </p:cNvSpPr>
          <p:nvPr>
            <p:ph type="dt" sz="half" idx="10"/>
          </p:nvPr>
        </p:nvSpPr>
        <p:spPr/>
        <p:txBody>
          <a:bodyPr/>
          <a:lstStyle/>
          <a:p>
            <a:fld id="{83FB5573-DA36-40E1-BA80-BE836916E6B3}" type="datetimeFigureOut">
              <a:rPr lang="cs-CZ" smtClean="0"/>
              <a:t>25.09.2022</a:t>
            </a:fld>
            <a:endParaRPr lang="cs-CZ"/>
          </a:p>
        </p:txBody>
      </p:sp>
      <p:sp>
        <p:nvSpPr>
          <p:cNvPr id="6" name="Zástupný symbol pro zápatí 5">
            <a:extLst>
              <a:ext uri="{FF2B5EF4-FFF2-40B4-BE49-F238E27FC236}">
                <a16:creationId xmlns:a16="http://schemas.microsoft.com/office/drawing/2014/main" id="{33F878BF-1EA7-4CC7-BC6F-7C677E741CB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B125926-8D3B-4936-8B89-379BC948D05F}"/>
              </a:ext>
            </a:extLst>
          </p:cNvPr>
          <p:cNvSpPr>
            <a:spLocks noGrp="1"/>
          </p:cNvSpPr>
          <p:nvPr>
            <p:ph type="sldNum" sz="quarter" idx="12"/>
          </p:nvPr>
        </p:nvSpPr>
        <p:spPr/>
        <p:txBody>
          <a:bodyPr/>
          <a:lstStyle/>
          <a:p>
            <a:fld id="{2519253F-1BF8-4659-8B05-EBAEF39FD7D8}" type="slidenum">
              <a:rPr lang="cs-CZ" smtClean="0"/>
              <a:t>‹#›</a:t>
            </a:fld>
            <a:endParaRPr lang="cs-CZ"/>
          </a:p>
        </p:txBody>
      </p:sp>
    </p:spTree>
    <p:extLst>
      <p:ext uri="{BB962C8B-B14F-4D97-AF65-F5344CB8AC3E}">
        <p14:creationId xmlns:p14="http://schemas.microsoft.com/office/powerpoint/2010/main" val="187671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259DF67-19E7-4CE7-8516-C16685A92E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2D14AB8-A387-4FB8-8F0C-6BDF79FADD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387A3FB-60A2-4904-9591-96DAA9632A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FB5573-DA36-40E1-BA80-BE836916E6B3}" type="datetimeFigureOut">
              <a:rPr lang="cs-CZ" smtClean="0"/>
              <a:t>25.09.2022</a:t>
            </a:fld>
            <a:endParaRPr lang="cs-CZ"/>
          </a:p>
        </p:txBody>
      </p:sp>
      <p:sp>
        <p:nvSpPr>
          <p:cNvPr id="5" name="Zástupný symbol pro zápatí 4">
            <a:extLst>
              <a:ext uri="{FF2B5EF4-FFF2-40B4-BE49-F238E27FC236}">
                <a16:creationId xmlns:a16="http://schemas.microsoft.com/office/drawing/2014/main" id="{8E11F261-2B1C-4993-8F26-A051B5F9FC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098609-4D82-4295-8BF2-908761B430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9253F-1BF8-4659-8B05-EBAEF39FD7D8}" type="slidenum">
              <a:rPr lang="cs-CZ" smtClean="0"/>
              <a:t>‹#›</a:t>
            </a:fld>
            <a:endParaRPr lang="cs-CZ"/>
          </a:p>
        </p:txBody>
      </p:sp>
    </p:spTree>
    <p:extLst>
      <p:ext uri="{BB962C8B-B14F-4D97-AF65-F5344CB8AC3E}">
        <p14:creationId xmlns:p14="http://schemas.microsoft.com/office/powerpoint/2010/main" val="1444993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B103BC-411C-4E37-9ED0-ABDE3BDB22B9}"/>
              </a:ext>
            </a:extLst>
          </p:cNvPr>
          <p:cNvSpPr>
            <a:spLocks noGrp="1"/>
          </p:cNvSpPr>
          <p:nvPr>
            <p:ph type="title"/>
          </p:nvPr>
        </p:nvSpPr>
        <p:spPr>
          <a:xfrm>
            <a:off x="7146524" y="365125"/>
            <a:ext cx="4207276" cy="5973531"/>
          </a:xfrm>
        </p:spPr>
        <p:txBody>
          <a:bodyPr>
            <a:normAutofit/>
          </a:bodyPr>
          <a:lstStyle/>
          <a:p>
            <a:r>
              <a:rPr lang="cs-CZ" b="1" dirty="0"/>
              <a:t>Úvod do studia literatury a literární vědy</a:t>
            </a:r>
            <a:br>
              <a:rPr lang="cs-CZ" b="1" dirty="0"/>
            </a:br>
            <a:br>
              <a:rPr lang="cs-CZ" b="1" dirty="0"/>
            </a:br>
            <a:br>
              <a:rPr lang="cs-CZ" b="1" dirty="0"/>
            </a:br>
            <a:br>
              <a:rPr lang="cs-CZ" b="1" dirty="0"/>
            </a:br>
            <a:br>
              <a:rPr lang="cs-CZ" sz="2200" b="1" dirty="0"/>
            </a:br>
            <a:r>
              <a:rPr lang="cs-CZ" sz="2200" b="1" dirty="0"/>
              <a:t>doc. PhDr. Ondřej Sládek, Ph.D.</a:t>
            </a:r>
          </a:p>
        </p:txBody>
      </p:sp>
      <p:pic>
        <p:nvPicPr>
          <p:cNvPr id="1026" name="Picture 2" descr="Moje Veličenstvo kniha - Cyrilometodějské gymnázium a střední odborná škola  pedagogická Brno">
            <a:extLst>
              <a:ext uri="{FF2B5EF4-FFF2-40B4-BE49-F238E27FC236}">
                <a16:creationId xmlns:a16="http://schemas.microsoft.com/office/drawing/2014/main" id="{10D40F1F-1462-40E1-B0BC-8FA43D1436BF}"/>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334847" y="1444618"/>
            <a:ext cx="4400128" cy="2472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67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a:lstStyle/>
          <a:p>
            <a:r>
              <a:rPr lang="cs-CZ" b="1" dirty="0">
                <a:solidFill>
                  <a:srgbClr val="C00000"/>
                </a:solidFill>
              </a:rPr>
              <a:t>Literární komunikace</a:t>
            </a:r>
          </a:p>
        </p:txBody>
      </p:sp>
      <p:sp>
        <p:nvSpPr>
          <p:cNvPr id="15" name="Zástupný symbol pro text 14"/>
          <p:cNvSpPr>
            <a:spLocks noGrp="1"/>
          </p:cNvSpPr>
          <p:nvPr>
            <p:ph type="body" idx="1"/>
          </p:nvPr>
        </p:nvSpPr>
        <p:spPr>
          <a:xfrm>
            <a:off x="7864090" y="2946794"/>
            <a:ext cx="1318010" cy="1500198"/>
          </a:xfrm>
          <a:solidFill>
            <a:srgbClr val="FFC000"/>
          </a:solidFill>
        </p:spPr>
        <p:style>
          <a:lnRef idx="2">
            <a:schemeClr val="accent1"/>
          </a:lnRef>
          <a:fillRef idx="1">
            <a:schemeClr val="lt1"/>
          </a:fillRef>
          <a:effectRef idx="0">
            <a:schemeClr val="accent1"/>
          </a:effectRef>
          <a:fontRef idx="minor">
            <a:schemeClr val="dk1"/>
          </a:fontRef>
        </p:style>
        <p:txBody>
          <a:bodyPr/>
          <a:lstStyle/>
          <a:p>
            <a:r>
              <a:rPr lang="cs-CZ" dirty="0"/>
              <a:t>  </a:t>
            </a:r>
            <a:r>
              <a:rPr lang="cs-CZ" dirty="0">
                <a:solidFill>
                  <a:srgbClr val="C00000"/>
                </a:solidFill>
              </a:rPr>
              <a:t>ČTENÁŘ</a:t>
            </a:r>
          </a:p>
        </p:txBody>
      </p:sp>
      <p:sp>
        <p:nvSpPr>
          <p:cNvPr id="3" name="Zástupný symbol pro obsah 2"/>
          <p:cNvSpPr>
            <a:spLocks noGrp="1"/>
          </p:cNvSpPr>
          <p:nvPr>
            <p:ph sz="half" idx="2"/>
          </p:nvPr>
        </p:nvSpPr>
        <p:spPr>
          <a:xfrm>
            <a:off x="3009901" y="3053951"/>
            <a:ext cx="996539" cy="1553777"/>
          </a:xfrm>
          <a:solidFill>
            <a:srgbClr val="CCFF66"/>
          </a:solidFill>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endParaRPr lang="cs-CZ" dirty="0"/>
          </a:p>
          <a:p>
            <a:pPr>
              <a:buNone/>
            </a:pPr>
            <a:endParaRPr lang="cs-CZ" b="1" dirty="0">
              <a:solidFill>
                <a:srgbClr val="C00000"/>
              </a:solidFill>
            </a:endParaRPr>
          </a:p>
          <a:p>
            <a:pPr>
              <a:buNone/>
            </a:pPr>
            <a:r>
              <a:rPr lang="cs-CZ" b="1" dirty="0">
                <a:solidFill>
                  <a:srgbClr val="C00000"/>
                </a:solidFill>
              </a:rPr>
              <a:t>AUTOR</a:t>
            </a:r>
          </a:p>
        </p:txBody>
      </p:sp>
      <p:sp>
        <p:nvSpPr>
          <p:cNvPr id="12" name="Zástupný symbol pro obsah 11"/>
          <p:cNvSpPr>
            <a:spLocks noGrp="1"/>
          </p:cNvSpPr>
          <p:nvPr>
            <p:ph sz="quarter" idx="4"/>
          </p:nvPr>
        </p:nvSpPr>
        <p:spPr>
          <a:xfrm>
            <a:off x="5185168" y="3268265"/>
            <a:ext cx="1500197" cy="2143140"/>
          </a:xfrm>
          <a:solidFill>
            <a:schemeClr val="bg2"/>
          </a:solidFill>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endParaRPr lang="cs-CZ" dirty="0"/>
          </a:p>
          <a:p>
            <a:pPr>
              <a:buNone/>
            </a:pPr>
            <a:r>
              <a:rPr lang="cs-CZ" b="1" dirty="0">
                <a:solidFill>
                  <a:srgbClr val="C00000"/>
                </a:solidFill>
              </a:rPr>
              <a:t>TEXT // DÍLO</a:t>
            </a:r>
          </a:p>
          <a:p>
            <a:pPr>
              <a:buNone/>
            </a:pPr>
            <a:r>
              <a:rPr lang="cs-CZ" sz="975" b="1" dirty="0"/>
              <a:t>------------------------------</a:t>
            </a:r>
          </a:p>
          <a:p>
            <a:pPr>
              <a:buNone/>
            </a:pPr>
            <a:r>
              <a:rPr lang="cs-CZ" sz="975" b="1" dirty="0"/>
              <a:t>MATERIÁL = JAZYK</a:t>
            </a:r>
          </a:p>
          <a:p>
            <a:pPr>
              <a:buNone/>
            </a:pPr>
            <a:endParaRPr lang="cs-CZ" sz="975" b="1" dirty="0"/>
          </a:p>
          <a:p>
            <a:pPr>
              <a:buNone/>
            </a:pPr>
            <a:r>
              <a:rPr lang="cs-CZ" sz="975" b="1" dirty="0"/>
              <a:t>OBSAH + FORMA</a:t>
            </a:r>
          </a:p>
          <a:p>
            <a:pPr>
              <a:buNone/>
            </a:pPr>
            <a:r>
              <a:rPr lang="cs-CZ" dirty="0"/>
              <a:t>-----------------</a:t>
            </a:r>
          </a:p>
          <a:p>
            <a:pPr>
              <a:buNone/>
            </a:pPr>
            <a:r>
              <a:rPr lang="cs-CZ" b="1" dirty="0"/>
              <a:t>STRUKTURA</a:t>
            </a:r>
          </a:p>
        </p:txBody>
      </p:sp>
      <p:sp>
        <p:nvSpPr>
          <p:cNvPr id="7" name="Obousměrná vodorovná šipka 6"/>
          <p:cNvSpPr/>
          <p:nvPr/>
        </p:nvSpPr>
        <p:spPr>
          <a:xfrm>
            <a:off x="4113595" y="3589736"/>
            <a:ext cx="858536" cy="36347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8" name="Obousměrná vodorovná šipka 7"/>
          <p:cNvSpPr/>
          <p:nvPr/>
        </p:nvSpPr>
        <p:spPr>
          <a:xfrm>
            <a:off x="6738942" y="3589736"/>
            <a:ext cx="912114" cy="36347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Zástupný obsah 9">
            <a:extLst>
              <a:ext uri="{FF2B5EF4-FFF2-40B4-BE49-F238E27FC236}">
                <a16:creationId xmlns:a16="http://schemas.microsoft.com/office/drawing/2014/main" id="{C076D1D2-4208-4E9E-8A7F-CC538BA41AF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2625" y="2125266"/>
            <a:ext cx="8286750" cy="2653070"/>
          </a:xfrm>
        </p:spPr>
      </p:pic>
    </p:spTree>
    <p:extLst>
      <p:ext uri="{BB962C8B-B14F-4D97-AF65-F5344CB8AC3E}">
        <p14:creationId xmlns:p14="http://schemas.microsoft.com/office/powerpoint/2010/main" val="76323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91544" y="332657"/>
            <a:ext cx="8496944" cy="6120680"/>
          </a:xfrm>
        </p:spPr>
        <p:txBody>
          <a:bodyPr>
            <a:noAutofit/>
          </a:bodyPr>
          <a:lstStyle/>
          <a:p>
            <a:pPr marL="0" indent="0">
              <a:buNone/>
            </a:pPr>
            <a:r>
              <a:rPr lang="cs-CZ" sz="1800" b="1" dirty="0"/>
              <a:t>Rozhovor mezi hostem a chatařkou</a:t>
            </a:r>
          </a:p>
          <a:p>
            <a:pPr marL="0" indent="0">
              <a:buNone/>
            </a:pPr>
            <a:endParaRPr lang="cs-CZ" sz="1800" dirty="0"/>
          </a:p>
          <a:p>
            <a:pPr marL="0" indent="0">
              <a:buNone/>
            </a:pPr>
            <a:r>
              <a:rPr lang="cs-CZ" sz="1800" dirty="0"/>
              <a:t>„Vy máte opravdu úplně prázdno?“ konverzoval jsem. </a:t>
            </a:r>
          </a:p>
          <a:p>
            <a:pPr marL="0" indent="0">
              <a:buNone/>
            </a:pPr>
            <a:r>
              <a:rPr lang="cs-CZ" sz="1800" dirty="0"/>
              <a:t>„Sezóna ještě nezačala. A léto bývá vždycky slabé.“</a:t>
            </a:r>
          </a:p>
          <a:p>
            <a:pPr marL="0" indent="0">
              <a:buNone/>
            </a:pPr>
            <a:r>
              <a:rPr lang="cs-CZ" sz="1800" dirty="0"/>
              <a:t>Za nás nebývalo. </a:t>
            </a:r>
          </a:p>
          <a:p>
            <a:pPr marL="0" indent="0">
              <a:buNone/>
            </a:pPr>
            <a:r>
              <a:rPr lang="cs-CZ" sz="1800" dirty="0"/>
              <a:t>Jiné časy.</a:t>
            </a:r>
          </a:p>
          <a:p>
            <a:pPr marL="0" indent="0">
              <a:buNone/>
            </a:pPr>
            <a:r>
              <a:rPr lang="cs-CZ" sz="1800" dirty="0"/>
              <a:t>„Jak dlouho se zdržíte?“ zeptala se.</a:t>
            </a:r>
          </a:p>
          <a:p>
            <a:pPr marL="0" indent="0">
              <a:buNone/>
            </a:pPr>
            <a:r>
              <a:rPr lang="cs-CZ" sz="1800" dirty="0"/>
              <a:t>Líbila se mi, ale byl jsem ve fázi, kdy se mi líbila každá. Bohužel mi chyběla energie.</a:t>
            </a:r>
          </a:p>
          <a:p>
            <a:pPr marL="0" indent="0">
              <a:buNone/>
            </a:pPr>
            <a:r>
              <a:rPr lang="cs-CZ" sz="1800" dirty="0"/>
              <a:t>„Nevím,“ řekl jsem. „Zítra mají přijet kamarádi, ale vybouchlo nám ubytování.  A taky nevím, kolik jich přijede a jestli budou chtít zůstat.“</a:t>
            </a:r>
          </a:p>
          <a:p>
            <a:pPr marL="0" indent="0">
              <a:buNone/>
            </a:pPr>
            <a:r>
              <a:rPr lang="cs-CZ" sz="1800" dirty="0"/>
              <a:t>„Aha,“ řekla. „Zítra už nějakou partu čekáme, a taky přesně nevím, kolik jich bude. Ale místa je tu dost, kdybyste neměli kde spát,“ ukončila dialog. „Tak přijďte, až budete chtít, něco vám uvařím. A </a:t>
            </a:r>
            <a:r>
              <a:rPr lang="cs-CZ" sz="1800" dirty="0" err="1"/>
              <a:t>půjčte</a:t>
            </a:r>
            <a:r>
              <a:rPr lang="cs-CZ" sz="1800" dirty="0"/>
              <a:t> mi občanku, ať vás můžu zapsat.“</a:t>
            </a:r>
          </a:p>
          <a:p>
            <a:pPr marL="0" indent="0">
              <a:buNone/>
            </a:pPr>
            <a:r>
              <a:rPr lang="cs-CZ" sz="1800" dirty="0"/>
              <a:t>Zavřel jsem se v pokoji a zažíval pocit, který dobře znám. V posledních letech jsem si často přál vypadnout ze všech prostředí, která by mi měla být vlastní: z fakulty, od přátel, od blízkých i od vzdálených, tedy od všech, kteří mi zasahují do života, ať už jsem je pozval, nebo ne. Být sám, ležet v tichu u otevřeného okna, za kterým nikdo nemluví, nepláče, nesměje se, nekřičí, nedoráží, neptá se, nelamentuje, neurguje. Občas se mi to povedlo zařídit. Ale končívalo to stejně jako dnes. Natáhl jsem se na lůžko a začalo se mi stýskat. </a:t>
            </a:r>
          </a:p>
          <a:p>
            <a:pPr marL="0" indent="0">
              <a:buNone/>
            </a:pPr>
            <a:endParaRPr lang="cs-CZ" sz="1800" dirty="0"/>
          </a:p>
          <a:p>
            <a:pPr>
              <a:buNone/>
            </a:pPr>
            <a:r>
              <a:rPr lang="cs-CZ" sz="1800" dirty="0"/>
              <a:t>Michal </a:t>
            </a:r>
            <a:r>
              <a:rPr lang="cs-CZ" sz="1800" dirty="0" err="1"/>
              <a:t>Přibáň</a:t>
            </a:r>
            <a:r>
              <a:rPr lang="cs-CZ" sz="1800" dirty="0"/>
              <a:t>, </a:t>
            </a:r>
            <a:r>
              <a:rPr lang="cs-CZ" sz="1800" i="1" dirty="0"/>
              <a:t>Všechno je jenom dvakrát</a:t>
            </a:r>
            <a:r>
              <a:rPr lang="cs-CZ" sz="1800" dirty="0"/>
              <a:t>, Brno: Host 2016, s. 34-35.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725C922-6B67-48B6-BC8C-C4D302E48C35}"/>
              </a:ext>
            </a:extLst>
          </p:cNvPr>
          <p:cNvSpPr>
            <a:spLocks noGrp="1"/>
          </p:cNvSpPr>
          <p:nvPr>
            <p:ph type="title"/>
          </p:nvPr>
        </p:nvSpPr>
        <p:spPr>
          <a:xfrm>
            <a:off x="686834" y="1153572"/>
            <a:ext cx="3200400" cy="4461163"/>
          </a:xfrm>
        </p:spPr>
        <p:txBody>
          <a:bodyPr>
            <a:normAutofit/>
          </a:bodyPr>
          <a:lstStyle/>
          <a:p>
            <a:r>
              <a:rPr lang="cs-CZ" b="1">
                <a:solidFill>
                  <a:srgbClr val="FFFFFF"/>
                </a:solidFill>
              </a:rPr>
              <a:t>Interpretace</a:t>
            </a: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DEE6C941-B2A5-473E-8DD7-EA01EB02B3CA}"/>
              </a:ext>
            </a:extLst>
          </p:cNvPr>
          <p:cNvSpPr>
            <a:spLocks noGrp="1"/>
          </p:cNvSpPr>
          <p:nvPr>
            <p:ph idx="1"/>
          </p:nvPr>
        </p:nvSpPr>
        <p:spPr>
          <a:xfrm>
            <a:off x="4447308" y="591344"/>
            <a:ext cx="6906491" cy="5585619"/>
          </a:xfrm>
        </p:spPr>
        <p:txBody>
          <a:bodyPr anchor="ctr">
            <a:normAutofit/>
          </a:bodyPr>
          <a:lstStyle/>
          <a:p>
            <a:pPr marL="0" indent="0">
              <a:buNone/>
            </a:pPr>
            <a:r>
              <a:rPr lang="cs-CZ" sz="2000" dirty="0"/>
              <a:t>Schéma literární komunikace: </a:t>
            </a:r>
          </a:p>
          <a:p>
            <a:r>
              <a:rPr lang="cs-CZ" sz="2000" b="1" dirty="0">
                <a:latin typeface="Times New Roman" panose="02020603050405020304" pitchFamily="18" charset="0"/>
                <a:ea typeface="Cambria" panose="02040503050406030204" pitchFamily="18" charset="0"/>
                <a:cs typeface="Times New Roman" panose="02020603050405020304" pitchFamily="18" charset="0"/>
              </a:rPr>
              <a:t>reálný autor ↔ implicitní autor ↔ text/dílo ↔ implicitní čtenář ↔ reálný čtenář ↔ interpretace</a:t>
            </a:r>
            <a:endParaRPr lang="cs-CZ" sz="2000" dirty="0">
              <a:latin typeface="Times New Roman" panose="02020603050405020304" pitchFamily="18" charset="0"/>
              <a:ea typeface="Cambria" panose="02040503050406030204" pitchFamily="18" charset="0"/>
              <a:cs typeface="Times New Roman" panose="02020603050405020304" pitchFamily="18" charset="0"/>
            </a:endParaRPr>
          </a:p>
          <a:p>
            <a:pPr marL="0" indent="0">
              <a:buNone/>
            </a:pPr>
            <a:endParaRPr lang="cs-CZ" sz="2000" dirty="0"/>
          </a:p>
          <a:p>
            <a:r>
              <a:rPr lang="cs-CZ" sz="2000" dirty="0"/>
              <a:t>Pluralita přístupů: 	</a:t>
            </a:r>
            <a:r>
              <a:rPr lang="cs-CZ" sz="2000" b="1" dirty="0" err="1"/>
              <a:t>vnitřnětextové</a:t>
            </a:r>
            <a:r>
              <a:rPr lang="cs-CZ" sz="2000" dirty="0"/>
              <a:t> 						x							</a:t>
            </a:r>
            <a:r>
              <a:rPr lang="cs-CZ" sz="2000" b="1" dirty="0" err="1"/>
              <a:t>vnětextové</a:t>
            </a:r>
            <a:endParaRPr lang="cs-CZ" sz="2000" b="1" dirty="0"/>
          </a:p>
          <a:p>
            <a:pPr marL="0" indent="0">
              <a:buNone/>
            </a:pPr>
            <a:r>
              <a:rPr lang="cs-CZ" sz="2000" dirty="0"/>
              <a:t>				</a:t>
            </a:r>
            <a:endParaRPr lang="cs-CZ" sz="2000" b="1" dirty="0"/>
          </a:p>
          <a:p>
            <a:r>
              <a:rPr lang="cs-CZ" sz="2000" dirty="0"/>
              <a:t>Úskalí: </a:t>
            </a:r>
            <a:r>
              <a:rPr lang="cs-CZ" sz="2000" dirty="0" err="1">
                <a:solidFill>
                  <a:srgbClr val="FF0000"/>
                </a:solidFill>
              </a:rPr>
              <a:t>podinterpretace</a:t>
            </a:r>
            <a:r>
              <a:rPr lang="cs-CZ" sz="2000" dirty="0">
                <a:solidFill>
                  <a:srgbClr val="FF0000"/>
                </a:solidFill>
              </a:rPr>
              <a:t>, </a:t>
            </a:r>
            <a:r>
              <a:rPr lang="cs-CZ" sz="2000" dirty="0" err="1">
                <a:solidFill>
                  <a:srgbClr val="FF0000"/>
                </a:solidFill>
              </a:rPr>
              <a:t>nadinterpretace</a:t>
            </a:r>
            <a:r>
              <a:rPr lang="cs-CZ" sz="2000" dirty="0">
                <a:solidFill>
                  <a:srgbClr val="FF0000"/>
                </a:solidFill>
              </a:rPr>
              <a:t>, dezinterpretace</a:t>
            </a:r>
          </a:p>
          <a:p>
            <a:endParaRPr lang="cs-CZ" sz="2000" dirty="0">
              <a:solidFill>
                <a:srgbClr val="FF0000"/>
              </a:solidFill>
            </a:endParaRPr>
          </a:p>
          <a:p>
            <a:r>
              <a:rPr lang="cs-CZ" sz="2000" dirty="0">
                <a:solidFill>
                  <a:srgbClr val="FF0000"/>
                </a:solidFill>
              </a:rPr>
              <a:t>Význam</a:t>
            </a:r>
            <a:r>
              <a:rPr lang="cs-CZ" sz="2000" dirty="0"/>
              <a:t> (slov, vět, odstavců)</a:t>
            </a:r>
          </a:p>
          <a:p>
            <a:r>
              <a:rPr lang="cs-CZ" sz="2000" dirty="0">
                <a:solidFill>
                  <a:srgbClr val="FF0000"/>
                </a:solidFill>
              </a:rPr>
              <a:t>Smysl</a:t>
            </a:r>
            <a:r>
              <a:rPr lang="cs-CZ" sz="2000" dirty="0"/>
              <a:t> (kontext celku, významová jednota)</a:t>
            </a:r>
          </a:p>
          <a:p>
            <a:r>
              <a:rPr lang="cs-CZ" sz="2000" dirty="0">
                <a:solidFill>
                  <a:srgbClr val="FF0000"/>
                </a:solidFill>
              </a:rPr>
              <a:t>Sémantické gesto </a:t>
            </a:r>
            <a:r>
              <a:rPr lang="cs-CZ" sz="2000" dirty="0"/>
              <a:t>(významová jednota)</a:t>
            </a:r>
          </a:p>
          <a:p>
            <a:r>
              <a:rPr lang="cs-CZ" sz="2000" dirty="0">
                <a:solidFill>
                  <a:srgbClr val="FF0000"/>
                </a:solidFill>
              </a:rPr>
              <a:t>Dění smyslu </a:t>
            </a:r>
            <a:r>
              <a:rPr lang="cs-CZ" sz="2000" dirty="0"/>
              <a:t>(M. Jankovič)</a:t>
            </a:r>
          </a:p>
          <a:p>
            <a:endParaRPr lang="cs-CZ" sz="2000" dirty="0"/>
          </a:p>
          <a:p>
            <a:endParaRPr lang="cs-CZ" sz="2000" dirty="0"/>
          </a:p>
          <a:p>
            <a:endParaRPr lang="cs-CZ" sz="2000" dirty="0"/>
          </a:p>
        </p:txBody>
      </p:sp>
    </p:spTree>
    <p:extLst>
      <p:ext uri="{BB962C8B-B14F-4D97-AF65-F5344CB8AC3E}">
        <p14:creationId xmlns:p14="http://schemas.microsoft.com/office/powerpoint/2010/main" val="595378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a:extLst>
              <a:ext uri="{FF2B5EF4-FFF2-40B4-BE49-F238E27FC236}">
                <a16:creationId xmlns:a16="http://schemas.microsoft.com/office/drawing/2014/main" id="{37A9C4A5-BD81-4937-AE00-F926595AAC85}"/>
              </a:ext>
            </a:extLst>
          </p:cNvPr>
          <p:cNvSpPr>
            <a:spLocks noChangeArrowheads="1"/>
          </p:cNvSpPr>
          <p:nvPr/>
        </p:nvSpPr>
        <p:spPr bwMode="auto">
          <a:xfrm>
            <a:off x="4096681" y="243364"/>
            <a:ext cx="6193490" cy="1570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343" tIns="674872" rIns="404685" bIns="674872" numCol="1" anchor="ctr" anchorCtr="0" compatLnSpc="1">
            <a:prstTxWarp prst="textNoShape">
              <a:avLst/>
            </a:prstTxWarp>
            <a:spAutoFit/>
          </a:bodyPr>
          <a:lstStyle/>
          <a:p>
            <a:endParaRPr lang="cs-CZ" sz="1350"/>
          </a:p>
        </p:txBody>
      </p:sp>
      <p:pic>
        <p:nvPicPr>
          <p:cNvPr id="17" name="Obrázek 3">
            <a:extLst>
              <a:ext uri="{FF2B5EF4-FFF2-40B4-BE49-F238E27FC236}">
                <a16:creationId xmlns:a16="http://schemas.microsoft.com/office/drawing/2014/main" id="{43133525-67BA-4AF5-B659-07ADB0632B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60657" y="1486667"/>
            <a:ext cx="1936024" cy="2239075"/>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3">
            <a:extLst>
              <a:ext uri="{FF2B5EF4-FFF2-40B4-BE49-F238E27FC236}">
                <a16:creationId xmlns:a16="http://schemas.microsoft.com/office/drawing/2014/main" id="{472D592C-DE36-4458-A19A-52125422D628}"/>
              </a:ext>
            </a:extLst>
          </p:cNvPr>
          <p:cNvSpPr>
            <a:spLocks noChangeArrowheads="1"/>
          </p:cNvSpPr>
          <p:nvPr/>
        </p:nvSpPr>
        <p:spPr bwMode="auto">
          <a:xfrm>
            <a:off x="4096681" y="1778566"/>
            <a:ext cx="4568873" cy="311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Interpretační prostor</a:t>
            </a:r>
          </a:p>
          <a:p>
            <a:pPr defTabSz="685800" eaLnBrk="0" fontAlgn="base" hangingPunct="0">
              <a:spcBef>
                <a:spcPct val="0"/>
              </a:spcBef>
              <a:spcAft>
                <a:spcPct val="0"/>
              </a:spcAft>
            </a:pPr>
            <a:endParaRPr lang="cs-CZ" altLang="cs-CZ" sz="1200">
              <a:latin typeface="Arial" panose="020B0604020202020204" pitchFamily="34"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1200">
              <a:latin typeface="Arial" panose="020B0604020202020204" pitchFamily="34"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Interpretační jádro</a:t>
            </a:r>
          </a:p>
          <a:p>
            <a:pPr defTabSz="685800" eaLnBrk="0" fontAlgn="base" hangingPunct="0">
              <a:spcBef>
                <a:spcPct val="0"/>
              </a:spcBef>
              <a:spcAft>
                <a:spcPct val="0"/>
              </a:spcAft>
            </a:pPr>
            <a:endParaRPr lang="cs-CZ" altLang="cs-CZ" sz="1200">
              <a:latin typeface="Arial" panose="020B0604020202020204" pitchFamily="34" charset="0"/>
            </a:endParaRPr>
          </a:p>
          <a:p>
            <a:pPr defTabSz="685800" eaLnBrk="0" fontAlgn="base" hangingPunct="0">
              <a:spcBef>
                <a:spcPct val="0"/>
              </a:spcBef>
              <a:spcAft>
                <a:spcPct val="0"/>
              </a:spcAft>
            </a:pPr>
            <a:endParaRPr lang="cs-CZ" altLang="cs-CZ" sz="1200">
              <a:latin typeface="Arial" panose="020B0604020202020204" pitchFamily="34"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Interpretační pole</a:t>
            </a:r>
          </a:p>
          <a:p>
            <a:pPr defTabSz="685800" eaLnBrk="0" fontAlgn="base" hangingPunct="0">
              <a:spcBef>
                <a:spcPct val="0"/>
              </a:spcBef>
              <a:spcAft>
                <a:spcPct val="0"/>
              </a:spcAft>
            </a:pPr>
            <a:endParaRPr lang="cs-CZ" altLang="cs-CZ" sz="750">
              <a:latin typeface="Arial" panose="020B0604020202020204" pitchFamily="34"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Hranice interpretačního pole</a:t>
            </a:r>
          </a:p>
          <a:p>
            <a:pPr defTabSz="685800" eaLnBrk="0" fontAlgn="base" hangingPunct="0">
              <a:spcBef>
                <a:spcPct val="0"/>
              </a:spcBef>
              <a:spcAft>
                <a:spcPct val="0"/>
              </a:spcAft>
            </a:pPr>
            <a:endParaRPr lang="cs-CZ" altLang="cs-CZ" sz="750">
              <a:latin typeface="Arial" panose="020B0604020202020204" pitchFamily="34" charset="0"/>
            </a:endParaRPr>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Hranice interpretačního prostoru</a:t>
            </a:r>
            <a:endParaRPr lang="cs-CZ" altLang="cs-CZ" sz="1200">
              <a:latin typeface="Arial" panose="020B0604020202020204" pitchFamily="34" charset="0"/>
            </a:endParaRPr>
          </a:p>
          <a:p>
            <a:pPr defTabSz="685800" eaLnBrk="0" fontAlgn="base" hangingPunct="0">
              <a:spcBef>
                <a:spcPct val="0"/>
              </a:spcBef>
              <a:spcAft>
                <a:spcPct val="0"/>
              </a:spcAft>
            </a:pPr>
            <a:br>
              <a:rPr lang="cs-CZ" altLang="cs-CZ" sz="900">
                <a:latin typeface="Times New Roman" panose="02020603050405020304" pitchFamily="18" charset="0"/>
                <a:ea typeface="Cambria" panose="02040503050406030204" pitchFamily="18" charset="0"/>
                <a:cs typeface="Times New Roman" panose="02020603050405020304" pitchFamily="18" charset="0"/>
              </a:rPr>
            </a:b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900">
              <a:latin typeface="Times New Roman" panose="02020603050405020304" pitchFamily="18" charset="0"/>
              <a:ea typeface="Cambria" panose="02040503050406030204" pitchFamily="18" charset="0"/>
              <a:cs typeface="Times New Roman" panose="02020603050405020304" pitchFamily="18" charset="0"/>
            </a:endParaRPr>
          </a:p>
          <a:p>
            <a:pPr defTabSz="685800" eaLnBrk="0" fontAlgn="base" hangingPunct="0">
              <a:spcBef>
                <a:spcPct val="0"/>
              </a:spcBef>
              <a:spcAft>
                <a:spcPct val="0"/>
              </a:spcAft>
            </a:pPr>
            <a:endParaRPr lang="cs-CZ" altLang="cs-CZ" sz="600"/>
          </a:p>
          <a:p>
            <a:pPr defTabSz="685800" eaLnBrk="0" fontAlgn="base" hangingPunct="0">
              <a:spcBef>
                <a:spcPct val="0"/>
              </a:spcBef>
              <a:spcAft>
                <a:spcPct val="0"/>
              </a:spcAft>
            </a:pPr>
            <a:r>
              <a:rPr lang="cs-CZ" altLang="cs-CZ" sz="1200">
                <a:latin typeface="Arial" panose="020B0604020202020204" pitchFamily="34" charset="0"/>
                <a:ea typeface="Cambria" panose="02040503050406030204" pitchFamily="18" charset="0"/>
                <a:cs typeface="Times New Roman" panose="02020603050405020304" pitchFamily="18" charset="0"/>
              </a:rPr>
              <a:t>Tab.: Schematické znázornění teorie interpretačního prostoru, pole a jádra (srov. Petrů 1996: 16; 2000: 41).</a:t>
            </a:r>
            <a:endParaRPr lang="cs-CZ" altLang="cs-CZ" sz="1200" dirty="0">
              <a:latin typeface="Arial" panose="020B0604020202020204" pitchFamily="34" charset="0"/>
            </a:endParaRPr>
          </a:p>
        </p:txBody>
      </p:sp>
      <p:sp>
        <p:nvSpPr>
          <p:cNvPr id="2" name="Nadpis 1">
            <a:extLst>
              <a:ext uri="{FF2B5EF4-FFF2-40B4-BE49-F238E27FC236}">
                <a16:creationId xmlns:a16="http://schemas.microsoft.com/office/drawing/2014/main" id="{BD1CF13F-317C-4373-835D-560513081EBB}"/>
              </a:ext>
            </a:extLst>
          </p:cNvPr>
          <p:cNvSpPr>
            <a:spLocks noGrp="1"/>
          </p:cNvSpPr>
          <p:nvPr>
            <p:ph type="title"/>
          </p:nvPr>
        </p:nvSpPr>
        <p:spPr>
          <a:xfrm>
            <a:off x="7168661" y="1131094"/>
            <a:ext cx="2870688" cy="994172"/>
          </a:xfrm>
        </p:spPr>
        <p:txBody>
          <a:bodyPr>
            <a:normAutofit fontScale="90000"/>
          </a:bodyPr>
          <a:lstStyle/>
          <a:p>
            <a:r>
              <a:rPr lang="cs-CZ" b="1">
                <a:solidFill>
                  <a:srgbClr val="FF0000"/>
                </a:solidFill>
              </a:rPr>
              <a:t>Interpretace</a:t>
            </a:r>
            <a:endParaRPr lang="cs-CZ" b="1" dirty="0">
              <a:solidFill>
                <a:srgbClr val="FF0000"/>
              </a:solidFill>
            </a:endParaRPr>
          </a:p>
        </p:txBody>
      </p:sp>
    </p:spTree>
    <p:extLst>
      <p:ext uri="{BB962C8B-B14F-4D97-AF65-F5344CB8AC3E}">
        <p14:creationId xmlns:p14="http://schemas.microsoft.com/office/powerpoint/2010/main" val="148710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0446DAA-4D03-47B4-9ED3-1D08991F95A8}"/>
              </a:ext>
            </a:extLst>
          </p:cNvPr>
          <p:cNvSpPr>
            <a:spLocks noGrp="1"/>
          </p:cNvSpPr>
          <p:nvPr>
            <p:ph type="title"/>
          </p:nvPr>
        </p:nvSpPr>
        <p:spPr>
          <a:xfrm>
            <a:off x="686834" y="1153572"/>
            <a:ext cx="3200400" cy="4461163"/>
          </a:xfrm>
        </p:spPr>
        <p:txBody>
          <a:bodyPr>
            <a:normAutofit/>
          </a:bodyPr>
          <a:lstStyle/>
          <a:p>
            <a:r>
              <a:rPr lang="cs-CZ" sz="4100" b="1">
                <a:solidFill>
                  <a:srgbClr val="FFFFFF"/>
                </a:solidFill>
              </a:rPr>
              <a:t>Hermeneutika (nauka o interpretaci)</a:t>
            </a:r>
            <a:br>
              <a:rPr lang="cs-CZ" sz="4100">
                <a:solidFill>
                  <a:srgbClr val="FFFFFF"/>
                </a:solidFill>
              </a:rPr>
            </a:br>
            <a:endParaRPr lang="cs-CZ" sz="4100">
              <a:solidFill>
                <a:srgbClr val="FFFFFF"/>
              </a:solidFill>
            </a:endParaRPr>
          </a:p>
        </p:txBody>
      </p:sp>
      <p:sp>
        <p:nvSpPr>
          <p:cNvPr id="30" name="Arc 2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Zástupný symbol pro obsah 2">
            <a:extLst>
              <a:ext uri="{FF2B5EF4-FFF2-40B4-BE49-F238E27FC236}">
                <a16:creationId xmlns:a16="http://schemas.microsoft.com/office/drawing/2014/main" id="{54989818-4481-4D0C-86CC-3BFF7E0C829D}"/>
              </a:ext>
            </a:extLst>
          </p:cNvPr>
          <p:cNvSpPr>
            <a:spLocks noGrp="1"/>
          </p:cNvSpPr>
          <p:nvPr>
            <p:ph idx="1"/>
          </p:nvPr>
        </p:nvSpPr>
        <p:spPr>
          <a:xfrm>
            <a:off x="4447308" y="591344"/>
            <a:ext cx="6906491" cy="5585619"/>
          </a:xfrm>
        </p:spPr>
        <p:txBody>
          <a:bodyPr anchor="ctr">
            <a:normAutofit/>
          </a:bodyPr>
          <a:lstStyle/>
          <a:p>
            <a:r>
              <a:rPr lang="cs-CZ" sz="1800" b="1" dirty="0"/>
              <a:t>Starověk</a:t>
            </a:r>
            <a:r>
              <a:rPr lang="cs-CZ" sz="1800" dirty="0"/>
              <a:t> a </a:t>
            </a:r>
            <a:r>
              <a:rPr lang="cs-CZ" sz="1800" b="1" dirty="0"/>
              <a:t>středověk</a:t>
            </a:r>
            <a:r>
              <a:rPr lang="cs-CZ" sz="1800" dirty="0"/>
              <a:t>: nauka o 4 smyslech textů (doslovný, alegorický, mravní, anagogický)</a:t>
            </a:r>
          </a:p>
          <a:p>
            <a:endParaRPr lang="cs-CZ" sz="1800" dirty="0"/>
          </a:p>
          <a:p>
            <a:r>
              <a:rPr lang="cs-CZ" sz="1800" b="1" dirty="0"/>
              <a:t>Smysl</a:t>
            </a:r>
            <a:r>
              <a:rPr lang="cs-CZ" sz="1800" dirty="0"/>
              <a:t> (implicitní, explicitní)</a:t>
            </a:r>
          </a:p>
          <a:p>
            <a:r>
              <a:rPr lang="cs-CZ" sz="1800" dirty="0"/>
              <a:t>Hermeneutika náboženských textů</a:t>
            </a:r>
          </a:p>
          <a:p>
            <a:r>
              <a:rPr lang="cs-CZ" sz="1800" dirty="0"/>
              <a:t>Hermeneutika sekulárních (zvl. právních a literárních) textů</a:t>
            </a:r>
          </a:p>
          <a:p>
            <a:pPr marL="0" indent="0">
              <a:buNone/>
            </a:pPr>
            <a:endParaRPr lang="cs-CZ" sz="1800" dirty="0"/>
          </a:p>
          <a:p>
            <a:r>
              <a:rPr lang="cs-CZ" sz="1800" b="1" dirty="0"/>
              <a:t>Novověk</a:t>
            </a:r>
            <a:r>
              <a:rPr lang="cs-CZ" sz="1800" dirty="0"/>
              <a:t>: F. D. E. </a:t>
            </a:r>
            <a:r>
              <a:rPr lang="cs-CZ" sz="1800" dirty="0" err="1"/>
              <a:t>Schleiermacher</a:t>
            </a:r>
            <a:r>
              <a:rPr lang="cs-CZ" sz="1800" dirty="0"/>
              <a:t> (hermeneutický kruh; předporozumění)</a:t>
            </a:r>
          </a:p>
          <a:p>
            <a:pPr marL="61722" indent="0">
              <a:buNone/>
            </a:pPr>
            <a:endParaRPr lang="cs-CZ" sz="1800" dirty="0"/>
          </a:p>
          <a:p>
            <a:pPr marL="61722" indent="0">
              <a:buNone/>
            </a:pPr>
            <a:endParaRPr lang="cs-CZ" sz="1800" dirty="0"/>
          </a:p>
          <a:p>
            <a:r>
              <a:rPr lang="cs-CZ" sz="1800" dirty="0"/>
              <a:t>Filosofická východiska:  W. </a:t>
            </a:r>
            <a:r>
              <a:rPr lang="cs-CZ" sz="1800" dirty="0" err="1"/>
              <a:t>Dilthey</a:t>
            </a:r>
            <a:r>
              <a:rPr lang="cs-CZ" sz="1800" dirty="0"/>
              <a:t>, H.-G. </a:t>
            </a:r>
            <a:r>
              <a:rPr lang="cs-CZ" sz="1800" dirty="0" err="1"/>
              <a:t>Gadamer</a:t>
            </a:r>
            <a:r>
              <a:rPr lang="cs-CZ" sz="1800" dirty="0"/>
              <a:t> (</a:t>
            </a:r>
            <a:r>
              <a:rPr lang="cs-CZ" sz="1800" i="1" dirty="0"/>
              <a:t>Pravda a metoda</a:t>
            </a:r>
            <a:r>
              <a:rPr lang="cs-CZ" sz="1800" dirty="0"/>
              <a:t>, 1960), P. </a:t>
            </a:r>
            <a:r>
              <a:rPr lang="cs-CZ" sz="1800" dirty="0" err="1"/>
              <a:t>Ricoeur</a:t>
            </a:r>
            <a:endParaRPr lang="cs-CZ" sz="1800" dirty="0"/>
          </a:p>
          <a:p>
            <a:r>
              <a:rPr lang="cs-CZ" sz="1800" dirty="0"/>
              <a:t>V lit. vědě: Hans Robert </a:t>
            </a:r>
            <a:r>
              <a:rPr lang="cs-CZ" sz="1800" dirty="0" err="1"/>
              <a:t>Jauss</a:t>
            </a:r>
            <a:r>
              <a:rPr lang="cs-CZ" sz="1800" dirty="0"/>
              <a:t>, Wolfgang </a:t>
            </a:r>
            <a:r>
              <a:rPr lang="cs-CZ" sz="1800" dirty="0" err="1"/>
              <a:t>Iser</a:t>
            </a:r>
            <a:r>
              <a:rPr lang="cs-CZ" sz="1800" dirty="0"/>
              <a:t> = </a:t>
            </a:r>
            <a:r>
              <a:rPr lang="cs-CZ" sz="1800" b="1" dirty="0"/>
              <a:t>Recepční estetika </a:t>
            </a:r>
            <a:r>
              <a:rPr lang="cs-CZ" sz="1800" dirty="0"/>
              <a:t>(Kostnická škola recepční estetiky)</a:t>
            </a:r>
          </a:p>
          <a:p>
            <a:r>
              <a:rPr lang="cs-CZ" sz="1800" dirty="0"/>
              <a:t>U nás:  F.  Vodička, J. Pechar, A. Haman</a:t>
            </a:r>
          </a:p>
          <a:p>
            <a:endParaRPr lang="cs-CZ" sz="1800" dirty="0"/>
          </a:p>
          <a:p>
            <a:endParaRPr lang="cs-CZ" sz="1800" dirty="0"/>
          </a:p>
        </p:txBody>
      </p:sp>
    </p:spTree>
    <p:extLst>
      <p:ext uri="{BB962C8B-B14F-4D97-AF65-F5344CB8AC3E}">
        <p14:creationId xmlns:p14="http://schemas.microsoft.com/office/powerpoint/2010/main" val="419390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171074" y="1396686"/>
            <a:ext cx="3240506" cy="4064628"/>
          </a:xfrm>
        </p:spPr>
        <p:txBody>
          <a:bodyPr>
            <a:normAutofit/>
          </a:bodyPr>
          <a:lstStyle/>
          <a:p>
            <a:r>
              <a:rPr lang="cs-CZ">
                <a:solidFill>
                  <a:srgbClr val="FFFFFF"/>
                </a:solidFill>
              </a:rPr>
              <a:t>Struktura literárního díla</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Zástupný symbol pro obsah 2"/>
          <p:cNvSpPr>
            <a:spLocks noGrp="1"/>
          </p:cNvSpPr>
          <p:nvPr>
            <p:ph idx="1"/>
          </p:nvPr>
        </p:nvSpPr>
        <p:spPr>
          <a:xfrm>
            <a:off x="5370153" y="1526033"/>
            <a:ext cx="5536397" cy="3935281"/>
          </a:xfrm>
        </p:spPr>
        <p:txBody>
          <a:bodyPr>
            <a:normAutofit/>
          </a:bodyPr>
          <a:lstStyle/>
          <a:p>
            <a:r>
              <a:rPr lang="cs-CZ" sz="1800" dirty="0"/>
              <a:t>Literární dílo = celek = spojení obsahu a formy</a:t>
            </a:r>
          </a:p>
          <a:p>
            <a:r>
              <a:rPr lang="cs-CZ" sz="1800" dirty="0"/>
              <a:t>Základní </a:t>
            </a:r>
            <a:r>
              <a:rPr lang="cs-CZ" sz="1800" dirty="0">
                <a:solidFill>
                  <a:srgbClr val="FF0000"/>
                </a:solidFill>
              </a:rPr>
              <a:t>plány</a:t>
            </a:r>
            <a:r>
              <a:rPr lang="cs-CZ" sz="1800" dirty="0"/>
              <a:t> (tj. </a:t>
            </a:r>
            <a:r>
              <a:rPr lang="cs-CZ" sz="1800" dirty="0">
                <a:solidFill>
                  <a:srgbClr val="FF0000"/>
                </a:solidFill>
              </a:rPr>
              <a:t>vrstvy</a:t>
            </a:r>
            <a:r>
              <a:rPr lang="cs-CZ" sz="1800" dirty="0"/>
              <a:t>, </a:t>
            </a:r>
            <a:r>
              <a:rPr lang="cs-CZ" sz="1800" dirty="0">
                <a:solidFill>
                  <a:srgbClr val="FF0000"/>
                </a:solidFill>
              </a:rPr>
              <a:t>roviny</a:t>
            </a:r>
            <a:r>
              <a:rPr lang="cs-CZ" sz="1800" dirty="0"/>
              <a:t>) díla: </a:t>
            </a:r>
          </a:p>
          <a:p>
            <a:endParaRPr lang="cs-CZ" sz="1800" dirty="0"/>
          </a:p>
          <a:p>
            <a:pPr marL="457200" indent="-457200">
              <a:buAutoNum type="arabicPeriod"/>
            </a:pPr>
            <a:r>
              <a:rPr lang="cs-CZ" sz="1800" dirty="0"/>
              <a:t>PLÁN JAZYKOVÝ = jazyk (sdělovací, básnický, slovník, syntax, zvukové uspořádání)</a:t>
            </a:r>
          </a:p>
          <a:p>
            <a:pPr marL="457200" indent="-457200">
              <a:buAutoNum type="arabicPeriod" startAt="2"/>
            </a:pPr>
            <a:r>
              <a:rPr lang="cs-CZ" sz="1800" dirty="0"/>
              <a:t>PLÁN TEMATICKÝ = zobrazený svět (fikční svět), osoby, věci, lidé, myšlenky a jejich stavy, děj, prostředí.</a:t>
            </a:r>
          </a:p>
          <a:p>
            <a:pPr marL="457200" indent="-457200">
              <a:buAutoNum type="arabicPeriod" startAt="2"/>
            </a:pPr>
            <a:r>
              <a:rPr lang="cs-CZ" sz="1800" dirty="0"/>
              <a:t>PLÁN KOMPOZIČNÍ = uspořádání složek (jazyk + téma)</a:t>
            </a:r>
          </a:p>
          <a:p>
            <a:pPr marL="457200" indent="-457200">
              <a:buAutoNum type="arabicPeriod" startAt="2"/>
            </a:pPr>
            <a:r>
              <a:rPr lang="cs-CZ" sz="1800" dirty="0"/>
              <a:t>/PLÁN SÉMANTICKÝ/ = významová výstavba díla</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641</Words>
  <Application>Microsoft Office PowerPoint</Application>
  <PresentationFormat>Širokoúhlá obrazovka</PresentationFormat>
  <Paragraphs>79</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Calibri Light</vt:lpstr>
      <vt:lpstr>Times New Roman</vt:lpstr>
      <vt:lpstr>Motiv Office</vt:lpstr>
      <vt:lpstr>Úvod do studia literatury a literární vědy     doc. PhDr. Ondřej Sládek, Ph.D.</vt:lpstr>
      <vt:lpstr>Literární komunikace</vt:lpstr>
      <vt:lpstr>Prezentace aplikace PowerPoint</vt:lpstr>
      <vt:lpstr>Prezentace aplikace PowerPoint</vt:lpstr>
      <vt:lpstr>Interpretace</vt:lpstr>
      <vt:lpstr>Interpretace</vt:lpstr>
      <vt:lpstr>Hermeneutika (nauka o interpretaci) </vt:lpstr>
      <vt:lpstr>Struktura literárního díla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studia literatury a literární vědy podzim 2021 (doc. PhDr. Ondřej Sládek, Ph.D.)</dc:title>
  <dc:creator>Ondřej Sládek</dc:creator>
  <cp:lastModifiedBy>Ondřej Sládek</cp:lastModifiedBy>
  <cp:revision>6</cp:revision>
  <dcterms:created xsi:type="dcterms:W3CDTF">2021-10-15T11:36:27Z</dcterms:created>
  <dcterms:modified xsi:type="dcterms:W3CDTF">2022-09-25T14:14:54Z</dcterms:modified>
</cp:coreProperties>
</file>