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2" r:id="rId6"/>
    <p:sldId id="265" r:id="rId7"/>
    <p:sldId id="257" r:id="rId8"/>
    <p:sldId id="259" r:id="rId9"/>
    <p:sldId id="263" r:id="rId10"/>
    <p:sldId id="264" r:id="rId11"/>
    <p:sldId id="260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61" d="100"/>
          <a:sy n="61" d="100"/>
        </p:scale>
        <p:origin x="1392" y="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79100-E860-4377-B479-8C29CD89B06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3424F-99E4-44EA-9662-77D79D51E172}">
      <dgm:prSet/>
      <dgm:spPr/>
      <dgm:t>
        <a:bodyPr/>
        <a:lstStyle/>
        <a:p>
          <a:r>
            <a:rPr lang="cs-CZ"/>
            <a:t>Komunikace</a:t>
          </a:r>
          <a:endParaRPr lang="en-US"/>
        </a:p>
      </dgm:t>
    </dgm:pt>
    <dgm:pt modelId="{6AE6845B-D014-4FE7-ACE8-EBA21015CE68}" type="parTrans" cxnId="{D6622593-D382-42EA-967F-1AD5AEBEA4FA}">
      <dgm:prSet/>
      <dgm:spPr/>
      <dgm:t>
        <a:bodyPr/>
        <a:lstStyle/>
        <a:p>
          <a:endParaRPr lang="en-US"/>
        </a:p>
      </dgm:t>
    </dgm:pt>
    <dgm:pt modelId="{F4D8414B-4449-4FA0-A2ED-65AE7827ECA3}" type="sibTrans" cxnId="{D6622593-D382-42EA-967F-1AD5AEBEA4FA}">
      <dgm:prSet/>
      <dgm:spPr/>
      <dgm:t>
        <a:bodyPr/>
        <a:lstStyle/>
        <a:p>
          <a:endParaRPr lang="en-US"/>
        </a:p>
      </dgm:t>
    </dgm:pt>
    <dgm:pt modelId="{18D8195C-DE43-42EF-9507-5FD0D974A3CD}">
      <dgm:prSet/>
      <dgm:spPr/>
      <dgm:t>
        <a:bodyPr/>
        <a:lstStyle/>
        <a:p>
          <a:r>
            <a:rPr lang="cs-CZ"/>
            <a:t>Proudění informací z jednoho bodu (ze zdroje) k druhému bodu (k příjemci).</a:t>
          </a:r>
          <a:endParaRPr lang="en-US"/>
        </a:p>
      </dgm:t>
    </dgm:pt>
    <dgm:pt modelId="{E906F2A8-804F-4C64-A561-492AC8856B05}" type="parTrans" cxnId="{D8ECF699-B7F3-4BB6-80EB-A76FEC980564}">
      <dgm:prSet/>
      <dgm:spPr/>
      <dgm:t>
        <a:bodyPr/>
        <a:lstStyle/>
        <a:p>
          <a:endParaRPr lang="en-US"/>
        </a:p>
      </dgm:t>
    </dgm:pt>
    <dgm:pt modelId="{4702E18C-AB26-4437-80D8-FF9CC6CD01B5}" type="sibTrans" cxnId="{D8ECF699-B7F3-4BB6-80EB-A76FEC980564}">
      <dgm:prSet/>
      <dgm:spPr/>
      <dgm:t>
        <a:bodyPr/>
        <a:lstStyle/>
        <a:p>
          <a:endParaRPr lang="en-US"/>
        </a:p>
      </dgm:t>
    </dgm:pt>
    <dgm:pt modelId="{F9B26A9F-477E-478A-BDDA-0AEDE53A5E01}">
      <dgm:prSet/>
      <dgm:spPr/>
      <dgm:t>
        <a:bodyPr/>
        <a:lstStyle/>
        <a:p>
          <a:r>
            <a:rPr lang="cs-CZ"/>
            <a:t>Přenos nebo vytváření znalostí.</a:t>
          </a:r>
          <a:endParaRPr lang="en-US"/>
        </a:p>
      </dgm:t>
    </dgm:pt>
    <dgm:pt modelId="{9A8078A5-99C7-4372-B816-2C77CF77FC7A}" type="parTrans" cxnId="{487CAD11-6259-45AE-9E00-4BB878F768CA}">
      <dgm:prSet/>
      <dgm:spPr/>
      <dgm:t>
        <a:bodyPr/>
        <a:lstStyle/>
        <a:p>
          <a:endParaRPr lang="en-US"/>
        </a:p>
      </dgm:t>
    </dgm:pt>
    <dgm:pt modelId="{F27000B1-0C57-48F0-B6EE-1BFB4E0DB30E}" type="sibTrans" cxnId="{487CAD11-6259-45AE-9E00-4BB878F768CA}">
      <dgm:prSet/>
      <dgm:spPr/>
      <dgm:t>
        <a:bodyPr/>
        <a:lstStyle/>
        <a:p>
          <a:endParaRPr lang="en-US"/>
        </a:p>
      </dgm:t>
    </dgm:pt>
    <dgm:pt modelId="{6C62D3FC-D738-44BF-BFA2-8D28D293769C}">
      <dgm:prSet/>
      <dgm:spPr/>
      <dgm:t>
        <a:bodyPr/>
        <a:lstStyle/>
        <a:p>
          <a:r>
            <a:rPr lang="cs-CZ" i="1"/>
            <a:t>communicatio x communicare</a:t>
          </a:r>
          <a:endParaRPr lang="en-US"/>
        </a:p>
      </dgm:t>
    </dgm:pt>
    <dgm:pt modelId="{939E3B2F-8772-4D03-BFEE-6ABB867D154B}" type="parTrans" cxnId="{B35DB735-0929-47F7-A661-AE35A6E78A67}">
      <dgm:prSet/>
      <dgm:spPr/>
      <dgm:t>
        <a:bodyPr/>
        <a:lstStyle/>
        <a:p>
          <a:endParaRPr lang="en-US"/>
        </a:p>
      </dgm:t>
    </dgm:pt>
    <dgm:pt modelId="{D34317A8-5663-4399-B26C-B2795F843EA3}" type="sibTrans" cxnId="{B35DB735-0929-47F7-A661-AE35A6E78A67}">
      <dgm:prSet/>
      <dgm:spPr/>
      <dgm:t>
        <a:bodyPr/>
        <a:lstStyle/>
        <a:p>
          <a:endParaRPr lang="en-US"/>
        </a:p>
      </dgm:t>
    </dgm:pt>
    <dgm:pt modelId="{A8F38FE2-4F23-42D6-82AD-F9787E40388D}">
      <dgm:prSet/>
      <dgm:spPr/>
      <dgm:t>
        <a:bodyPr/>
        <a:lstStyle/>
        <a:p>
          <a:r>
            <a:rPr lang="cs-CZ"/>
            <a:t>verbální – neverbální</a:t>
          </a:r>
          <a:endParaRPr lang="en-US"/>
        </a:p>
      </dgm:t>
    </dgm:pt>
    <dgm:pt modelId="{09B745F8-8C24-4B87-8376-C22CFD9AAE24}" type="parTrans" cxnId="{FDB949FE-194D-4D1E-9FB0-079DB38A4A7A}">
      <dgm:prSet/>
      <dgm:spPr/>
      <dgm:t>
        <a:bodyPr/>
        <a:lstStyle/>
        <a:p>
          <a:endParaRPr lang="en-US"/>
        </a:p>
      </dgm:t>
    </dgm:pt>
    <dgm:pt modelId="{B7437CB6-47C9-4DD5-8D97-00EA38A0BA3D}" type="sibTrans" cxnId="{FDB949FE-194D-4D1E-9FB0-079DB38A4A7A}">
      <dgm:prSet/>
      <dgm:spPr/>
      <dgm:t>
        <a:bodyPr/>
        <a:lstStyle/>
        <a:p>
          <a:endParaRPr lang="en-US"/>
        </a:p>
      </dgm:t>
    </dgm:pt>
    <dgm:pt modelId="{50C4E611-B698-4920-89F5-3D87351A72E3}">
      <dgm:prSet/>
      <dgm:spPr/>
      <dgm:t>
        <a:bodyPr/>
        <a:lstStyle/>
        <a:p>
          <a:r>
            <a:rPr lang="cs-CZ"/>
            <a:t>Řeč</a:t>
          </a:r>
          <a:endParaRPr lang="en-US"/>
        </a:p>
      </dgm:t>
    </dgm:pt>
    <dgm:pt modelId="{3964F998-5C12-4832-ADBA-8CF787717597}" type="parTrans" cxnId="{DFB94E53-9429-4C30-8C79-FCE443BA063A}">
      <dgm:prSet/>
      <dgm:spPr/>
      <dgm:t>
        <a:bodyPr/>
        <a:lstStyle/>
        <a:p>
          <a:endParaRPr lang="en-US"/>
        </a:p>
      </dgm:t>
    </dgm:pt>
    <dgm:pt modelId="{AC30F542-ED0F-4BB7-BDE5-0A75E8CB3E43}" type="sibTrans" cxnId="{DFB94E53-9429-4C30-8C79-FCE443BA063A}">
      <dgm:prSet/>
      <dgm:spPr/>
      <dgm:t>
        <a:bodyPr/>
        <a:lstStyle/>
        <a:p>
          <a:endParaRPr lang="en-US"/>
        </a:p>
      </dgm:t>
    </dgm:pt>
    <dgm:pt modelId="{F5D4AB05-C4EC-48C5-8D3E-710D08AF1558}">
      <dgm:prSet/>
      <dgm:spPr/>
      <dgm:t>
        <a:bodyPr/>
        <a:lstStyle/>
        <a:p>
          <a:r>
            <a:rPr lang="cs-CZ"/>
            <a:t>Biologická vlastnost člověka, systém, kterým lze přenášet informace pomocí jazyka.</a:t>
          </a:r>
          <a:endParaRPr lang="en-US"/>
        </a:p>
      </dgm:t>
    </dgm:pt>
    <dgm:pt modelId="{162A9C8D-B61D-4B26-951D-566D73BD1D02}" type="parTrans" cxnId="{B5B69AF1-82E6-470A-A07F-2C4E5D0FC048}">
      <dgm:prSet/>
      <dgm:spPr/>
      <dgm:t>
        <a:bodyPr/>
        <a:lstStyle/>
        <a:p>
          <a:endParaRPr lang="en-US"/>
        </a:p>
      </dgm:t>
    </dgm:pt>
    <dgm:pt modelId="{8695D73D-435C-4F8A-8C5B-C3CC4CCDFE7C}" type="sibTrans" cxnId="{B5B69AF1-82E6-470A-A07F-2C4E5D0FC048}">
      <dgm:prSet/>
      <dgm:spPr/>
      <dgm:t>
        <a:bodyPr/>
        <a:lstStyle/>
        <a:p>
          <a:endParaRPr lang="en-US"/>
        </a:p>
      </dgm:t>
    </dgm:pt>
    <dgm:pt modelId="{BDCF2D26-0BDE-4D24-A5FC-F26BB197C810}">
      <dgm:prSet/>
      <dgm:spPr/>
      <dgm:t>
        <a:bodyPr/>
        <a:lstStyle/>
        <a:p>
          <a:r>
            <a:rPr lang="cs-CZ"/>
            <a:t>Jazyk</a:t>
          </a:r>
          <a:endParaRPr lang="en-US"/>
        </a:p>
      </dgm:t>
    </dgm:pt>
    <dgm:pt modelId="{0283713E-6398-4F72-B88A-3BEAC4FFC81E}" type="parTrans" cxnId="{860F9B3B-644B-4A5E-A6D3-02E655CA3CF7}">
      <dgm:prSet/>
      <dgm:spPr/>
      <dgm:t>
        <a:bodyPr/>
        <a:lstStyle/>
        <a:p>
          <a:endParaRPr lang="en-US"/>
        </a:p>
      </dgm:t>
    </dgm:pt>
    <dgm:pt modelId="{64836553-8604-4AE4-B90B-92065B182B73}" type="sibTrans" cxnId="{860F9B3B-644B-4A5E-A6D3-02E655CA3CF7}">
      <dgm:prSet/>
      <dgm:spPr/>
      <dgm:t>
        <a:bodyPr/>
        <a:lstStyle/>
        <a:p>
          <a:endParaRPr lang="en-US"/>
        </a:p>
      </dgm:t>
    </dgm:pt>
    <dgm:pt modelId="{BCE12362-5D6A-49F6-90F6-47B9047A351A}">
      <dgm:prSet/>
      <dgm:spPr/>
      <dgm:t>
        <a:bodyPr/>
        <a:lstStyle/>
        <a:p>
          <a:r>
            <a:rPr lang="cs-CZ"/>
            <a:t>Prvotní prostředek komunikace myšlenek.</a:t>
          </a:r>
          <a:endParaRPr lang="en-US"/>
        </a:p>
      </dgm:t>
    </dgm:pt>
    <dgm:pt modelId="{64EC75AB-6CF8-4625-95B5-D21F0F8EEC52}" type="parTrans" cxnId="{4546E5BD-892B-4E30-9434-93F768E80CAE}">
      <dgm:prSet/>
      <dgm:spPr/>
      <dgm:t>
        <a:bodyPr/>
        <a:lstStyle/>
        <a:p>
          <a:endParaRPr lang="en-US"/>
        </a:p>
      </dgm:t>
    </dgm:pt>
    <dgm:pt modelId="{2EE99BA7-52A5-4B9A-931B-449490B598DC}" type="sibTrans" cxnId="{4546E5BD-892B-4E30-9434-93F768E80CAE}">
      <dgm:prSet/>
      <dgm:spPr/>
      <dgm:t>
        <a:bodyPr/>
        <a:lstStyle/>
        <a:p>
          <a:endParaRPr lang="en-US"/>
        </a:p>
      </dgm:t>
    </dgm:pt>
    <dgm:pt modelId="{FFC4F956-F6EB-411F-8FA7-A0DC204A2AB6}">
      <dgm:prSet/>
      <dgm:spPr/>
      <dgm:t>
        <a:bodyPr/>
        <a:lstStyle/>
        <a:p>
          <a:r>
            <a:rPr lang="cs-CZ" dirty="0"/>
            <a:t>Specifická vlastnost určité skupiny lidí sdělovat prostřednictvím zvukového, písemného nebo jiného kódu smysluplné informace. </a:t>
          </a:r>
          <a:endParaRPr lang="en-US" dirty="0"/>
        </a:p>
      </dgm:t>
    </dgm:pt>
    <dgm:pt modelId="{14763460-7747-4C5B-BA12-82128323B028}" type="parTrans" cxnId="{7666E361-402F-4DF9-9F3A-7B9B30758C95}">
      <dgm:prSet/>
      <dgm:spPr/>
      <dgm:t>
        <a:bodyPr/>
        <a:lstStyle/>
        <a:p>
          <a:endParaRPr lang="en-US"/>
        </a:p>
      </dgm:t>
    </dgm:pt>
    <dgm:pt modelId="{214BCEEF-BE1F-4721-8843-81D1C6A17793}" type="sibTrans" cxnId="{7666E361-402F-4DF9-9F3A-7B9B30758C95}">
      <dgm:prSet/>
      <dgm:spPr/>
      <dgm:t>
        <a:bodyPr/>
        <a:lstStyle/>
        <a:p>
          <a:endParaRPr lang="en-US"/>
        </a:p>
      </dgm:t>
    </dgm:pt>
    <dgm:pt modelId="{FBCBE1E9-D7FF-49F1-B21A-9728C13D4175}" type="pres">
      <dgm:prSet presAssocID="{7F279100-E860-4377-B479-8C29CD89B066}" presName="linear" presStyleCnt="0">
        <dgm:presLayoutVars>
          <dgm:dir/>
          <dgm:animLvl val="lvl"/>
          <dgm:resizeHandles val="exact"/>
        </dgm:presLayoutVars>
      </dgm:prSet>
      <dgm:spPr/>
    </dgm:pt>
    <dgm:pt modelId="{4201854B-32FB-430D-97C2-29250BC3C153}" type="pres">
      <dgm:prSet presAssocID="{5B93424F-99E4-44EA-9662-77D79D51E172}" presName="parentLin" presStyleCnt="0"/>
      <dgm:spPr/>
    </dgm:pt>
    <dgm:pt modelId="{C5804194-66C7-415F-813C-65E57BC3A143}" type="pres">
      <dgm:prSet presAssocID="{5B93424F-99E4-44EA-9662-77D79D51E172}" presName="parentLeftMargin" presStyleLbl="node1" presStyleIdx="0" presStyleCnt="3"/>
      <dgm:spPr/>
    </dgm:pt>
    <dgm:pt modelId="{0825531C-B68B-4B3C-81D4-980D876C6CC2}" type="pres">
      <dgm:prSet presAssocID="{5B93424F-99E4-44EA-9662-77D79D51E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D1C1D0-0D98-4A4B-BDE8-5FEE81B0C788}" type="pres">
      <dgm:prSet presAssocID="{5B93424F-99E4-44EA-9662-77D79D51E172}" presName="negativeSpace" presStyleCnt="0"/>
      <dgm:spPr/>
    </dgm:pt>
    <dgm:pt modelId="{2DE437E3-0F2E-41DE-B630-FCDDC923871F}" type="pres">
      <dgm:prSet presAssocID="{5B93424F-99E4-44EA-9662-77D79D51E172}" presName="childText" presStyleLbl="conFgAcc1" presStyleIdx="0" presStyleCnt="3">
        <dgm:presLayoutVars>
          <dgm:bulletEnabled val="1"/>
        </dgm:presLayoutVars>
      </dgm:prSet>
      <dgm:spPr/>
    </dgm:pt>
    <dgm:pt modelId="{2342A920-C4F4-4D09-A8CA-7EBC86C2F8B3}" type="pres">
      <dgm:prSet presAssocID="{F4D8414B-4449-4FA0-A2ED-65AE7827ECA3}" presName="spaceBetweenRectangles" presStyleCnt="0"/>
      <dgm:spPr/>
    </dgm:pt>
    <dgm:pt modelId="{CB32DBDA-4DD9-4D60-9CF2-B01CD8DBC103}" type="pres">
      <dgm:prSet presAssocID="{50C4E611-B698-4920-89F5-3D87351A72E3}" presName="parentLin" presStyleCnt="0"/>
      <dgm:spPr/>
    </dgm:pt>
    <dgm:pt modelId="{79288887-EB7E-404B-9613-6532ED836F88}" type="pres">
      <dgm:prSet presAssocID="{50C4E611-B698-4920-89F5-3D87351A72E3}" presName="parentLeftMargin" presStyleLbl="node1" presStyleIdx="0" presStyleCnt="3"/>
      <dgm:spPr/>
    </dgm:pt>
    <dgm:pt modelId="{3E571989-132F-4E01-AE50-9EE0B242F31B}" type="pres">
      <dgm:prSet presAssocID="{50C4E611-B698-4920-89F5-3D87351A72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06D1F7-605F-4F8D-AFD4-4D1203D874AA}" type="pres">
      <dgm:prSet presAssocID="{50C4E611-B698-4920-89F5-3D87351A72E3}" presName="negativeSpace" presStyleCnt="0"/>
      <dgm:spPr/>
    </dgm:pt>
    <dgm:pt modelId="{D8D7EDC4-1FCC-4F98-AA1A-74DFF81FB6AB}" type="pres">
      <dgm:prSet presAssocID="{50C4E611-B698-4920-89F5-3D87351A72E3}" presName="childText" presStyleLbl="conFgAcc1" presStyleIdx="1" presStyleCnt="3">
        <dgm:presLayoutVars>
          <dgm:bulletEnabled val="1"/>
        </dgm:presLayoutVars>
      </dgm:prSet>
      <dgm:spPr/>
    </dgm:pt>
    <dgm:pt modelId="{75BEF140-C982-4433-8239-67B5806816F3}" type="pres">
      <dgm:prSet presAssocID="{AC30F542-ED0F-4BB7-BDE5-0A75E8CB3E43}" presName="spaceBetweenRectangles" presStyleCnt="0"/>
      <dgm:spPr/>
    </dgm:pt>
    <dgm:pt modelId="{FC3DDEFE-3C5C-4132-A093-6D14F8568993}" type="pres">
      <dgm:prSet presAssocID="{BDCF2D26-0BDE-4D24-A5FC-F26BB197C810}" presName="parentLin" presStyleCnt="0"/>
      <dgm:spPr/>
    </dgm:pt>
    <dgm:pt modelId="{C113F967-EDD7-4C20-986E-184DEDCB29A8}" type="pres">
      <dgm:prSet presAssocID="{BDCF2D26-0BDE-4D24-A5FC-F26BB197C810}" presName="parentLeftMargin" presStyleLbl="node1" presStyleIdx="1" presStyleCnt="3"/>
      <dgm:spPr/>
    </dgm:pt>
    <dgm:pt modelId="{7856A3F7-630A-4CA5-8D29-3ED05A46AE9E}" type="pres">
      <dgm:prSet presAssocID="{BDCF2D26-0BDE-4D24-A5FC-F26BB197C8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8997DA6-674E-4CB6-A369-078EEFCFA5C0}" type="pres">
      <dgm:prSet presAssocID="{BDCF2D26-0BDE-4D24-A5FC-F26BB197C810}" presName="negativeSpace" presStyleCnt="0"/>
      <dgm:spPr/>
    </dgm:pt>
    <dgm:pt modelId="{5805EE91-6EB1-45D1-8BE4-1E23ECF47016}" type="pres">
      <dgm:prSet presAssocID="{BDCF2D26-0BDE-4D24-A5FC-F26BB197C8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7CAD11-6259-45AE-9E00-4BB878F768CA}" srcId="{5B93424F-99E4-44EA-9662-77D79D51E172}" destId="{F9B26A9F-477E-478A-BDDA-0AEDE53A5E01}" srcOrd="1" destOrd="0" parTransId="{9A8078A5-99C7-4372-B816-2C77CF77FC7A}" sibTransId="{F27000B1-0C57-48F0-B6EE-1BFB4E0DB30E}"/>
    <dgm:cxn modelId="{73672328-AA54-40E8-858B-945D30F56ED9}" type="presOf" srcId="{BCE12362-5D6A-49F6-90F6-47B9047A351A}" destId="{5805EE91-6EB1-45D1-8BE4-1E23ECF47016}" srcOrd="0" destOrd="0" presId="urn:microsoft.com/office/officeart/2005/8/layout/list1"/>
    <dgm:cxn modelId="{C9B1692D-ACE7-4756-AE39-60E5F14E73D1}" type="presOf" srcId="{50C4E611-B698-4920-89F5-3D87351A72E3}" destId="{3E571989-132F-4E01-AE50-9EE0B242F31B}" srcOrd="1" destOrd="0" presId="urn:microsoft.com/office/officeart/2005/8/layout/list1"/>
    <dgm:cxn modelId="{662E7731-7663-426A-96C9-FE1B1C28E1D5}" type="presOf" srcId="{BDCF2D26-0BDE-4D24-A5FC-F26BB197C810}" destId="{7856A3F7-630A-4CA5-8D29-3ED05A46AE9E}" srcOrd="1" destOrd="0" presId="urn:microsoft.com/office/officeart/2005/8/layout/list1"/>
    <dgm:cxn modelId="{B35DB735-0929-47F7-A661-AE35A6E78A67}" srcId="{5B93424F-99E4-44EA-9662-77D79D51E172}" destId="{6C62D3FC-D738-44BF-BFA2-8D28D293769C}" srcOrd="2" destOrd="0" parTransId="{939E3B2F-8772-4D03-BFEE-6ABB867D154B}" sibTransId="{D34317A8-5663-4399-B26C-B2795F843EA3}"/>
    <dgm:cxn modelId="{860F9B3B-644B-4A5E-A6D3-02E655CA3CF7}" srcId="{7F279100-E860-4377-B479-8C29CD89B066}" destId="{BDCF2D26-0BDE-4D24-A5FC-F26BB197C810}" srcOrd="2" destOrd="0" parTransId="{0283713E-6398-4F72-B88A-3BEAC4FFC81E}" sibTransId="{64836553-8604-4AE4-B90B-92065B182B73}"/>
    <dgm:cxn modelId="{A6F59041-B27F-4AFF-BDBB-1151E25465FE}" type="presOf" srcId="{7F279100-E860-4377-B479-8C29CD89B066}" destId="{FBCBE1E9-D7FF-49F1-B21A-9728C13D4175}" srcOrd="0" destOrd="0" presId="urn:microsoft.com/office/officeart/2005/8/layout/list1"/>
    <dgm:cxn modelId="{7666E361-402F-4DF9-9F3A-7B9B30758C95}" srcId="{BDCF2D26-0BDE-4D24-A5FC-F26BB197C810}" destId="{FFC4F956-F6EB-411F-8FA7-A0DC204A2AB6}" srcOrd="1" destOrd="0" parTransId="{14763460-7747-4C5B-BA12-82128323B028}" sibTransId="{214BCEEF-BE1F-4721-8843-81D1C6A17793}"/>
    <dgm:cxn modelId="{C5222570-C0F0-436A-ACAE-70E68C5C88FD}" type="presOf" srcId="{6C62D3FC-D738-44BF-BFA2-8D28D293769C}" destId="{2DE437E3-0F2E-41DE-B630-FCDDC923871F}" srcOrd="0" destOrd="2" presId="urn:microsoft.com/office/officeart/2005/8/layout/list1"/>
    <dgm:cxn modelId="{DFB94E53-9429-4C30-8C79-FCE443BA063A}" srcId="{7F279100-E860-4377-B479-8C29CD89B066}" destId="{50C4E611-B698-4920-89F5-3D87351A72E3}" srcOrd="1" destOrd="0" parTransId="{3964F998-5C12-4832-ADBA-8CF787717597}" sibTransId="{AC30F542-ED0F-4BB7-BDE5-0A75E8CB3E43}"/>
    <dgm:cxn modelId="{E4AB9E77-E504-4377-A389-A0E2F93D4A99}" type="presOf" srcId="{50C4E611-B698-4920-89F5-3D87351A72E3}" destId="{79288887-EB7E-404B-9613-6532ED836F88}" srcOrd="0" destOrd="0" presId="urn:microsoft.com/office/officeart/2005/8/layout/list1"/>
    <dgm:cxn modelId="{D6622593-D382-42EA-967F-1AD5AEBEA4FA}" srcId="{7F279100-E860-4377-B479-8C29CD89B066}" destId="{5B93424F-99E4-44EA-9662-77D79D51E172}" srcOrd="0" destOrd="0" parTransId="{6AE6845B-D014-4FE7-ACE8-EBA21015CE68}" sibTransId="{F4D8414B-4449-4FA0-A2ED-65AE7827ECA3}"/>
    <dgm:cxn modelId="{D8ECF699-B7F3-4BB6-80EB-A76FEC980564}" srcId="{5B93424F-99E4-44EA-9662-77D79D51E172}" destId="{18D8195C-DE43-42EF-9507-5FD0D974A3CD}" srcOrd="0" destOrd="0" parTransId="{E906F2A8-804F-4C64-A561-492AC8856B05}" sibTransId="{4702E18C-AB26-4437-80D8-FF9CC6CD01B5}"/>
    <dgm:cxn modelId="{52DFDE9B-DFFA-40FE-9A56-BE460C6A136E}" type="presOf" srcId="{5B93424F-99E4-44EA-9662-77D79D51E172}" destId="{C5804194-66C7-415F-813C-65E57BC3A143}" srcOrd="0" destOrd="0" presId="urn:microsoft.com/office/officeart/2005/8/layout/list1"/>
    <dgm:cxn modelId="{23F4DBB1-462A-46BE-A8AF-73BD964BB608}" type="presOf" srcId="{F9B26A9F-477E-478A-BDDA-0AEDE53A5E01}" destId="{2DE437E3-0F2E-41DE-B630-FCDDC923871F}" srcOrd="0" destOrd="1" presId="urn:microsoft.com/office/officeart/2005/8/layout/list1"/>
    <dgm:cxn modelId="{4546E5BD-892B-4E30-9434-93F768E80CAE}" srcId="{BDCF2D26-0BDE-4D24-A5FC-F26BB197C810}" destId="{BCE12362-5D6A-49F6-90F6-47B9047A351A}" srcOrd="0" destOrd="0" parTransId="{64EC75AB-6CF8-4625-95B5-D21F0F8EEC52}" sibTransId="{2EE99BA7-52A5-4B9A-931B-449490B598DC}"/>
    <dgm:cxn modelId="{13259CC5-98A5-4FE0-8889-AE145D3BB446}" type="presOf" srcId="{18D8195C-DE43-42EF-9507-5FD0D974A3CD}" destId="{2DE437E3-0F2E-41DE-B630-FCDDC923871F}" srcOrd="0" destOrd="0" presId="urn:microsoft.com/office/officeart/2005/8/layout/list1"/>
    <dgm:cxn modelId="{C70AEBC7-89EF-4325-9FBA-B666EAF2F136}" type="presOf" srcId="{FFC4F956-F6EB-411F-8FA7-A0DC204A2AB6}" destId="{5805EE91-6EB1-45D1-8BE4-1E23ECF47016}" srcOrd="0" destOrd="1" presId="urn:microsoft.com/office/officeart/2005/8/layout/list1"/>
    <dgm:cxn modelId="{29E24ACC-4F11-4FCF-B6EB-60FB19E25C26}" type="presOf" srcId="{5B93424F-99E4-44EA-9662-77D79D51E172}" destId="{0825531C-B68B-4B3C-81D4-980D876C6CC2}" srcOrd="1" destOrd="0" presId="urn:microsoft.com/office/officeart/2005/8/layout/list1"/>
    <dgm:cxn modelId="{CD29AAD7-308A-4885-A1FD-0C21367AC1C4}" type="presOf" srcId="{BDCF2D26-0BDE-4D24-A5FC-F26BB197C810}" destId="{C113F967-EDD7-4C20-986E-184DEDCB29A8}" srcOrd="0" destOrd="0" presId="urn:microsoft.com/office/officeart/2005/8/layout/list1"/>
    <dgm:cxn modelId="{5AF7FAE1-FB43-4EB1-9E21-95AE2C0A5174}" type="presOf" srcId="{F5D4AB05-C4EC-48C5-8D3E-710D08AF1558}" destId="{D8D7EDC4-1FCC-4F98-AA1A-74DFF81FB6AB}" srcOrd="0" destOrd="0" presId="urn:microsoft.com/office/officeart/2005/8/layout/list1"/>
    <dgm:cxn modelId="{B5B69AF1-82E6-470A-A07F-2C4E5D0FC048}" srcId="{50C4E611-B698-4920-89F5-3D87351A72E3}" destId="{F5D4AB05-C4EC-48C5-8D3E-710D08AF1558}" srcOrd="0" destOrd="0" parTransId="{162A9C8D-B61D-4B26-951D-566D73BD1D02}" sibTransId="{8695D73D-435C-4F8A-8C5B-C3CC4CCDFE7C}"/>
    <dgm:cxn modelId="{438763FB-804B-4F40-AE1F-13380AC4D077}" type="presOf" srcId="{A8F38FE2-4F23-42D6-82AD-F9787E40388D}" destId="{2DE437E3-0F2E-41DE-B630-FCDDC923871F}" srcOrd="0" destOrd="3" presId="urn:microsoft.com/office/officeart/2005/8/layout/list1"/>
    <dgm:cxn modelId="{FDB949FE-194D-4D1E-9FB0-079DB38A4A7A}" srcId="{5B93424F-99E4-44EA-9662-77D79D51E172}" destId="{A8F38FE2-4F23-42D6-82AD-F9787E40388D}" srcOrd="3" destOrd="0" parTransId="{09B745F8-8C24-4B87-8376-C22CFD9AAE24}" sibTransId="{B7437CB6-47C9-4DD5-8D97-00EA38A0BA3D}"/>
    <dgm:cxn modelId="{718F5B63-729E-4F86-BECA-808D08C03200}" type="presParOf" srcId="{FBCBE1E9-D7FF-49F1-B21A-9728C13D4175}" destId="{4201854B-32FB-430D-97C2-29250BC3C153}" srcOrd="0" destOrd="0" presId="urn:microsoft.com/office/officeart/2005/8/layout/list1"/>
    <dgm:cxn modelId="{DA3C5145-DBC7-4E32-95BD-5C4C4FB866CF}" type="presParOf" srcId="{4201854B-32FB-430D-97C2-29250BC3C153}" destId="{C5804194-66C7-415F-813C-65E57BC3A143}" srcOrd="0" destOrd="0" presId="urn:microsoft.com/office/officeart/2005/8/layout/list1"/>
    <dgm:cxn modelId="{A85B53CB-3ABC-46EF-AE1C-382D47CB2B73}" type="presParOf" srcId="{4201854B-32FB-430D-97C2-29250BC3C153}" destId="{0825531C-B68B-4B3C-81D4-980D876C6CC2}" srcOrd="1" destOrd="0" presId="urn:microsoft.com/office/officeart/2005/8/layout/list1"/>
    <dgm:cxn modelId="{793AB5E4-1F11-4020-BD9B-419D0E99337F}" type="presParOf" srcId="{FBCBE1E9-D7FF-49F1-B21A-9728C13D4175}" destId="{05D1C1D0-0D98-4A4B-BDE8-5FEE81B0C788}" srcOrd="1" destOrd="0" presId="urn:microsoft.com/office/officeart/2005/8/layout/list1"/>
    <dgm:cxn modelId="{2D3FA8F9-43AF-44FF-ACE1-72C1F986D14B}" type="presParOf" srcId="{FBCBE1E9-D7FF-49F1-B21A-9728C13D4175}" destId="{2DE437E3-0F2E-41DE-B630-FCDDC923871F}" srcOrd="2" destOrd="0" presId="urn:microsoft.com/office/officeart/2005/8/layout/list1"/>
    <dgm:cxn modelId="{A603730B-9E08-40DA-B644-D00F9E728FF9}" type="presParOf" srcId="{FBCBE1E9-D7FF-49F1-B21A-9728C13D4175}" destId="{2342A920-C4F4-4D09-A8CA-7EBC86C2F8B3}" srcOrd="3" destOrd="0" presId="urn:microsoft.com/office/officeart/2005/8/layout/list1"/>
    <dgm:cxn modelId="{544D68C6-D5D6-4A46-B544-8376C9C28B44}" type="presParOf" srcId="{FBCBE1E9-D7FF-49F1-B21A-9728C13D4175}" destId="{CB32DBDA-4DD9-4D60-9CF2-B01CD8DBC103}" srcOrd="4" destOrd="0" presId="urn:microsoft.com/office/officeart/2005/8/layout/list1"/>
    <dgm:cxn modelId="{970295BE-FD1B-4B41-A404-3AA76F9A7518}" type="presParOf" srcId="{CB32DBDA-4DD9-4D60-9CF2-B01CD8DBC103}" destId="{79288887-EB7E-404B-9613-6532ED836F88}" srcOrd="0" destOrd="0" presId="urn:microsoft.com/office/officeart/2005/8/layout/list1"/>
    <dgm:cxn modelId="{F4BD1D4D-24F4-4764-AD3A-6460224DA598}" type="presParOf" srcId="{CB32DBDA-4DD9-4D60-9CF2-B01CD8DBC103}" destId="{3E571989-132F-4E01-AE50-9EE0B242F31B}" srcOrd="1" destOrd="0" presId="urn:microsoft.com/office/officeart/2005/8/layout/list1"/>
    <dgm:cxn modelId="{C2F5509E-701A-4046-9776-5F2A0E751D01}" type="presParOf" srcId="{FBCBE1E9-D7FF-49F1-B21A-9728C13D4175}" destId="{7406D1F7-605F-4F8D-AFD4-4D1203D874AA}" srcOrd="5" destOrd="0" presId="urn:microsoft.com/office/officeart/2005/8/layout/list1"/>
    <dgm:cxn modelId="{5BBCCB43-7CF6-4BBA-A31B-40258EA11228}" type="presParOf" srcId="{FBCBE1E9-D7FF-49F1-B21A-9728C13D4175}" destId="{D8D7EDC4-1FCC-4F98-AA1A-74DFF81FB6AB}" srcOrd="6" destOrd="0" presId="urn:microsoft.com/office/officeart/2005/8/layout/list1"/>
    <dgm:cxn modelId="{47682CD6-7F75-46F7-837E-8F46FD0ABDD1}" type="presParOf" srcId="{FBCBE1E9-D7FF-49F1-B21A-9728C13D4175}" destId="{75BEF140-C982-4433-8239-67B5806816F3}" srcOrd="7" destOrd="0" presId="urn:microsoft.com/office/officeart/2005/8/layout/list1"/>
    <dgm:cxn modelId="{24727004-EFF6-418E-90AC-9879A05690BD}" type="presParOf" srcId="{FBCBE1E9-D7FF-49F1-B21A-9728C13D4175}" destId="{FC3DDEFE-3C5C-4132-A093-6D14F8568993}" srcOrd="8" destOrd="0" presId="urn:microsoft.com/office/officeart/2005/8/layout/list1"/>
    <dgm:cxn modelId="{1EF56546-51F6-4F2D-BDE7-9BD1D35FBE00}" type="presParOf" srcId="{FC3DDEFE-3C5C-4132-A093-6D14F8568993}" destId="{C113F967-EDD7-4C20-986E-184DEDCB29A8}" srcOrd="0" destOrd="0" presId="urn:microsoft.com/office/officeart/2005/8/layout/list1"/>
    <dgm:cxn modelId="{136FD7B4-D58A-4366-87BC-4672C4F6224E}" type="presParOf" srcId="{FC3DDEFE-3C5C-4132-A093-6D14F8568993}" destId="{7856A3F7-630A-4CA5-8D29-3ED05A46AE9E}" srcOrd="1" destOrd="0" presId="urn:microsoft.com/office/officeart/2005/8/layout/list1"/>
    <dgm:cxn modelId="{BCA0D309-2CCD-4F9F-A546-4CBAB0A2DC9C}" type="presParOf" srcId="{FBCBE1E9-D7FF-49F1-B21A-9728C13D4175}" destId="{B8997DA6-674E-4CB6-A369-078EEFCFA5C0}" srcOrd="9" destOrd="0" presId="urn:microsoft.com/office/officeart/2005/8/layout/list1"/>
    <dgm:cxn modelId="{EAA2FF8E-AB6D-4AD1-B26B-EAC9BB316240}" type="presParOf" srcId="{FBCBE1E9-D7FF-49F1-B21A-9728C13D4175}" destId="{5805EE91-6EB1-45D1-8BE4-1E23ECF470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437E3-0F2E-41DE-B630-FCDDC923871F}">
      <dsp:nvSpPr>
        <dsp:cNvPr id="0" name=""/>
        <dsp:cNvSpPr/>
      </dsp:nvSpPr>
      <dsp:spPr>
        <a:xfrm>
          <a:off x="0" y="271798"/>
          <a:ext cx="80649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Proudění informací z jednoho bodu (ze zdroje) k druhému bodu (k příjemci).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Přenos nebo vytváření znalostí.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i="1" kern="1200"/>
            <a:t>communicatio x communicare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verbální – neverbální</a:t>
          </a:r>
          <a:endParaRPr lang="en-US" sz="1500" kern="1200"/>
        </a:p>
      </dsp:txBody>
      <dsp:txXfrm>
        <a:off x="0" y="271798"/>
        <a:ext cx="8064900" cy="1323000"/>
      </dsp:txXfrm>
    </dsp:sp>
    <dsp:sp modelId="{0825531C-B68B-4B3C-81D4-980D876C6CC2}">
      <dsp:nvSpPr>
        <dsp:cNvPr id="0" name=""/>
        <dsp:cNvSpPr/>
      </dsp:nvSpPr>
      <dsp:spPr>
        <a:xfrm>
          <a:off x="403245" y="50398"/>
          <a:ext cx="564543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Komunikace</a:t>
          </a:r>
          <a:endParaRPr lang="en-US" sz="1500" kern="1200"/>
        </a:p>
      </dsp:txBody>
      <dsp:txXfrm>
        <a:off x="424861" y="72014"/>
        <a:ext cx="5602198" cy="399568"/>
      </dsp:txXfrm>
    </dsp:sp>
    <dsp:sp modelId="{D8D7EDC4-1FCC-4F98-AA1A-74DFF81FB6AB}">
      <dsp:nvSpPr>
        <dsp:cNvPr id="0" name=""/>
        <dsp:cNvSpPr/>
      </dsp:nvSpPr>
      <dsp:spPr>
        <a:xfrm>
          <a:off x="0" y="1897198"/>
          <a:ext cx="8064900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Biologická vlastnost člověka, systém, kterým lze přenášet informace pomocí jazyka.</a:t>
          </a:r>
          <a:endParaRPr lang="en-US" sz="1500" kern="1200"/>
        </a:p>
      </dsp:txBody>
      <dsp:txXfrm>
        <a:off x="0" y="1897198"/>
        <a:ext cx="8064900" cy="826875"/>
      </dsp:txXfrm>
    </dsp:sp>
    <dsp:sp modelId="{3E571989-132F-4E01-AE50-9EE0B242F31B}">
      <dsp:nvSpPr>
        <dsp:cNvPr id="0" name=""/>
        <dsp:cNvSpPr/>
      </dsp:nvSpPr>
      <dsp:spPr>
        <a:xfrm>
          <a:off x="403245" y="1675798"/>
          <a:ext cx="564543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Řeč</a:t>
          </a:r>
          <a:endParaRPr lang="en-US" sz="1500" kern="1200"/>
        </a:p>
      </dsp:txBody>
      <dsp:txXfrm>
        <a:off x="424861" y="1697414"/>
        <a:ext cx="5602198" cy="399568"/>
      </dsp:txXfrm>
    </dsp:sp>
    <dsp:sp modelId="{5805EE91-6EB1-45D1-8BE4-1E23ECF47016}">
      <dsp:nvSpPr>
        <dsp:cNvPr id="0" name=""/>
        <dsp:cNvSpPr/>
      </dsp:nvSpPr>
      <dsp:spPr>
        <a:xfrm>
          <a:off x="0" y="3026474"/>
          <a:ext cx="80649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12420" rIns="6259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Prvotní prostředek komunikace myšlenek.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Specifická vlastnost určité skupiny lidí sdělovat prostřednictvím zvukového, písemného nebo jiného kódu smysluplné informace. </a:t>
          </a:r>
          <a:endParaRPr lang="en-US" sz="1500" kern="1200" dirty="0"/>
        </a:p>
      </dsp:txBody>
      <dsp:txXfrm>
        <a:off x="0" y="3026474"/>
        <a:ext cx="8064900" cy="1063125"/>
      </dsp:txXfrm>
    </dsp:sp>
    <dsp:sp modelId="{7856A3F7-630A-4CA5-8D29-3ED05A46AE9E}">
      <dsp:nvSpPr>
        <dsp:cNvPr id="0" name=""/>
        <dsp:cNvSpPr/>
      </dsp:nvSpPr>
      <dsp:spPr>
        <a:xfrm>
          <a:off x="403245" y="2805073"/>
          <a:ext cx="564543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Jazyk</a:t>
          </a:r>
          <a:endParaRPr lang="en-US" sz="1500" kern="1200"/>
        </a:p>
      </dsp:txBody>
      <dsp:txXfrm>
        <a:off x="424861" y="2826689"/>
        <a:ext cx="560219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v9Wdf-RwLc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217683"/>
            <a:ext cx="8521200" cy="2312276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Komunikace a komunikační kompetence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Dagmar Sochorová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B145C9-E898-6224-1B62-5B87EC702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CD2A6FF-A31A-3CC0-1C80-54E8301E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9AD899-E411-FB63-D810-85162EBF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Dle Rámcového vzdělávacího programu pro základní vzdělávání se žák učí znalostem a dovednostem:</a:t>
            </a:r>
          </a:p>
          <a:p>
            <a:pPr marL="54000" indent="0">
              <a:spcAft>
                <a:spcPts val="600"/>
              </a:spcAft>
              <a:buNone/>
            </a:pPr>
            <a:endParaRPr lang="cs-CZ" dirty="0"/>
          </a:p>
          <a:p>
            <a:pPr marL="54000" indent="0">
              <a:spcAft>
                <a:spcPts val="600"/>
              </a:spcAft>
              <a:buNone/>
            </a:pPr>
            <a:r>
              <a:rPr lang="cs-CZ" dirty="0"/>
              <a:t>	• správně vnímat a rozumět různým jazykovým sdělením,  </a:t>
            </a:r>
          </a:p>
          <a:p>
            <a:pPr marL="54000" indent="0">
              <a:spcAft>
                <a:spcPts val="600"/>
              </a:spcAft>
              <a:buNone/>
            </a:pPr>
            <a:r>
              <a:rPr lang="cs-CZ" dirty="0"/>
              <a:t>	• správně se vyjadřovat, </a:t>
            </a:r>
          </a:p>
          <a:p>
            <a:pPr marL="54000" indent="0">
              <a:spcAft>
                <a:spcPts val="600"/>
              </a:spcAft>
              <a:buNone/>
            </a:pPr>
            <a:r>
              <a:rPr lang="cs-CZ" dirty="0"/>
              <a:t>	• účinně uplatňovat  své názory. </a:t>
            </a:r>
          </a:p>
        </p:txBody>
      </p:sp>
    </p:spTree>
    <p:extLst>
      <p:ext uri="{BB962C8B-B14F-4D97-AF65-F5344CB8AC3E}">
        <p14:creationId xmlns:p14="http://schemas.microsoft.com/office/powerpoint/2010/main" val="178266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5AD278-3BF0-8526-AF9C-17A856295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E3B147-B019-6097-9CEB-5FA27E66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kultura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79D64C-AD77-A641-FCC3-2BCDF7CC9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Jazyková správnost </a:t>
            </a:r>
            <a:r>
              <a:rPr lang="cs-CZ" dirty="0"/>
              <a:t>x </a:t>
            </a:r>
            <a:r>
              <a:rPr lang="cs-CZ" dirty="0">
                <a:solidFill>
                  <a:srgbClr val="C00000"/>
                </a:solidFill>
              </a:rPr>
              <a:t>jazyková kultura</a:t>
            </a:r>
          </a:p>
          <a:p>
            <a:r>
              <a:rPr lang="cs-CZ" dirty="0">
                <a:solidFill>
                  <a:srgbClr val="C00000"/>
                </a:solidFill>
              </a:rPr>
              <a:t>Jazyková správnost:</a:t>
            </a:r>
            <a:r>
              <a:rPr lang="cs-CZ" dirty="0"/>
              <a:t> </a:t>
            </a:r>
            <a:r>
              <a:rPr lang="cs-CZ" sz="1600" b="0" dirty="0">
                <a:effectLst/>
                <a:ea typeface="Times New Roman" panose="02020603050405020304" pitchFamily="18" charset="0"/>
              </a:rPr>
              <a:t>Dodržování normy a kodifikace jazyka</a:t>
            </a:r>
            <a:endParaRPr lang="cs-CZ" sz="1600" b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</a:rPr>
              <a:t>Jazyková kultura:</a:t>
            </a:r>
            <a:r>
              <a:rPr lang="cs-CZ" dirty="0"/>
              <a:t> </a:t>
            </a:r>
            <a:r>
              <a:rPr lang="cs-CZ" sz="1600" b="0" dirty="0">
                <a:effectLst/>
                <a:ea typeface="Times New Roman" panose="02020603050405020304" pitchFamily="18" charset="0"/>
              </a:rPr>
              <a:t>Úroveň jazykového vyjadřování, snaha o jeho kvalitu. Zahrnuje nejen jazykovou správnost, ale i vhodnost, přesnost, přiměřenost, výstižnost, působivost, zřetelnost, adresnost, … jazykového projevu.</a:t>
            </a:r>
            <a:endParaRPr lang="cs-CZ" sz="16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Dlouhá historie – od 20. let 20. století (Pražský lingvistický kroužek, sborník Spisovná čeština a jazyková kultura, 1932).</a:t>
            </a:r>
          </a:p>
          <a:p>
            <a:r>
              <a:rPr lang="cs-CZ" dirty="0"/>
              <a:t>Dnes jsou problematice jazykové kultury věnovány odborné časopisy </a:t>
            </a:r>
            <a:r>
              <a:rPr lang="cs-CZ" b="1" dirty="0"/>
              <a:t>Naše řeč </a:t>
            </a:r>
            <a:r>
              <a:rPr lang="cs-CZ" dirty="0"/>
              <a:t>(od r. 1917) a </a:t>
            </a:r>
            <a:r>
              <a:rPr lang="cs-CZ" b="1" dirty="0"/>
              <a:t>Slovo a slovesnost </a:t>
            </a:r>
            <a:r>
              <a:rPr lang="cs-CZ" dirty="0"/>
              <a:t>(od r. 1935).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54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94A6C3-2AB3-F37E-541D-DE8DE6FB2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7426D-CCB3-D3C3-FB9F-00F2A1FE8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0D8AE9-CEC3-7AB5-4F00-2E59C799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51CEEC-8492-69D7-43CB-5187CA68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/>
          </a:p>
          <a:p>
            <a:pPr marL="54000" indent="0">
              <a:buNone/>
            </a:pPr>
            <a:endParaRPr lang="cs-CZ" sz="2800" dirty="0"/>
          </a:p>
          <a:p>
            <a:pPr marL="54000" indent="0">
              <a:buNone/>
            </a:pPr>
            <a:endParaRPr lang="cs-CZ" sz="2800" dirty="0"/>
          </a:p>
          <a:p>
            <a:pPr marL="54000" indent="0">
              <a:buNone/>
            </a:pPr>
            <a:endParaRPr lang="cs-CZ" sz="2800" dirty="0"/>
          </a:p>
          <a:p>
            <a:pPr marL="54000" indent="0">
              <a:buNone/>
            </a:pPr>
            <a:endParaRPr lang="cs-CZ" sz="2800" dirty="0"/>
          </a:p>
          <a:p>
            <a:pPr marL="54000" indent="0">
              <a:buNone/>
            </a:pPr>
            <a:r>
              <a:rPr lang="cs-CZ" sz="2800" dirty="0"/>
              <a:t>		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31508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C3ED5C-94B7-411C-7A0C-096304534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CBD3AE3-1EC1-6E48-92BD-6B214AA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6A29DA8E-EB7B-6A16-3EB9-22D02705F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00148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7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A1802-FB54-DCEE-E6B4-E46937B3A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B45C9B-2ED4-D1A3-6FBC-56815A07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Jazyk mluvený a psaný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2CDD0-2AFD-344E-719D-3F726CBE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Cíl: </a:t>
            </a:r>
          </a:p>
          <a:p>
            <a:pPr lvl="1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Sdělování myšlenek, zprostředkování styku mezi lidmi.</a:t>
            </a:r>
          </a:p>
          <a:p>
            <a:pPr lvl="1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Znaky obecně jazykové x vlastní specifické prostředky, norma.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Srovnání zájmu, který je věnován oběma formám.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Př. nikdo, vzkaz, zpěv  - 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ňigdo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],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fskas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],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spjef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hrad, vůz, zub -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hrat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],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vús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],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zup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  	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rozčilená, sčesat, z Evropy, v okně – nenoremní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roščilená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], [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ščesat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cs-CZ" dirty="0"/>
              <a:t>				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15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B662E-AADF-E0EA-0EF2-1BEEBA333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B84524-10A7-DEA0-8B55-544FB855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altLang="cs-CZ" b="1"/>
              <a:t>Základní roviny procesu sdělování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4112F9-1C21-3001-0FD5-4FE90BAE1D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dirty="0"/>
              <a:t>V procesu sdělování mluvenou řečí se vzájemně prolínají tři základní roviny: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  <a:p>
            <a:pPr lvl="1" eaLnBrk="1" hangingPunct="1">
              <a:spcAft>
                <a:spcPts val="600"/>
              </a:spcAft>
            </a:pPr>
            <a:r>
              <a:rPr lang="cs-CZ" altLang="cs-CZ" sz="2100" dirty="0"/>
              <a:t>1)	rovina zvuková (rovina akustického signálu řeči),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100" dirty="0"/>
              <a:t>2)	 rovina anatomicko-fyziologická (rovina tvoření řeči a jejího vnímání),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100" dirty="0"/>
              <a:t>3)	rovina jazyková (rovina jazykového kódu).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67E488DD-36E2-8646-C6CC-7294E3B5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60" y="3086379"/>
            <a:ext cx="3914999" cy="137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05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0C41EC-5BE6-61DE-BC12-2CD8DBB98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085098-B2A9-0368-C7ED-87FF2CF9D7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E59258-F43E-B293-97B7-181BB35A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altLang="cs-CZ" b="1"/>
              <a:t>Akustický signál řeči</a:t>
            </a:r>
            <a:endParaRPr lang="cs-CZ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A7F811-EDA2-2442-569C-3B76499810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851FFB-04AB-EBD9-2AD3-B9BC9162D4F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 dirty="0"/>
              <a:t>Fyzikální podstatou mluvené podoby řeči je chvění vzduchu, které vnímáme jako zvuk.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 dirty="0"/>
              <a:t>Zvukový signál je spojitým sledem základních jednotek řeči (hlásek, slabik aj.), které sestávají z mnoha </a:t>
            </a:r>
            <a:r>
              <a:rPr lang="cs-CZ" altLang="cs-CZ" sz="1800" b="1" dirty="0"/>
              <a:t>tónů</a:t>
            </a:r>
            <a:r>
              <a:rPr lang="cs-CZ" altLang="cs-CZ" sz="1800" dirty="0"/>
              <a:t> a </a:t>
            </a:r>
            <a:r>
              <a:rPr lang="cs-CZ" altLang="cs-CZ" sz="1800" b="1" dirty="0"/>
              <a:t>šumů</a:t>
            </a:r>
            <a:r>
              <a:rPr lang="cs-CZ" altLang="cs-CZ" sz="1800" dirty="0"/>
              <a:t>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 b="1" dirty="0"/>
              <a:t>Tóny</a:t>
            </a:r>
            <a:r>
              <a:rPr lang="cs-CZ" altLang="cs-CZ" sz="1800" dirty="0"/>
              <a:t> – tam, kde jsou zvuky periodické, které jsou v řeči tvořeny </a:t>
            </a:r>
            <a:r>
              <a:rPr lang="cs-CZ" altLang="cs-CZ" sz="1800" b="1" dirty="0"/>
              <a:t>kmitáním hlasivek</a:t>
            </a:r>
            <a:r>
              <a:rPr lang="cs-CZ" altLang="cs-CZ" sz="1800" dirty="0"/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 dirty="0"/>
              <a:t>Hlasivky přerušují v pravidelných intervalech souvislý proud vzduchu </a:t>
            </a:r>
          </a:p>
          <a:p>
            <a:pPr marL="243000" lvl="1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800" dirty="0"/>
              <a:t>  z plic.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 dirty="0"/>
              <a:t>Kmitočet těchto přerušení udává základní tón hlasu.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cs-CZ" altLang="cs-CZ" sz="10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cs-CZ" altLang="cs-CZ" sz="1000" dirty="0"/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cs-CZ" sz="1000" dirty="0"/>
              <a:t>			</a:t>
            </a:r>
            <a:r>
              <a:rPr lang="cs-CZ" sz="1000" u="sng" dirty="0">
                <a:effectLst/>
                <a:highlight>
                  <a:srgbClr val="FFFFFF"/>
                </a:highlight>
                <a:hlinkClick r:id="rId2" tooltip="Hlasivky"/>
              </a:rPr>
              <a:t> https://www.youtube.com/watch?v=v9Wdf-RwLcs</a:t>
            </a:r>
            <a:endParaRPr lang="cs-CZ" sz="1000" dirty="0">
              <a:effectLst/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</a:pPr>
            <a:endParaRPr lang="cs-CZ" sz="1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5C573A-9CB9-2D61-9345-299FA7DF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59" t="14404" r="38166" b="52994"/>
          <a:stretch/>
        </p:blipFill>
        <p:spPr bwMode="auto">
          <a:xfrm>
            <a:off x="5551339" y="1701505"/>
            <a:ext cx="2189241" cy="4139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86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CD88B2-1E83-0424-9433-26BB2E176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02B095A-B21F-3355-D743-000CDA643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8B1F8-EA81-E3CA-0D20-E63455EC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altLang="cs-CZ" b="1" dirty="0"/>
              <a:t>Produkce a percepce řeči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76D7C9-DFEA-7C01-5E65-E0ACEE8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dirty="0"/>
              <a:t>Komunikace mluvenou řečí se realizuje na jedné straně produkcí řeči mluvčím, na druhé straně </a:t>
            </a:r>
            <a:r>
              <a:rPr lang="cs-CZ" altLang="cs-CZ" b="1" dirty="0"/>
              <a:t>percepcí</a:t>
            </a:r>
            <a:r>
              <a:rPr lang="cs-CZ" altLang="cs-CZ" dirty="0"/>
              <a:t> (tj. slyšením akustického signálu a jeho vnímáním) posluchačem.</a:t>
            </a:r>
            <a:endParaRPr lang="cs-CZ" altLang="cs-CZ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Produkce i percepce </a:t>
            </a:r>
            <a:endParaRPr lang="cs-CZ" altLang="cs-CZ"/>
          </a:p>
          <a:p>
            <a:pPr lvl="1" eaLnBrk="1" hangingPunct="1">
              <a:spcAft>
                <a:spcPts val="600"/>
              </a:spcAft>
            </a:pPr>
            <a:r>
              <a:rPr lang="cs-CZ" altLang="cs-CZ" sz="2100"/>
              <a:t>zajištěny složitými mozkovými (cerebrálními) mechanismy,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100"/>
              <a:t>tvoří nedílnou jednotu komunikačního procesu,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100"/>
              <a:t>produkce je zpětnovazebně ověřována percepcí a správnost percepce je zpětnovazebně ověřována aktualizací motorických vzorců řeči.</a:t>
            </a:r>
          </a:p>
          <a:p>
            <a:pPr>
              <a:spcAft>
                <a:spcPts val="600"/>
              </a:spcAft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776A9A-A8B2-BFCD-48EF-86DE3ABB6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D5884B-53F5-E823-4E0E-5710E569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altLang="cs-CZ"/>
              <a:t>Produkce řeči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2F26E6-CD17-D4E1-8B40-B87C9D0E80E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8064900" cy="413999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cs-CZ" sz="2400" dirty="0"/>
              <a:t>Jako mluvidla označujeme všechna ústrojí, která se účastní vytváření fyzikálních podmínek, v nichž může zvuková podoba řeči zaznít.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cs-CZ" sz="2400" dirty="0"/>
              <a:t>K realizaci zvukové podoby řeči je třeba, aby se vytvořil výdechový proud (aby vznikl hlas a aby byly  artikulovány  hlásky).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cs-CZ" sz="2400" dirty="0"/>
              <a:t>Podle těchto tří hledisek dělíme mluvidla tradičně na tři části: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600"/>
              </a:spcAft>
              <a:buFont typeface="Wingdings"/>
              <a:buChar char=""/>
              <a:defRPr/>
            </a:pPr>
            <a:r>
              <a:rPr lang="cs-CZ" sz="2400" dirty="0"/>
              <a:t> ústrojí dýchací (respirační),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600"/>
              </a:spcAft>
              <a:buFont typeface="Wingdings"/>
              <a:buChar char=""/>
              <a:defRPr/>
            </a:pPr>
            <a:r>
              <a:rPr lang="cs-CZ" sz="2400" dirty="0"/>
              <a:t> ústrojí hlasové (fonační),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600"/>
              </a:spcAft>
              <a:buFont typeface="Wingdings"/>
              <a:buChar char=""/>
              <a:defRPr/>
            </a:pPr>
            <a:r>
              <a:rPr lang="cs-CZ" sz="2400" dirty="0"/>
              <a:t> ústrojí hláskovací (artikulační).</a:t>
            </a:r>
          </a:p>
        </p:txBody>
      </p:sp>
    </p:spTree>
    <p:extLst>
      <p:ext uri="{BB962C8B-B14F-4D97-AF65-F5344CB8AC3E}">
        <p14:creationId xmlns:p14="http://schemas.microsoft.com/office/powerpoint/2010/main" val="183428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08D44B-5C18-9908-01CA-C39A1B7FE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C37DAA-2E90-23E5-715D-306529F2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x komunikativní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3FC22A-53DC-7B96-9FFB-4D26B6B5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8064900" cy="5034619"/>
          </a:xfrm>
        </p:spPr>
        <p:txBody>
          <a:bodyPr/>
          <a:lstStyle/>
          <a:p>
            <a:r>
              <a:rPr lang="cs-CZ" dirty="0"/>
              <a:t>Komunikativní kompetence (RVP ZV)</a:t>
            </a:r>
          </a:p>
          <a:p>
            <a:pPr algn="just"/>
            <a:r>
              <a:rPr lang="cs-CZ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 konci základního vzdělávání žák:</a:t>
            </a:r>
            <a:endParaRPr lang="cs-CZ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formuluje a vyjadřuje své myšlenky a názory v logickém sledu, vyjadřuje se výstižně, souvisle a kultivovaně v písemném i ústním projevu,</a:t>
            </a:r>
            <a:endParaRPr lang="cs-CZ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naslouchá promluvám druhých lidí, porozumí jim, vhodně na ně reaguje, účinně se zapojuje do diskuse, obhajuje svůj názor a vhodně argumentuje,</a:t>
            </a:r>
            <a:endParaRPr lang="cs-CZ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rozumí různým typům textů a záznamů, obrazových materiálů, běžně užívaných gest, zvuků a jiných informačních a komunikačních prostředků, přemýšlí o nich, reaguje na ně a tvořivě je využívá ke svému rozvoji a k aktivnímu zapojení se do společenského dění,</a:t>
            </a:r>
            <a:endParaRPr lang="cs-CZ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využívá informační a komunikační prostředky a technologie pro kvalitní a účinnou komunikaci s okolním světem,</a:t>
            </a:r>
            <a:endParaRPr lang="cs-CZ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využívá získané komunikativní dovednosti k vytváření vztahů potřebných k plnohodnotnému soužití a kvalitní spolupráci s ostatními lidmi.</a:t>
            </a:r>
            <a:endParaRPr lang="cs-CZ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lvl="1"/>
            <a:endParaRPr lang="cs-CZ" dirty="0"/>
          </a:p>
          <a:p>
            <a:r>
              <a:rPr lang="cs-CZ" dirty="0"/>
              <a:t>Komunikační (Strategie vzdělávací politiky do roku 2030+)</a:t>
            </a:r>
          </a:p>
        </p:txBody>
      </p:sp>
    </p:spTree>
    <p:extLst>
      <p:ext uri="{BB962C8B-B14F-4D97-AF65-F5344CB8AC3E}">
        <p14:creationId xmlns:p14="http://schemas.microsoft.com/office/powerpoint/2010/main" val="280341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9C8787-0F65-80BF-F6FF-E8EC43EFE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47C800-E40D-E962-3401-6C60C114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Jazyk a jazyková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8D1348-A813-625A-6388-ED0E8917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Pro rozvoj komunikačních dovedností je tato oblast zásadní v tom, že vede žáka mj. k:  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 marL="243000" lvl="1" indent="0">
              <a:spcAft>
                <a:spcPts val="600"/>
              </a:spcAft>
              <a:buNone/>
            </a:pPr>
            <a:r>
              <a:rPr lang="cs-CZ" sz="2100" dirty="0"/>
              <a:t>• užívání jazyka k vyjádření vlastních potřeb a k prezentaci názorů,</a:t>
            </a:r>
          </a:p>
          <a:p>
            <a:pPr marL="243000" lvl="1" indent="0">
              <a:spcAft>
                <a:spcPts val="600"/>
              </a:spcAft>
              <a:buNone/>
            </a:pPr>
            <a:r>
              <a:rPr lang="cs-CZ" sz="2100" dirty="0"/>
              <a:t> </a:t>
            </a:r>
          </a:p>
          <a:p>
            <a:pPr marL="243000" lvl="1" indent="0">
              <a:spcAft>
                <a:spcPts val="600"/>
              </a:spcAft>
              <a:buNone/>
            </a:pPr>
            <a:r>
              <a:rPr lang="cs-CZ" sz="2100" dirty="0"/>
              <a:t>• zvládání základních pravidel mezilidské komunikace, </a:t>
            </a:r>
          </a:p>
          <a:p>
            <a:pPr marL="243000" lvl="1" indent="0">
              <a:spcAft>
                <a:spcPts val="600"/>
              </a:spcAft>
              <a:buNone/>
            </a:pPr>
            <a:endParaRPr lang="cs-CZ" sz="2100" dirty="0"/>
          </a:p>
          <a:p>
            <a:pPr marL="243000" lvl="1" indent="0">
              <a:spcAft>
                <a:spcPts val="600"/>
              </a:spcAft>
              <a:buNone/>
            </a:pPr>
            <a:r>
              <a:rPr lang="cs-CZ" sz="2100" dirty="0"/>
              <a:t>• pochopení své role v různých komunikačních situacích a vymezení vlastního místa mezi různými komunikačními partnery. </a:t>
            </a:r>
          </a:p>
        </p:txBody>
      </p:sp>
    </p:spTree>
    <p:extLst>
      <p:ext uri="{BB962C8B-B14F-4D97-AF65-F5344CB8AC3E}">
        <p14:creationId xmlns:p14="http://schemas.microsoft.com/office/powerpoint/2010/main" val="26273073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988E6-DBCC-4BC2-8B31-5BC8982432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9592DA-1603-48AE-A1B8-AD2021C28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B51F37-885F-486C-B801-2C2A659824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279</TotalTime>
  <Words>814</Words>
  <Application>Microsoft Office PowerPoint</Application>
  <PresentationFormat>Předvádění na obrazovce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Cambria</vt:lpstr>
      <vt:lpstr>Roboto</vt:lpstr>
      <vt:lpstr>Tahoma</vt:lpstr>
      <vt:lpstr>Times New Roman</vt:lpstr>
      <vt:lpstr>Times New Roman</vt:lpstr>
      <vt:lpstr>Wingdings</vt:lpstr>
      <vt:lpstr>Wingdings 2</vt:lpstr>
      <vt:lpstr>Prezentace_MU_CZ</vt:lpstr>
      <vt:lpstr>  Komunikace a komunikační kompetence</vt:lpstr>
      <vt:lpstr>Prezentace aplikace PowerPoint</vt:lpstr>
      <vt:lpstr>Jazyk mluvený a psaný</vt:lpstr>
      <vt:lpstr>Základní roviny procesu sdělování</vt:lpstr>
      <vt:lpstr>Akustický signál řeči</vt:lpstr>
      <vt:lpstr>Produkce a percepce řeči</vt:lpstr>
      <vt:lpstr>Produkce řeči </vt:lpstr>
      <vt:lpstr>Komunikační x komunikativní</vt:lpstr>
      <vt:lpstr>Jazyk a jazyková komunikace</vt:lpstr>
      <vt:lpstr>Prezentace aplikace PowerPoint</vt:lpstr>
      <vt:lpstr>Jazyková kultura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Dagmar Sochorová</dc:creator>
  <cp:lastModifiedBy>Dagmar Sochorová</cp:lastModifiedBy>
  <cp:revision>29</cp:revision>
  <dcterms:created xsi:type="dcterms:W3CDTF">2024-10-10T10:56:17Z</dcterms:created>
  <dcterms:modified xsi:type="dcterms:W3CDTF">2024-11-29T09:15:12Z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