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91" r:id="rId2"/>
    <p:sldId id="298" r:id="rId3"/>
    <p:sldId id="284" r:id="rId4"/>
    <p:sldId id="299" r:id="rId5"/>
    <p:sldId id="300" r:id="rId6"/>
    <p:sldId id="257" r:id="rId7"/>
    <p:sldId id="311" r:id="rId8"/>
    <p:sldId id="305" r:id="rId9"/>
    <p:sldId id="312" r:id="rId10"/>
    <p:sldId id="321" r:id="rId11"/>
    <p:sldId id="314" r:id="rId12"/>
    <p:sldId id="322" r:id="rId13"/>
    <p:sldId id="323" r:id="rId14"/>
    <p:sldId id="319" r:id="rId15"/>
    <p:sldId id="320" r:id="rId16"/>
    <p:sldId id="313" r:id="rId17"/>
    <p:sldId id="324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05.10.2024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7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55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29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318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391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0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019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44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72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5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10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4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13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39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15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3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126A8E-0D50-4F5F-B432-319FC06AE941}" type="datetimeFigureOut">
              <a:rPr lang="cs-CZ" smtClean="0"/>
              <a:pPr/>
              <a:t>05.10.2024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12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ped/podzim2024/CJP002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ld.ujc.avcr.cz/sys/galerie-obrazky/publikace-obalky/mapa-nareci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724704"/>
            <a:ext cx="77768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pl-PL" sz="3600" b="1" dirty="0">
              <a:latin typeface="Calibri" pitchFamily="34" charset="0"/>
            </a:endParaRPr>
          </a:p>
          <a:p>
            <a:pPr lvl="1" algn="just"/>
            <a:endParaRPr lang="pl-PL" sz="3600" b="1" dirty="0">
              <a:latin typeface="Calibri" pitchFamily="34" charset="0"/>
            </a:endParaRPr>
          </a:p>
          <a:p>
            <a:pPr lvl="1" algn="just"/>
            <a:endParaRPr lang="pl-PL" sz="3600" b="1" dirty="0">
              <a:latin typeface="Calibri" pitchFamily="34" charset="0"/>
            </a:endParaRPr>
          </a:p>
          <a:p>
            <a:pPr lvl="1" algn="just"/>
            <a:r>
              <a:rPr lang="pl-PL" sz="3600" b="1" dirty="0">
                <a:latin typeface="Calibri" pitchFamily="34" charset="0"/>
              </a:rPr>
              <a:t>CJp002 </a:t>
            </a:r>
          </a:p>
          <a:p>
            <a:pPr lvl="1" algn="just"/>
            <a:r>
              <a:rPr lang="pl-PL" sz="3600" b="1" dirty="0" err="1">
                <a:latin typeface="Calibri" pitchFamily="34" charset="0"/>
              </a:rPr>
              <a:t>Úvod</a:t>
            </a:r>
            <a:r>
              <a:rPr lang="pl-PL" sz="3600" b="1" dirty="0">
                <a:latin typeface="Calibri" pitchFamily="34" charset="0"/>
              </a:rPr>
              <a:t> do studia </a:t>
            </a:r>
            <a:r>
              <a:rPr lang="pl-PL" sz="3600" b="1" dirty="0" err="1">
                <a:latin typeface="Calibri" pitchFamily="34" charset="0"/>
              </a:rPr>
              <a:t>jazyka</a:t>
            </a:r>
            <a:r>
              <a:rPr lang="pl-PL" sz="3600" b="1" dirty="0">
                <a:latin typeface="Calibri" pitchFamily="34" charset="0"/>
              </a:rPr>
              <a:t> a </a:t>
            </a:r>
            <a:r>
              <a:rPr lang="pl-PL" sz="3600" b="1" dirty="0" err="1">
                <a:latin typeface="Calibri" pitchFamily="34" charset="0"/>
              </a:rPr>
              <a:t>jazykovědy</a:t>
            </a:r>
            <a:r>
              <a:rPr lang="pl-PL" sz="3600" b="1" dirty="0">
                <a:latin typeface="Calibri" pitchFamily="34" charset="0"/>
              </a:rPr>
              <a:t> </a:t>
            </a:r>
          </a:p>
          <a:p>
            <a:pPr lvl="1" algn="just"/>
            <a:endParaRPr lang="pl-PL" sz="2400" b="1" dirty="0">
              <a:latin typeface="Calibri" pitchFamily="34" charset="0"/>
            </a:endParaRPr>
          </a:p>
          <a:p>
            <a:pPr lvl="1" algn="just"/>
            <a:endParaRPr lang="pl-PL" sz="2400" b="1" dirty="0">
              <a:latin typeface="Calibri" pitchFamily="34" charset="0"/>
            </a:endParaRPr>
          </a:p>
          <a:p>
            <a:pPr lvl="1" algn="just"/>
            <a:r>
              <a:rPr lang="pl-PL" sz="2000" dirty="0">
                <a:latin typeface="Calibri" pitchFamily="34" charset="0"/>
                <a:hlinkClick r:id="rId2"/>
              </a:rPr>
              <a:t>https://is.muni.cz/auth/predmet/ped/podzim2024/CJP002</a:t>
            </a:r>
            <a:endParaRPr lang="pl-PL" sz="2000" dirty="0">
              <a:latin typeface="Calibri" pitchFamily="34" charset="0"/>
            </a:endParaRPr>
          </a:p>
          <a:p>
            <a:pPr lvl="1" algn="just"/>
            <a:endParaRPr lang="pl-PL" sz="2000" dirty="0">
              <a:latin typeface="Calibri" pitchFamily="34" charset="0"/>
            </a:endParaRPr>
          </a:p>
          <a:p>
            <a:pPr lvl="1" algn="just"/>
            <a:r>
              <a:rPr lang="pl-PL" sz="2400" b="1" dirty="0">
                <a:latin typeface="Calibri" pitchFamily="34" charset="0"/>
              </a:rPr>
              <a:t>(</a:t>
            </a:r>
            <a:r>
              <a:rPr lang="pl-PL" sz="2400" b="1" dirty="0" err="1">
                <a:latin typeface="Calibri" pitchFamily="34" charset="0"/>
              </a:rPr>
              <a:t>podzim</a:t>
            </a:r>
            <a:r>
              <a:rPr lang="pl-PL" sz="2400" b="1" dirty="0">
                <a:latin typeface="Calibri" pitchFamily="34" charset="0"/>
              </a:rPr>
              <a:t> 2024)                                                Marek Lollok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86"/>
    </mc:Choice>
    <mc:Fallback xmlns="">
      <p:transition spd="slow" advTm="17648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Útvary národního jazyka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relativně autonomní, 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ale ne vzájemně izolované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jejich hranice nejsou ostré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(míšení)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Strukturní útvary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spisovná čeština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dialekty; interdialekty; obecná čeština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Spisovná čeština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prestižní útvar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celonárodně užívaný, preferovaný v psané a oficiální komunikaci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regulovaný; kodifikovaný 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(úzus - norma - kodifikace)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plní funkci integrační, národně reprezentativní a kulturní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5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Spisovná čeština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stylově a funkčně rozvrstvena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prostředky hovorové - neutrální - knižní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plní funkci integrační, národně reprezentativní a kulturní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Spisovná čeština a jazyková kultura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7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Strukturní útvary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spisovná čeština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dialekty; interdialekty; obecná čeština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9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Mapa nářečí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  <a:hlinkClick r:id="rId2"/>
              </a:rPr>
              <a:t>http://old.ujc.avcr.cz/sys/galerie-obrazky/publikace-obalky/mapa-nareci.jpg</a:t>
            </a:r>
            <a:endParaRPr lang="cs-CZ" sz="28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7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Tzv. </a:t>
            </a:r>
            <a:r>
              <a:rPr lang="cs-CZ" sz="2800" b="1" dirty="0" err="1">
                <a:latin typeface="Calibri" panose="020F0502020204030204" pitchFamily="34" charset="0"/>
              </a:rPr>
              <a:t>poloútvary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formy, které nemají úplnou strukturu jazykovou (především postrádají vlastní gramatiku)</a:t>
            </a:r>
          </a:p>
          <a:p>
            <a:pPr marL="800100" lvl="1" indent="-342900">
              <a:buFontTx/>
              <a:buChar char="-"/>
            </a:pPr>
            <a:r>
              <a:rPr lang="cs-CZ" sz="2800" dirty="0" err="1">
                <a:latin typeface="Calibri" panose="020F0502020204030204" pitchFamily="34" charset="0"/>
              </a:rPr>
              <a:t>sociolekty</a:t>
            </a:r>
            <a:r>
              <a:rPr lang="cs-CZ" sz="2800" dirty="0">
                <a:latin typeface="Calibri" panose="020F0502020204030204" pitchFamily="34" charset="0"/>
              </a:rPr>
              <a:t>: slang, profesní mluva, argot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2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400"/>
    </mc:Choice>
    <mc:Fallback xmlns="">
      <p:transition spd="slow" advTm="1824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Osvojování (akvizice) českého jazyka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jazyk mluvený x jazyk psaný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specifika osvojování spisovné češtiny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jazyk mateřský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jazyk cizí/druhý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otázka jazykové správnosti x vhodnosti/přiměřenosti</a:t>
            </a:r>
          </a:p>
          <a:p>
            <a:pPr marL="800100" lvl="1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8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28"/>
    </mc:Choice>
    <mc:Fallback xmlns="">
      <p:transition spd="slow" advTm="6732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836712"/>
            <a:ext cx="7200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3200" b="1" dirty="0">
                <a:latin typeface="Calibri" panose="020F0502020204030204" pitchFamily="34" charset="0"/>
              </a:rPr>
              <a:t>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přenos informací; sdělování obsahu lidského vědomí jiným lidem</a:t>
            </a: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 err="1">
                <a:latin typeface="Calibri" panose="020F0502020204030204" pitchFamily="34" charset="0"/>
              </a:rPr>
              <a:t>komunikanti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komunikační kanál</a:t>
            </a: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komunikát</a:t>
            </a:r>
          </a:p>
        </p:txBody>
      </p:sp>
    </p:spTree>
    <p:extLst>
      <p:ext uri="{BB962C8B-B14F-4D97-AF65-F5344CB8AC3E}">
        <p14:creationId xmlns:p14="http://schemas.microsoft.com/office/powerpoint/2010/main" val="16357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14"/>
    </mc:Choice>
    <mc:Fallback xmlns="">
      <p:transition spd="slow" advTm="7761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3200" b="1" dirty="0">
                <a:latin typeface="Calibri" panose="020F0502020204030204" pitchFamily="34" charset="0"/>
              </a:rPr>
              <a:t>Komunikace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verbální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neverbální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lvl="1" algn="just"/>
            <a:r>
              <a:rPr lang="cs-CZ" sz="2400" dirty="0">
                <a:latin typeface="Calibri" pitchFamily="34" charset="0"/>
              </a:rPr>
              <a:t>A -------------T------------Ad</a:t>
            </a:r>
          </a:p>
          <a:p>
            <a:pPr lvl="1" algn="just"/>
            <a:r>
              <a:rPr lang="cs-CZ" sz="2400" dirty="0">
                <a:latin typeface="Calibri" pitchFamily="34" charset="0"/>
              </a:rPr>
              <a:t>mluvčí                            posluchač</a:t>
            </a:r>
          </a:p>
          <a:p>
            <a:pPr lvl="1" algn="just"/>
            <a:r>
              <a:rPr lang="cs-CZ" sz="2400" dirty="0">
                <a:latin typeface="Calibri" pitchFamily="34" charset="0"/>
              </a:rPr>
              <a:t>pisatel                            čtenář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r>
              <a:rPr lang="cs-CZ" sz="2400" dirty="0">
                <a:latin typeface="Calibri" pitchFamily="34" charset="0"/>
              </a:rPr>
              <a:t>jazyk mluvený x jazyk psaný</a:t>
            </a:r>
          </a:p>
        </p:txBody>
      </p:sp>
    </p:spTree>
    <p:extLst>
      <p:ext uri="{BB962C8B-B14F-4D97-AF65-F5344CB8AC3E}">
        <p14:creationId xmlns:p14="http://schemas.microsoft.com/office/powerpoint/2010/main" val="286226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86"/>
    </mc:Choice>
    <mc:Fallback xmlns="">
      <p:transition spd="slow" advTm="17648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836712"/>
            <a:ext cx="7200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3200" b="1" dirty="0">
                <a:latin typeface="Calibri" panose="020F0502020204030204" pitchFamily="34" charset="0"/>
              </a:rPr>
              <a:t>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přenos informací; sdělování obsahu lidského vědomí jiným lidem</a:t>
            </a: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 err="1">
                <a:latin typeface="Calibri" panose="020F0502020204030204" pitchFamily="34" charset="0"/>
              </a:rPr>
              <a:t>komunikanti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komunikační kanál</a:t>
            </a: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komunikát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jazykový projev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>
                <a:latin typeface="Calibri" panose="020F0502020204030204" pitchFamily="34" charset="0"/>
              </a:rPr>
              <a:t>text </a:t>
            </a:r>
          </a:p>
        </p:txBody>
      </p:sp>
    </p:spTree>
    <p:extLst>
      <p:ext uri="{BB962C8B-B14F-4D97-AF65-F5344CB8AC3E}">
        <p14:creationId xmlns:p14="http://schemas.microsoft.com/office/powerpoint/2010/main" val="415417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14"/>
    </mc:Choice>
    <mc:Fallback xmlns="">
      <p:transition spd="slow" advTm="776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764704"/>
            <a:ext cx="74675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3200" b="1" dirty="0">
                <a:latin typeface="Calibri" panose="020F0502020204030204" pitchFamily="34" charset="0"/>
              </a:rPr>
              <a:t>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výpověď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komunikát</a:t>
            </a:r>
          </a:p>
          <a:p>
            <a:pPr marL="914400" lvl="1" indent="-457200" algn="just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>
                <a:latin typeface="Calibri" panose="020F0502020204030204" pitchFamily="34" charset="0"/>
              </a:rPr>
              <a:t>Základními složkami výpovědi jsou </a:t>
            </a:r>
            <a:r>
              <a:rPr lang="cs-CZ" sz="2800" b="1" dirty="0">
                <a:latin typeface="Calibri" panose="020F0502020204030204" pitchFamily="34" charset="0"/>
              </a:rPr>
              <a:t>pojmenování. </a:t>
            </a:r>
            <a:r>
              <a:rPr lang="cs-CZ" sz="2800" dirty="0">
                <a:latin typeface="Calibri" panose="020F0502020204030204" pitchFamily="34" charset="0"/>
              </a:rPr>
              <a:t>(slova, víceslovná pojmenování, neslovní pojmenování)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>
                <a:latin typeface="Calibri" panose="020F0502020204030204" pitchFamily="34" charset="0"/>
              </a:rPr>
              <a:t>morfém x morf</a:t>
            </a:r>
          </a:p>
          <a:p>
            <a:pPr marL="914400" lvl="1" indent="-457200" algn="just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1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14"/>
    </mc:Choice>
    <mc:Fallback xmlns="">
      <p:transition spd="slow" advTm="776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sz="3200" b="1" dirty="0">
              <a:latin typeface="Calibri" panose="020F0502020204030204" pitchFamily="34" charset="0"/>
            </a:endParaRPr>
          </a:p>
          <a:p>
            <a:pPr lvl="1"/>
            <a:r>
              <a:rPr lang="cs-CZ" sz="3200" b="1" dirty="0">
                <a:latin typeface="Calibri" panose="020F0502020204030204" pitchFamily="34" charset="0"/>
              </a:rPr>
              <a:t>Vztahy syntagmatické </a:t>
            </a:r>
            <a:br>
              <a:rPr lang="cs-CZ" sz="3200" b="1" dirty="0">
                <a:latin typeface="Calibri" panose="020F0502020204030204" pitchFamily="34" charset="0"/>
              </a:rPr>
            </a:br>
            <a:r>
              <a:rPr lang="cs-CZ" sz="3200" b="1" dirty="0">
                <a:latin typeface="Calibri" panose="020F0502020204030204" pitchFamily="34" charset="0"/>
              </a:rPr>
              <a:t>a </a:t>
            </a:r>
            <a:br>
              <a:rPr lang="cs-CZ" sz="3200" b="1" dirty="0">
                <a:latin typeface="Calibri" panose="020F0502020204030204" pitchFamily="34" charset="0"/>
              </a:rPr>
            </a:br>
            <a:r>
              <a:rPr lang="cs-CZ" sz="3200" b="1" dirty="0">
                <a:latin typeface="Calibri" panose="020F0502020204030204" pitchFamily="34" charset="0"/>
              </a:rPr>
              <a:t>vztahy paradigmatické</a:t>
            </a: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>
                <a:latin typeface="Calibri" pitchFamily="34" charset="0"/>
              </a:rPr>
              <a:t>výběr </a:t>
            </a:r>
            <a:r>
              <a:rPr lang="cs-CZ" sz="2400" dirty="0">
                <a:latin typeface="Calibri" pitchFamily="34" charset="0"/>
              </a:rPr>
              <a:t>a kombinace jazykových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14"/>
    </mc:Choice>
    <mc:Fallback xmlns="">
      <p:transition spd="slow" advTm="7761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latin typeface="Calibri" panose="020F0502020204030204" pitchFamily="34" charset="0"/>
              </a:rPr>
              <a:t>Konkurence prostředků na úrovni: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obsahové (</a:t>
            </a:r>
            <a:r>
              <a:rPr lang="cs-CZ" sz="2800" i="1" dirty="0">
                <a:latin typeface="Calibri" panose="020F0502020204030204" pitchFamily="34" charset="0"/>
              </a:rPr>
              <a:t>Přijeď kdykoli</a:t>
            </a:r>
            <a:r>
              <a:rPr lang="cs-CZ" sz="2800" dirty="0">
                <a:latin typeface="Calibri" panose="020F0502020204030204" pitchFamily="34" charset="0"/>
              </a:rPr>
              <a:t>/</a:t>
            </a:r>
            <a:r>
              <a:rPr lang="cs-CZ" sz="2800" i="1" dirty="0">
                <a:latin typeface="Calibri" panose="020F0502020204030204" pitchFamily="34" charset="0"/>
              </a:rPr>
              <a:t>kdy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i="1" dirty="0">
                <a:latin typeface="Calibri" panose="020F0502020204030204" pitchFamily="34" charset="0"/>
              </a:rPr>
              <a:t>chceš/kdy budeš mít čas</a:t>
            </a:r>
            <a:r>
              <a:rPr lang="cs-CZ" sz="2800" dirty="0">
                <a:latin typeface="Calibri" panose="020F0502020204030204" pitchFamily="34" charset="0"/>
              </a:rPr>
              <a:t>.)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hláskoslovné (</a:t>
            </a:r>
            <a:r>
              <a:rPr lang="cs-CZ" sz="2800" i="1" dirty="0">
                <a:latin typeface="Calibri" panose="020F0502020204030204" pitchFamily="34" charset="0"/>
              </a:rPr>
              <a:t>mléko/</a:t>
            </a:r>
            <a:r>
              <a:rPr lang="cs-CZ" sz="2800" i="1" dirty="0" err="1">
                <a:latin typeface="Calibri" panose="020F0502020204030204" pitchFamily="34" charset="0"/>
              </a:rPr>
              <a:t>mlíko</a:t>
            </a:r>
            <a:r>
              <a:rPr lang="cs-CZ" sz="2800" dirty="0">
                <a:latin typeface="Calibri" panose="020F0502020204030204" pitchFamily="34" charset="0"/>
              </a:rPr>
              <a:t>; </a:t>
            </a:r>
            <a:r>
              <a:rPr lang="cs-CZ" sz="2800" i="1" dirty="0">
                <a:latin typeface="Calibri" panose="020F0502020204030204" pitchFamily="34" charset="0"/>
              </a:rPr>
              <a:t>tedy/teda</a:t>
            </a:r>
            <a:r>
              <a:rPr lang="cs-CZ" sz="2800" dirty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morfologické (</a:t>
            </a:r>
            <a:r>
              <a:rPr lang="cs-CZ" sz="2800" i="1" dirty="0">
                <a:latin typeface="Calibri" panose="020F0502020204030204" pitchFamily="34" charset="0"/>
              </a:rPr>
              <a:t>dobrý/</a:t>
            </a:r>
            <a:r>
              <a:rPr lang="cs-CZ" sz="2800" i="1" dirty="0" err="1">
                <a:latin typeface="Calibri" panose="020F0502020204030204" pitchFamily="34" charset="0"/>
              </a:rPr>
              <a:t>dobrej</a:t>
            </a:r>
            <a:r>
              <a:rPr lang="cs-CZ" sz="2800" dirty="0">
                <a:latin typeface="Calibri" panose="020F0502020204030204" pitchFamily="34" charset="0"/>
              </a:rPr>
              <a:t>; </a:t>
            </a:r>
            <a:r>
              <a:rPr lang="cs-CZ" sz="2800" i="1" dirty="0">
                <a:latin typeface="Calibri" panose="020F0502020204030204" pitchFamily="34" charset="0"/>
              </a:rPr>
              <a:t>píšu/píši</a:t>
            </a:r>
            <a:r>
              <a:rPr lang="cs-CZ" sz="2800" dirty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lexikální (</a:t>
            </a:r>
            <a:r>
              <a:rPr lang="cs-CZ" sz="2800" i="1" dirty="0">
                <a:latin typeface="Calibri" panose="020F0502020204030204" pitchFamily="34" charset="0"/>
              </a:rPr>
              <a:t>příjemný/fajn</a:t>
            </a:r>
            <a:r>
              <a:rPr lang="cs-CZ" sz="2800" dirty="0">
                <a:latin typeface="Calibri" panose="020F0502020204030204" pitchFamily="34" charset="0"/>
              </a:rPr>
              <a:t>; </a:t>
            </a:r>
            <a:r>
              <a:rPr lang="cs-CZ" sz="2800" i="1" dirty="0">
                <a:latin typeface="Calibri" panose="020F0502020204030204" pitchFamily="34" charset="0"/>
              </a:rPr>
              <a:t>auto/kára</a:t>
            </a:r>
            <a:r>
              <a:rPr lang="cs-CZ" sz="2800" dirty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syntaktické (</a:t>
            </a:r>
            <a:r>
              <a:rPr lang="cs-CZ" sz="2800" i="1" dirty="0">
                <a:latin typeface="Calibri" panose="020F0502020204030204" pitchFamily="34" charset="0"/>
              </a:rPr>
              <a:t>Učitel vylosoval tři žáky.</a:t>
            </a:r>
            <a:r>
              <a:rPr lang="cs-CZ" sz="2800" dirty="0">
                <a:latin typeface="Calibri" panose="020F0502020204030204" pitchFamily="34" charset="0"/>
              </a:rPr>
              <a:t>/</a:t>
            </a:r>
            <a:r>
              <a:rPr lang="cs-CZ" sz="2800" i="1" dirty="0">
                <a:latin typeface="Calibri" panose="020F0502020204030204" pitchFamily="34" charset="0"/>
              </a:rPr>
              <a:t>Učitelem byli vylosováni tři žáci.</a:t>
            </a:r>
            <a:r>
              <a:rPr lang="cs-CZ" sz="2800" dirty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kompoziční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342"/>
    </mc:Choice>
    <mc:Fallback xmlns="">
      <p:transition spd="slow" advTm="24834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sz="32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Národní jazyk a jeho stratifikace</a:t>
            </a:r>
            <a:endParaRPr lang="cs-CZ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„Všechny regionální, sociální a funkční podoby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jaz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 jež slouží příslušníkům národa k pokrytí komunikačních potřeb, a to v pohledu synchronním i diachronním /…/“ (Krčmová, Chloupek in NESČ)</a:t>
            </a:r>
          </a:p>
          <a:p>
            <a:pPr lvl="1"/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historicky vzniklé útvary (existenční formy jazyka) s různou funkcí/funkcemi</a:t>
            </a:r>
          </a:p>
          <a:p>
            <a:pPr lvl="1"/>
            <a:br>
              <a:rPr lang="cs-CZ" sz="2800" dirty="0"/>
            </a:b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6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14"/>
    </mc:Choice>
    <mc:Fallback xmlns="">
      <p:transition spd="slow" advTm="7761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lvl="1"/>
            <a:r>
              <a:rPr lang="cs-CZ" sz="2800" b="1" dirty="0">
                <a:latin typeface="Calibri" panose="020F0502020204030204" pitchFamily="34" charset="0"/>
              </a:rPr>
              <a:t>Český národní jazyk a jeho stratifikace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spisovný jazyk x nespisovný jazyk</a:t>
            </a:r>
          </a:p>
          <a:p>
            <a:pPr marL="800100" lvl="1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stratifikace: </a:t>
            </a:r>
          </a:p>
          <a:p>
            <a:pPr lvl="1"/>
            <a:r>
              <a:rPr lang="cs-CZ" sz="2800" dirty="0">
                <a:latin typeface="Calibri" panose="020F0502020204030204" pitchFamily="34" charset="0"/>
              </a:rPr>
              <a:t>    a) teritoriální, b) sociální, c) funkční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025"/>
    </mc:Choice>
    <mc:Fallback xmlns="">
      <p:transition spd="slow" advTm="267025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ký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3486</TotalTime>
  <Words>417</Words>
  <Application>Microsoft Office PowerPoint</Application>
  <PresentationFormat>Předvádění na obrazovce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Garamond</vt:lpstr>
      <vt:lpstr>Organický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Marek Lollok</cp:lastModifiedBy>
  <cp:revision>481</cp:revision>
  <cp:lastPrinted>2018-09-19T05:36:55Z</cp:lastPrinted>
  <dcterms:created xsi:type="dcterms:W3CDTF">2013-04-13T14:50:58Z</dcterms:created>
  <dcterms:modified xsi:type="dcterms:W3CDTF">2024-10-05T18:35:52Z</dcterms:modified>
</cp:coreProperties>
</file>