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0"/>
  </p:notesMasterIdLst>
  <p:sldIdLst>
    <p:sldId id="306" r:id="rId2"/>
    <p:sldId id="309" r:id="rId3"/>
    <p:sldId id="325" r:id="rId4"/>
    <p:sldId id="323" r:id="rId5"/>
    <p:sldId id="324" r:id="rId6"/>
    <p:sldId id="310" r:id="rId7"/>
    <p:sldId id="317" r:id="rId8"/>
    <p:sldId id="326" r:id="rId9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38486-6211-4E2D-8E20-01C55186492A}" type="datetimeFigureOut">
              <a:rPr lang="cs-CZ" smtClean="0"/>
              <a:pPr/>
              <a:t>11.11.2020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52F486-F355-45D8-BA09-2F1CCA42B01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41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118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3282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98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08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95355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214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34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7790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93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5392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20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01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525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28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8065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8653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428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126A8E-0D50-4F5F-B432-319FC06AE941}" type="datetimeFigureOut">
              <a:rPr lang="cs-CZ" smtClean="0"/>
              <a:pPr/>
              <a:t>11.11.2020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83B765E-DD68-4DFA-951B-5C51C84FA18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968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71600" y="692696"/>
            <a:ext cx="72728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2800" b="1" dirty="0" smtClean="0">
                <a:latin typeface="Calibri" panose="020F0502020204030204" pitchFamily="34" charset="0"/>
              </a:rPr>
              <a:t>Základní funkční </a:t>
            </a:r>
            <a:r>
              <a:rPr lang="cs-CZ" sz="2800" b="1" dirty="0">
                <a:latin typeface="Calibri" panose="020F0502020204030204" pitchFamily="34" charset="0"/>
              </a:rPr>
              <a:t>styly</a:t>
            </a:r>
          </a:p>
          <a:p>
            <a:pPr lvl="1"/>
            <a:endParaRPr lang="cs-CZ" sz="2800" b="1" dirty="0">
              <a:latin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hovorový (běžně dorozumívací)</a:t>
            </a:r>
            <a:endParaRPr lang="cs-CZ" sz="2800" dirty="0">
              <a:latin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odborný</a:t>
            </a:r>
          </a:p>
          <a:p>
            <a:pPr marL="914400" lvl="1" indent="-457200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administrativní</a:t>
            </a:r>
          </a:p>
          <a:p>
            <a:pPr marL="914400" lvl="1" indent="-457200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publicistický</a:t>
            </a:r>
          </a:p>
          <a:p>
            <a:pPr marL="914400" lvl="1" indent="-457200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umělecký</a:t>
            </a:r>
          </a:p>
          <a:p>
            <a:pPr marL="914400" lvl="1" indent="-457200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řečnický</a:t>
            </a:r>
            <a:endParaRPr lang="cs-CZ" sz="2800" dirty="0">
              <a:latin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endParaRPr lang="cs-CZ" sz="28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817"/>
    </mc:Choice>
    <mc:Fallback xmlns="">
      <p:transition spd="slow" advTm="11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889844"/>
            <a:ext cx="763284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2800" b="1" dirty="0" smtClean="0">
                <a:latin typeface="Calibri" panose="020F0502020204030204" pitchFamily="34" charset="0"/>
              </a:rPr>
              <a:t>Styl odborný (vědecký, naučný)</a:t>
            </a:r>
          </a:p>
          <a:p>
            <a:pPr lvl="1"/>
            <a:endParaRPr lang="cs-CZ" sz="2800" dirty="0">
              <a:latin typeface="Calibri" panose="020F0502020204030204" pitchFamily="34" charset="0"/>
            </a:endParaRPr>
          </a:p>
          <a:p>
            <a:pPr lvl="1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 základní funkce: odborně sdělná a vzdělávací</a:t>
            </a:r>
          </a:p>
          <a:p>
            <a:pPr lvl="1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 pojmovost</a:t>
            </a:r>
          </a:p>
          <a:p>
            <a:pPr lvl="1"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latin typeface="Calibri" panose="020F0502020204030204" pitchFamily="34" charset="0"/>
              </a:rPr>
              <a:t>vnitřní diferenciace stylové sféry: stylové oblast teoretická; popularizační; praktická; učební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48"/>
    </mc:Choice>
    <mc:Fallback xmlns="">
      <p:transition spd="slow" advTm="195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889844"/>
            <a:ext cx="76328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2800" b="1" dirty="0" smtClean="0">
                <a:latin typeface="Calibri" panose="020F0502020204030204" pitchFamily="34" charset="0"/>
              </a:rPr>
              <a:t>Styl odborný (vědecký, naučný)</a:t>
            </a:r>
          </a:p>
          <a:p>
            <a:pPr lvl="1"/>
            <a:endParaRPr lang="cs-CZ" sz="2800" dirty="0">
              <a:latin typeface="Calibri" panose="020F0502020204030204" pitchFamily="34" charset="0"/>
            </a:endParaRPr>
          </a:p>
          <a:p>
            <a:pPr lvl="1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 standardizovaný; převažuje oficiální ráz, neutrálnost, ev. knižnost, výhradně spisovný jazyk</a:t>
            </a:r>
          </a:p>
          <a:p>
            <a:pPr lvl="1"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 </a:t>
            </a:r>
            <a:r>
              <a:rPr lang="cs-CZ" sz="2800" u="sng" dirty="0" smtClean="0">
                <a:latin typeface="Calibri" panose="020F0502020204030204" pitchFamily="34" charset="0"/>
              </a:rPr>
              <a:t>slohové </a:t>
            </a:r>
            <a:r>
              <a:rPr lang="cs-CZ" sz="2800" u="sng" dirty="0">
                <a:latin typeface="Calibri" panose="020F0502020204030204" pitchFamily="34" charset="0"/>
              </a:rPr>
              <a:t>útvary:</a:t>
            </a:r>
            <a:r>
              <a:rPr lang="cs-CZ" sz="2800" dirty="0">
                <a:latin typeface="Calibri" panose="020F0502020204030204" pitchFamily="34" charset="0"/>
              </a:rPr>
              <a:t> (v návazností na základní slohové postupy) výklad, pojednání, odborná úvaha, odborný popis, odborný referát, kritika, recenze, resumé, </a:t>
            </a:r>
            <a:r>
              <a:rPr lang="cs-CZ" sz="2800" dirty="0" smtClean="0">
                <a:latin typeface="Calibri" panose="020F0502020204030204" pitchFamily="34" charset="0"/>
              </a:rPr>
              <a:t>anotace, …</a:t>
            </a:r>
          </a:p>
          <a:p>
            <a:pPr lvl="1"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 </a:t>
            </a:r>
            <a:r>
              <a:rPr lang="cs-CZ" sz="2800" dirty="0" smtClean="0">
                <a:latin typeface="Calibri" panose="020F0502020204030204" pitchFamily="34" charset="0"/>
              </a:rPr>
              <a:t>komunikáty mluvené i psané</a:t>
            </a:r>
            <a:endParaRPr lang="cs-CZ" sz="2800" dirty="0">
              <a:latin typeface="Calibri" panose="020F0502020204030204" pitchFamily="34" charset="0"/>
            </a:endParaRPr>
          </a:p>
          <a:p>
            <a:pPr lvl="1"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5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851"/>
    </mc:Choice>
    <mc:Fallback xmlns="">
      <p:transition spd="slow" advTm="239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99592" y="692696"/>
            <a:ext cx="72728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/>
            <a:r>
              <a:rPr lang="cs-CZ" sz="2400" u="sng" dirty="0" smtClean="0">
                <a:latin typeface="Calibri" panose="020F0502020204030204" pitchFamily="34" charset="0"/>
              </a:rPr>
              <a:t>Stylová vrstva odborná</a:t>
            </a:r>
          </a:p>
          <a:p>
            <a:pPr lvl="1"/>
            <a:endParaRPr lang="cs-CZ" sz="2400" dirty="0">
              <a:latin typeface="Calibri" panose="020F0502020204030204" pitchFamily="34" charset="0"/>
            </a:endParaRPr>
          </a:p>
          <a:p>
            <a:pPr lvl="1"/>
            <a:r>
              <a:rPr lang="cs-CZ" sz="2400" dirty="0" smtClean="0">
                <a:latin typeface="Calibri" panose="020F0502020204030204" pitchFamily="34" charset="0"/>
              </a:rPr>
              <a:t>- tendence</a:t>
            </a:r>
            <a:r>
              <a:rPr lang="cs-CZ" sz="2400" smtClean="0">
                <a:latin typeface="Calibri" panose="020F0502020204030204" pitchFamily="34" charset="0"/>
              </a:rPr>
              <a:t>: propracovanost, intelektualizace</a:t>
            </a:r>
            <a:r>
              <a:rPr lang="cs-CZ" sz="2400" dirty="0" smtClean="0">
                <a:latin typeface="Calibri" panose="020F0502020204030204" pitchFamily="34" charset="0"/>
              </a:rPr>
              <a:t>, upřednostňování neutrálnosti, objektivity</a:t>
            </a:r>
          </a:p>
          <a:p>
            <a:pPr marL="914400" lvl="1" indent="-457200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marL="342900" lvl="0" indent="-342900">
              <a:buAutoNum type="alphaLcParenR"/>
            </a:pPr>
            <a:r>
              <a:rPr lang="cs-CZ" sz="2400" dirty="0" smtClean="0">
                <a:latin typeface="Calibri" panose="020F0502020204030204" pitchFamily="34" charset="0"/>
              </a:rPr>
              <a:t>termíny, pojmy, profesionalismy</a:t>
            </a:r>
          </a:p>
          <a:p>
            <a:pPr marL="342900" lvl="0" indent="-342900">
              <a:buAutoNum type="alphaLcParenR"/>
            </a:pPr>
            <a:r>
              <a:rPr lang="cs-CZ" sz="2400" dirty="0" smtClean="0">
                <a:latin typeface="Calibri" panose="020F0502020204030204" pitchFamily="34" charset="0"/>
              </a:rPr>
              <a:t>jazyková vyjádření multiverbizovaná</a:t>
            </a:r>
          </a:p>
          <a:p>
            <a:pPr marL="342900" lvl="0" indent="-342900">
              <a:buAutoNum type="alphaLcParenR"/>
            </a:pPr>
            <a:r>
              <a:rPr lang="cs-CZ" sz="2400" dirty="0" smtClean="0">
                <a:latin typeface="Calibri" panose="020F0502020204030204" pitchFamily="34" charset="0"/>
              </a:rPr>
              <a:t>nevlastní, nepůvodní předložky</a:t>
            </a:r>
          </a:p>
          <a:p>
            <a:pPr marL="342900" lvl="0" indent="-342900">
              <a:buAutoNum type="alphaLcParenR"/>
            </a:pPr>
            <a:r>
              <a:rPr lang="cs-CZ" sz="2400" dirty="0" smtClean="0">
                <a:latin typeface="Calibri" panose="020F0502020204030204" pitchFamily="34" charset="0"/>
              </a:rPr>
              <a:t>trpný rod</a:t>
            </a:r>
          </a:p>
          <a:p>
            <a:pPr marL="342900" lvl="0" indent="-342900">
              <a:buAutoNum type="alphaLcParenR"/>
            </a:pPr>
            <a:r>
              <a:rPr lang="cs-CZ" sz="2400" dirty="0" smtClean="0">
                <a:latin typeface="Calibri" panose="020F0502020204030204" pitchFamily="34" charset="0"/>
              </a:rPr>
              <a:t>sevřenost a těsnost syntaktické vazby – kondenzovanost</a:t>
            </a:r>
          </a:p>
          <a:p>
            <a:pPr marL="914400" lvl="1" indent="-457200">
              <a:buFontTx/>
              <a:buChar char="-"/>
            </a:pPr>
            <a:endParaRPr lang="cs-CZ" sz="2400" dirty="0" smtClean="0">
              <a:latin typeface="Calibri" panose="020F0502020204030204" pitchFamily="34" charset="0"/>
            </a:endParaRPr>
          </a:p>
          <a:p>
            <a:pPr lvl="1"/>
            <a:r>
              <a:rPr lang="cs-CZ" sz="2400" dirty="0" smtClean="0">
                <a:latin typeface="Calibri" panose="020F0502020204030204" pitchFamily="34" charset="0"/>
              </a:rPr>
              <a:t>- charakteristická je též koherence a </a:t>
            </a:r>
            <a:r>
              <a:rPr lang="cs-CZ" sz="2400" dirty="0" err="1" smtClean="0">
                <a:latin typeface="Calibri" panose="020F0502020204030204" pitchFamily="34" charset="0"/>
              </a:rPr>
              <a:t>kohéznost</a:t>
            </a:r>
            <a:r>
              <a:rPr lang="cs-CZ" sz="2400" dirty="0" smtClean="0">
                <a:latin typeface="Calibri" panose="020F0502020204030204" pitchFamily="34" charset="0"/>
              </a:rPr>
              <a:t>, jakož i vertikální členění textu</a:t>
            </a: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978"/>
    </mc:Choice>
    <mc:Fallback xmlns="">
      <p:transition spd="slow" advTm="407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692696"/>
            <a:ext cx="763284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2800" b="1" dirty="0" smtClean="0">
                <a:latin typeface="Calibri" panose="020F0502020204030204" pitchFamily="34" charset="0"/>
              </a:rPr>
              <a:t>Styl administrativní</a:t>
            </a:r>
            <a:endParaRPr lang="cs-CZ" sz="2800" b="1" dirty="0">
              <a:latin typeface="Calibri" panose="020F0502020204030204" pitchFamily="34" charset="0"/>
            </a:endParaRPr>
          </a:p>
          <a:p>
            <a:pPr lvl="1"/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základní funkce: informativní, direktivní (regulativní, operativní), </a:t>
            </a:r>
            <a:r>
              <a:rPr lang="cs-CZ" sz="2800" dirty="0" err="1" smtClean="0">
                <a:latin typeface="Calibri" panose="020F0502020204030204" pitchFamily="34" charset="0"/>
              </a:rPr>
              <a:t>zpravovací</a:t>
            </a:r>
            <a:endParaRPr lang="cs-CZ" sz="2800" dirty="0" smtClean="0">
              <a:latin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maximální přesnost; malá variabilita prostředků; menší možnost využití synonymie</a:t>
            </a:r>
          </a:p>
          <a:p>
            <a:pPr marL="914400" lvl="1" indent="-457200"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k</a:t>
            </a:r>
            <a:r>
              <a:rPr lang="cs-CZ" sz="2800" dirty="0" smtClean="0">
                <a:latin typeface="Calibri" panose="020F0502020204030204" pitchFamily="34" charset="0"/>
              </a:rPr>
              <a:t>omunikace mezi institucemi (organizacemi) navzájem, institucemi a veřejností, institucemi a jednotlivcem, případně naopak</a:t>
            </a:r>
          </a:p>
          <a:p>
            <a:pPr marL="914400" lvl="1" indent="-457200"/>
            <a:endParaRPr lang="cs-CZ" sz="2400" b="1" dirty="0" smtClean="0">
              <a:latin typeface="Calibri" panose="020F0502020204030204" pitchFamily="34" charset="0"/>
            </a:endParaRPr>
          </a:p>
          <a:p>
            <a:pPr marL="914400" lvl="1" indent="-457200"/>
            <a:endParaRPr lang="cs-CZ" sz="2400" dirty="0" smtClean="0">
              <a:latin typeface="Calibri" panose="020F0502020204030204" pitchFamily="34" charset="0"/>
            </a:endParaRPr>
          </a:p>
          <a:p>
            <a:pPr marL="914400" lvl="1" indent="-457200"/>
            <a:endParaRPr lang="cs-CZ" sz="2400" dirty="0" smtClean="0">
              <a:latin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0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362"/>
    </mc:Choice>
    <mc:Fallback xmlns="">
      <p:transition spd="slow" advTm="28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692696"/>
            <a:ext cx="763284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2800" b="1" dirty="0" smtClean="0">
                <a:latin typeface="Calibri" panose="020F0502020204030204" pitchFamily="34" charset="0"/>
              </a:rPr>
              <a:t>Styl administrativní</a:t>
            </a:r>
            <a:endParaRPr lang="cs-CZ" sz="2800" b="1" dirty="0">
              <a:latin typeface="Calibri" panose="020F0502020204030204" pitchFamily="34" charset="0"/>
            </a:endParaRPr>
          </a:p>
          <a:p>
            <a:pPr lvl="1"/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cs-CZ" sz="2800" u="sng" dirty="0" smtClean="0">
                <a:latin typeface="Calibri" panose="020F0502020204030204" pitchFamily="34" charset="0"/>
              </a:rPr>
              <a:t>slohové útvary:</a:t>
            </a:r>
            <a:r>
              <a:rPr lang="cs-CZ" sz="2800" dirty="0" smtClean="0">
                <a:latin typeface="Calibri" panose="020F0502020204030204" pitchFamily="34" charset="0"/>
              </a:rPr>
              <a:t> (v návazností na základní slohové postupy) zpráva, oznámení, výzva, hlášení, žádost, úřední dopis, životopis, protokol, zápis jednání, zápis schůze;</a:t>
            </a:r>
          </a:p>
          <a:p>
            <a:pPr marL="914400" lvl="1" indent="-457200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písemnosti formulářového typu, písemnosti se souvislým textem</a:t>
            </a:r>
          </a:p>
          <a:p>
            <a:pPr marL="914400" lvl="1" indent="-457200">
              <a:buFontTx/>
              <a:buChar char="-"/>
            </a:pPr>
            <a:r>
              <a:rPr lang="cs-CZ" sz="2800" dirty="0">
                <a:latin typeface="Calibri" panose="020F0502020204030204" pitchFamily="34" charset="0"/>
              </a:rPr>
              <a:t>komunikáty </a:t>
            </a:r>
            <a:r>
              <a:rPr lang="cs-CZ" sz="2800" dirty="0" smtClean="0">
                <a:latin typeface="Calibri" panose="020F0502020204030204" pitchFamily="34" charset="0"/>
              </a:rPr>
              <a:t>psané i mluvené</a:t>
            </a:r>
            <a:endParaRPr lang="cs-CZ" sz="2800" dirty="0">
              <a:latin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endParaRPr lang="cs-CZ" sz="2800" dirty="0" smtClean="0">
              <a:latin typeface="Calibri" panose="020F0502020204030204" pitchFamily="34" charset="0"/>
            </a:endParaRPr>
          </a:p>
          <a:p>
            <a:pPr marL="914400" lvl="1" indent="-457200"/>
            <a:endParaRPr lang="cs-CZ" sz="2400" b="1" dirty="0" smtClean="0">
              <a:latin typeface="Calibri" panose="020F0502020204030204" pitchFamily="34" charset="0"/>
            </a:endParaRPr>
          </a:p>
          <a:p>
            <a:pPr marL="914400" lvl="1" indent="-457200"/>
            <a:endParaRPr lang="cs-CZ" sz="2400" dirty="0" smtClean="0">
              <a:latin typeface="Calibri" panose="020F0502020204030204" pitchFamily="34" charset="0"/>
            </a:endParaRPr>
          </a:p>
          <a:p>
            <a:pPr marL="914400" lvl="1" indent="-457200"/>
            <a:endParaRPr lang="cs-CZ" sz="2400" dirty="0" smtClean="0">
              <a:latin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6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612"/>
    </mc:Choice>
    <mc:Fallback xmlns="">
      <p:transition spd="slow" advTm="144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83568" y="692696"/>
            <a:ext cx="763284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/>
            <a:r>
              <a:rPr lang="cs-CZ" sz="2400" u="sng" dirty="0" smtClean="0">
                <a:latin typeface="Calibri" panose="020F0502020204030204" pitchFamily="34" charset="0"/>
              </a:rPr>
              <a:t>Stylová vrstva administrativní</a:t>
            </a:r>
          </a:p>
          <a:p>
            <a:pPr marL="914400" lvl="1" indent="-457200"/>
            <a:endParaRPr lang="cs-CZ" sz="2400" u="sng" dirty="0">
              <a:latin typeface="Calibri" panose="020F0502020204030204" pitchFamily="34" charset="0"/>
            </a:endParaRPr>
          </a:p>
          <a:p>
            <a:pPr marL="914400" lvl="1" indent="-457200"/>
            <a:r>
              <a:rPr lang="cs-CZ" sz="2400" dirty="0">
                <a:latin typeface="Calibri" panose="020F0502020204030204" pitchFamily="34" charset="0"/>
              </a:rPr>
              <a:t>- tendence: </a:t>
            </a:r>
            <a:r>
              <a:rPr lang="cs-CZ" sz="2400" dirty="0" err="1" smtClean="0">
                <a:latin typeface="Calibri" panose="020F0502020204030204" pitchFamily="34" charset="0"/>
              </a:rPr>
              <a:t>modelovost</a:t>
            </a:r>
            <a:r>
              <a:rPr lang="cs-CZ" sz="2400" dirty="0" smtClean="0">
                <a:latin typeface="Calibri" panose="020F0502020204030204" pitchFamily="34" charset="0"/>
              </a:rPr>
              <a:t>, </a:t>
            </a:r>
            <a:r>
              <a:rPr lang="cs-CZ" sz="2400" dirty="0" err="1" smtClean="0">
                <a:latin typeface="Calibri" panose="020F0502020204030204" pitchFamily="34" charset="0"/>
              </a:rPr>
              <a:t>stereotypičnost</a:t>
            </a:r>
            <a:r>
              <a:rPr lang="cs-CZ" sz="2400" dirty="0" smtClean="0">
                <a:latin typeface="Calibri" panose="020F0502020204030204" pitchFamily="34" charset="0"/>
              </a:rPr>
              <a:t> vyjadřování; využívání tzv. textových vzorců, potlačení subjektivity</a:t>
            </a:r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/>
            <a:endParaRPr lang="cs-CZ" sz="2400" b="1" dirty="0" smtClean="0">
              <a:latin typeface="Calibri" panose="020F0502020204030204" pitchFamily="34" charset="0"/>
            </a:endParaRPr>
          </a:p>
          <a:p>
            <a:pPr marL="914400" lvl="1" indent="-457200">
              <a:buAutoNum type="alphaLcParenR"/>
            </a:pPr>
            <a:r>
              <a:rPr lang="cs-CZ" sz="2400" dirty="0" smtClean="0">
                <a:latin typeface="Calibri" panose="020F0502020204030204" pitchFamily="34" charset="0"/>
              </a:rPr>
              <a:t>terminologie jako odraz profesionálního zaměření adresátů</a:t>
            </a:r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>
              <a:buAutoNum type="alphaLcParenR"/>
            </a:pPr>
            <a:r>
              <a:rPr lang="cs-CZ" sz="2400" dirty="0" smtClean="0">
                <a:latin typeface="Calibri" panose="020F0502020204030204" pitchFamily="34" charset="0"/>
              </a:rPr>
              <a:t>uplatnění multiverbizovaného vyjádření</a:t>
            </a:r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>
              <a:buAutoNum type="alphaLcParenR"/>
            </a:pPr>
            <a:r>
              <a:rPr lang="cs-CZ" sz="2400" dirty="0">
                <a:latin typeface="Calibri" panose="020F0502020204030204" pitchFamily="34" charset="0"/>
              </a:rPr>
              <a:t>p</a:t>
            </a:r>
            <a:r>
              <a:rPr lang="cs-CZ" sz="2400" dirty="0" smtClean="0">
                <a:latin typeface="Calibri" panose="020F0502020204030204" pitchFamily="34" charset="0"/>
              </a:rPr>
              <a:t>rostředky k vyjadřování vztahů a souvislostí</a:t>
            </a:r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>
              <a:buAutoNum type="alphaLcParenR"/>
            </a:pPr>
            <a:r>
              <a:rPr lang="cs-CZ" sz="2400" dirty="0" smtClean="0">
                <a:latin typeface="Calibri" panose="020F0502020204030204" pitchFamily="34" charset="0"/>
              </a:rPr>
              <a:t>specifické užití instrumentálu</a:t>
            </a:r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>
              <a:buAutoNum type="alphaLcParenR"/>
            </a:pPr>
            <a:r>
              <a:rPr lang="cs-CZ" sz="2400" dirty="0" smtClean="0">
                <a:latin typeface="Calibri" panose="020F0502020204030204" pitchFamily="34" charset="0"/>
              </a:rPr>
              <a:t>ustálení vazby nebo stereotypně se opakující fráze</a:t>
            </a:r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>
              <a:buAutoNum type="alphaLcParenR"/>
            </a:pPr>
            <a:r>
              <a:rPr lang="cs-CZ" sz="2400" dirty="0" smtClean="0">
                <a:latin typeface="Calibri" panose="020F0502020204030204" pitchFamily="34" charset="0"/>
              </a:rPr>
              <a:t>ustálenost a specifičnost v užití zájmen</a:t>
            </a:r>
            <a:endParaRPr lang="cs-CZ" sz="2400" dirty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34"/>
    </mc:Choice>
    <mc:Fallback xmlns="">
      <p:transition spd="slow" advTm="230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39552" y="692696"/>
            <a:ext cx="7632848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cs-CZ" sz="2800" b="1" dirty="0" smtClean="0">
                <a:latin typeface="Calibri" panose="020F0502020204030204" pitchFamily="34" charset="0"/>
              </a:rPr>
              <a:t>Styl administrativní</a:t>
            </a:r>
            <a:endParaRPr lang="cs-CZ" sz="2800" b="1" dirty="0">
              <a:latin typeface="Calibri" panose="020F0502020204030204" pitchFamily="34" charset="0"/>
            </a:endParaRPr>
          </a:p>
          <a:p>
            <a:pPr lvl="1"/>
            <a:endParaRPr lang="cs-CZ" sz="2400" dirty="0">
              <a:latin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r>
              <a:rPr lang="cs-CZ" sz="2800" dirty="0" smtClean="0">
                <a:latin typeface="Calibri" panose="020F0502020204030204" pitchFamily="34" charset="0"/>
              </a:rPr>
              <a:t>Dle M. Čechové (in NESČ):</a:t>
            </a:r>
          </a:p>
          <a:p>
            <a:pPr lvl="1"/>
            <a:endParaRPr lang="cs-CZ" sz="2800" dirty="0">
              <a:latin typeface="Calibri" panose="020F0502020204030204" pitchFamily="34" charset="0"/>
            </a:endParaRPr>
          </a:p>
          <a:p>
            <a:pPr lvl="1"/>
            <a:r>
              <a:rPr lang="cs-CZ" sz="2400" dirty="0" smtClean="0">
                <a:latin typeface="Calibri" panose="020F0502020204030204" pitchFamily="34" charset="0"/>
              </a:rPr>
              <a:t>„Specifický </a:t>
            </a:r>
            <a:r>
              <a:rPr lang="cs-CZ" sz="2400" dirty="0">
                <a:latin typeface="Calibri" panose="020F0502020204030204" pitchFamily="34" charset="0"/>
              </a:rPr>
              <a:t>↗objektivní vyjadřovací styl; je pragmatický, věcný, faktografický, nocionální, veřejný a oficiální, neexpresivní, značně automatizovaný, častěji psaný než mluvený, psaný je zpravidla předem připravený, ve srovnání s jinými věcnými styly je přísně normovaný, včetně formátu papíru (často s předtiskem</a:t>
            </a:r>
            <a:r>
              <a:rPr lang="cs-CZ" sz="2400" dirty="0" smtClean="0">
                <a:latin typeface="Calibri" panose="020F0502020204030204" pitchFamily="34" charset="0"/>
              </a:rPr>
              <a:t>). /…/</a:t>
            </a:r>
          </a:p>
          <a:p>
            <a:pPr lvl="1"/>
            <a:r>
              <a:rPr lang="cs-CZ" sz="2400" dirty="0">
                <a:latin typeface="Calibri" panose="020F0502020204030204" pitchFamily="34" charset="0"/>
              </a:rPr>
              <a:t>A.s. provází dnes člověka celým životem, a proto je důležité jeho zásady zvládnout</a:t>
            </a:r>
            <a:r>
              <a:rPr lang="cs-CZ" sz="2400" dirty="0" smtClean="0">
                <a:latin typeface="Calibri" panose="020F0502020204030204" pitchFamily="34" charset="0"/>
              </a:rPr>
              <a:t>.“</a:t>
            </a:r>
          </a:p>
          <a:p>
            <a:pPr marL="914400" lvl="1" indent="-457200">
              <a:buFontTx/>
              <a:buChar char="-"/>
            </a:pPr>
            <a:endParaRPr lang="cs-CZ" sz="2800" u="sng" dirty="0">
              <a:latin typeface="Calibri" panose="020F0502020204030204" pitchFamily="34" charset="0"/>
            </a:endParaRPr>
          </a:p>
          <a:p>
            <a:pPr marL="914400" lvl="1" indent="-457200">
              <a:buFontTx/>
              <a:buChar char="-"/>
            </a:pPr>
            <a:endParaRPr lang="cs-CZ" sz="2800" u="sng" dirty="0" smtClean="0">
              <a:latin typeface="Calibri" panose="020F0502020204030204" pitchFamily="34" charset="0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76"/>
    </mc:Choice>
    <mc:Fallback xmlns="">
      <p:transition spd="slow" advTm="83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ka">
  <a:themeElements>
    <a:clrScheme name="Organika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ka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k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3457</TotalTime>
  <Words>357</Words>
  <Application>Microsoft Office PowerPoint</Application>
  <PresentationFormat>Předvádění na obrazovce (4:3)</PresentationFormat>
  <Paragraphs>60</Paragraphs>
  <Slides>8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Garamond</vt:lpstr>
      <vt:lpstr>Organika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Veřejné zakázky na MENDELU</dc:title>
  <dc:creator>lollok</dc:creator>
  <cp:lastModifiedBy>Literatura</cp:lastModifiedBy>
  <cp:revision>590</cp:revision>
  <cp:lastPrinted>2016-11-10T07:34:00Z</cp:lastPrinted>
  <dcterms:created xsi:type="dcterms:W3CDTF">2013-04-13T14:50:58Z</dcterms:created>
  <dcterms:modified xsi:type="dcterms:W3CDTF">2020-11-11T16:04:24Z</dcterms:modified>
</cp:coreProperties>
</file>